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theme/themeOverride1.xml" ContentType="application/vnd.openxmlformats-officedocument.themeOverrid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theme/themeOverride2.xml" ContentType="application/vnd.openxmlformats-officedocument.themeOverride+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AFC0595" w14:textId="3AE10CD5" w:rsidR="00134F62" w:rsidRPr="00FE67B3" w:rsidRDefault="004D32B5" w:rsidP="00FE67B3">
      <w:pPr>
        <w:spacing w:before="840" w:after="240"/>
        <w:rPr>
          <w:b/>
          <w:color w:val="FFFFFF" w:themeColor="background1"/>
          <w:sz w:val="72"/>
          <w:szCs w:val="72"/>
        </w:rPr>
      </w:pPr>
      <w:bookmarkStart w:id="0" w:name="_Toc35866087"/>
      <w:bookmarkStart w:id="1" w:name="_Toc38465001"/>
      <w:bookmarkStart w:id="2" w:name="_Toc38540273"/>
      <w:bookmarkStart w:id="3" w:name="_Toc38556579"/>
      <w:bookmarkStart w:id="4" w:name="_Toc42246902"/>
      <w:bookmarkStart w:id="5" w:name="_Toc42247298"/>
      <w:bookmarkStart w:id="6" w:name="_Toc48569154"/>
      <w:bookmarkStart w:id="7" w:name="_Toc48925317"/>
      <w:bookmarkStart w:id="8" w:name="_Toc48925566"/>
      <w:bookmarkStart w:id="9" w:name="_Toc48987328"/>
      <w:bookmarkStart w:id="10" w:name="_Toc51347445"/>
      <w:bookmarkStart w:id="11" w:name="_Toc52802231"/>
      <w:r w:rsidRPr="00FE67B3">
        <w:rPr>
          <w:b/>
          <w:noProof/>
          <w:color w:val="FFFFFF" w:themeColor="background1"/>
          <w:sz w:val="72"/>
          <w:szCs w:val="72"/>
          <w:lang w:eastAsia="en-AU"/>
        </w:rPr>
        <w:drawing>
          <wp:anchor distT="0" distB="0" distL="114300" distR="114300" simplePos="0" relativeHeight="251658240" behindDoc="1" locked="0" layoutInCell="1" allowOverlap="1" wp14:anchorId="05401E12" wp14:editId="118627AA">
            <wp:simplePos x="0" y="0"/>
            <wp:positionH relativeFrom="page">
              <wp:posOffset>331470</wp:posOffset>
            </wp:positionH>
            <wp:positionV relativeFrom="page">
              <wp:posOffset>360045</wp:posOffset>
            </wp:positionV>
            <wp:extent cx="6839585" cy="8999855"/>
            <wp:effectExtent l="0" t="0" r="0" b="0"/>
            <wp:wrapNone/>
            <wp:docPr id="15" name="Picture 1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5" name="Picture 15">
                      <a:extLst>
                        <a:ext uri="{C183D7F6-B498-43B3-948B-1728B52AA6E4}">
                          <adec:decorative xmlns:adec="http://schemas.microsoft.com/office/drawing/2017/decorative" val="1"/>
                        </a:ext>
                      </a:extLst>
                    </pic:cNvPr>
                    <pic:cNvPicPr/>
                  </pic:nvPicPr>
                  <pic:blipFill>
                    <a:blip r:embed="rId11">
                      <a:extLst>
                        <a:ext uri="{28A0092B-C50C-407E-A947-70E740481C1C}">
                          <a14:useLocalDpi xmlns:a14="http://schemas.microsoft.com/office/drawing/2010/main" val="0"/>
                        </a:ext>
                      </a:extLst>
                    </a:blip>
                    <a:stretch>
                      <a:fillRect/>
                    </a:stretch>
                  </pic:blipFill>
                  <pic:spPr>
                    <a:xfrm>
                      <a:off x="0" y="0"/>
                      <a:ext cx="6839585" cy="8999855"/>
                    </a:xfrm>
                    <a:prstGeom prst="rect">
                      <a:avLst/>
                    </a:prstGeom>
                  </pic:spPr>
                </pic:pic>
              </a:graphicData>
            </a:graphic>
            <wp14:sizeRelH relativeFrom="margin">
              <wp14:pctWidth>0</wp14:pctWidth>
            </wp14:sizeRelH>
            <wp14:sizeRelV relativeFrom="margin">
              <wp14:pctHeight>0</wp14:pctHeight>
            </wp14:sizeRelV>
          </wp:anchor>
        </w:drawing>
      </w:r>
      <w:bookmarkEnd w:id="0"/>
      <w:bookmarkEnd w:id="1"/>
      <w:bookmarkEnd w:id="2"/>
      <w:bookmarkEnd w:id="3"/>
      <w:bookmarkEnd w:id="4"/>
      <w:bookmarkEnd w:id="5"/>
      <w:bookmarkEnd w:id="6"/>
      <w:bookmarkEnd w:id="7"/>
      <w:bookmarkEnd w:id="8"/>
      <w:bookmarkEnd w:id="9"/>
      <w:bookmarkEnd w:id="10"/>
      <w:bookmarkEnd w:id="11"/>
      <w:r w:rsidR="000F3ECA">
        <w:rPr>
          <w:b/>
          <w:noProof/>
          <w:color w:val="FFFFFF" w:themeColor="background1"/>
          <w:sz w:val="72"/>
          <w:szCs w:val="72"/>
          <w:lang w:eastAsia="en-AU"/>
        </w:rPr>
        <w:t>Outcome measurement</w:t>
      </w:r>
      <w:r w:rsidR="00021B9C" w:rsidRPr="00FE67B3">
        <w:rPr>
          <w:b/>
          <w:noProof/>
          <w:color w:val="FFFFFF" w:themeColor="background1"/>
          <w:sz w:val="72"/>
          <w:szCs w:val="72"/>
          <w:lang w:eastAsia="en-AU"/>
        </w:rPr>
        <w:t xml:space="preserve"> </w:t>
      </w:r>
      <w:r w:rsidR="009D2CB4">
        <w:rPr>
          <w:b/>
          <w:noProof/>
          <w:color w:val="FFFFFF" w:themeColor="background1"/>
          <w:sz w:val="72"/>
          <w:szCs w:val="72"/>
          <w:lang w:eastAsia="en-AU"/>
        </w:rPr>
        <w:t>tools</w:t>
      </w:r>
      <w:r w:rsidR="00FE7150" w:rsidRPr="00FE67B3">
        <w:rPr>
          <w:b/>
          <w:noProof/>
          <w:color w:val="FFFFFF" w:themeColor="background1"/>
          <w:sz w:val="72"/>
          <w:szCs w:val="72"/>
          <w:lang w:eastAsia="en-AU"/>
        </w:rPr>
        <w:t xml:space="preserve"> for Early Supports</w:t>
      </w:r>
    </w:p>
    <w:p w14:paraId="716F0556" w14:textId="7421D284" w:rsidR="00FE7150" w:rsidRDefault="001805E4" w:rsidP="00FE67B3">
      <w:pPr>
        <w:spacing w:before="840" w:after="240"/>
        <w:rPr>
          <w:b/>
          <w:color w:val="FFFFFF" w:themeColor="background1"/>
          <w:sz w:val="52"/>
        </w:rPr>
      </w:pPr>
      <w:bookmarkStart w:id="12" w:name="_Toc35866089"/>
      <w:bookmarkStart w:id="13" w:name="_Toc38465003"/>
      <w:bookmarkStart w:id="14" w:name="_Toc38540275"/>
      <w:bookmarkStart w:id="15" w:name="_Toc38556581"/>
      <w:bookmarkStart w:id="16" w:name="_Toc42246904"/>
      <w:bookmarkStart w:id="17" w:name="_Toc42247300"/>
      <w:bookmarkStart w:id="18" w:name="_Toc48569156"/>
      <w:bookmarkStart w:id="19" w:name="_Toc48925319"/>
      <w:bookmarkStart w:id="20" w:name="_Toc48925568"/>
      <w:bookmarkStart w:id="21" w:name="_Toc48987330"/>
      <w:bookmarkStart w:id="22" w:name="_Toc51347447"/>
      <w:bookmarkStart w:id="23" w:name="_Toc52802233"/>
      <w:r>
        <w:rPr>
          <w:b/>
          <w:color w:val="FFFFFF" w:themeColor="background1"/>
          <w:sz w:val="52"/>
        </w:rPr>
        <w:t>E</w:t>
      </w:r>
      <w:r w:rsidR="00786A87">
        <w:rPr>
          <w:b/>
          <w:color w:val="FFFFFF" w:themeColor="background1"/>
          <w:sz w:val="52"/>
        </w:rPr>
        <w:t xml:space="preserve">valuation </w:t>
      </w:r>
      <w:r w:rsidR="00752E37">
        <w:rPr>
          <w:b/>
          <w:color w:val="FFFFFF" w:themeColor="background1"/>
          <w:sz w:val="52"/>
        </w:rPr>
        <w:t>repor</w:t>
      </w:r>
      <w:r w:rsidR="00271D40">
        <w:rPr>
          <w:b/>
          <w:color w:val="FFFFFF" w:themeColor="background1"/>
          <w:sz w:val="52"/>
        </w:rPr>
        <w:t>t</w:t>
      </w:r>
    </w:p>
    <w:p w14:paraId="4B2C96C6" w14:textId="2393E6E1" w:rsidR="007219F1" w:rsidRPr="00FE67B3" w:rsidRDefault="00271D40" w:rsidP="00FE67B3">
      <w:pPr>
        <w:spacing w:before="240" w:after="240"/>
        <w:rPr>
          <w:b/>
          <w:color w:val="FFFFFF" w:themeColor="background1"/>
          <w:sz w:val="32"/>
          <w:szCs w:val="32"/>
        </w:rPr>
      </w:pPr>
      <w:r w:rsidRPr="00FE67B3">
        <w:rPr>
          <w:b/>
          <w:color w:val="FFFFFF" w:themeColor="background1"/>
          <w:sz w:val="32"/>
          <w:szCs w:val="32"/>
        </w:rPr>
        <w:t xml:space="preserve">Version </w:t>
      </w:r>
      <w:r w:rsidR="00375D96">
        <w:rPr>
          <w:b/>
          <w:color w:val="FFFFFF" w:themeColor="background1"/>
          <w:sz w:val="32"/>
          <w:szCs w:val="32"/>
        </w:rPr>
        <w:t>1.0</w:t>
      </w:r>
      <w:r w:rsidRPr="00FE67B3">
        <w:rPr>
          <w:b/>
          <w:color w:val="FFFFFF" w:themeColor="background1"/>
          <w:sz w:val="32"/>
          <w:szCs w:val="32"/>
        </w:rPr>
        <w:t xml:space="preserve"> - </w:t>
      </w:r>
      <w:bookmarkEnd w:id="12"/>
      <w:bookmarkEnd w:id="13"/>
      <w:bookmarkEnd w:id="14"/>
      <w:bookmarkEnd w:id="15"/>
      <w:bookmarkEnd w:id="16"/>
      <w:bookmarkEnd w:id="17"/>
      <w:bookmarkEnd w:id="18"/>
      <w:bookmarkEnd w:id="19"/>
      <w:bookmarkEnd w:id="20"/>
      <w:bookmarkEnd w:id="21"/>
      <w:bookmarkEnd w:id="22"/>
      <w:bookmarkEnd w:id="23"/>
      <w:r w:rsidR="00375D96">
        <w:rPr>
          <w:b/>
          <w:color w:val="FFFFFF" w:themeColor="background1"/>
          <w:sz w:val="32"/>
          <w:szCs w:val="32"/>
        </w:rPr>
        <w:t>June</w:t>
      </w:r>
      <w:r w:rsidR="008E42FC">
        <w:rPr>
          <w:b/>
          <w:color w:val="FFFFFF" w:themeColor="background1"/>
          <w:sz w:val="32"/>
          <w:szCs w:val="32"/>
        </w:rPr>
        <w:t xml:space="preserve"> 2023</w:t>
      </w:r>
    </w:p>
    <w:p w14:paraId="08A0FE61" w14:textId="77777777" w:rsidR="00C62681" w:rsidRDefault="00C62681" w:rsidP="00FE67B3">
      <w:pPr>
        <w:spacing w:before="840" w:after="240"/>
        <w:rPr>
          <w:b/>
          <w:color w:val="FFFFFF" w:themeColor="background1"/>
          <w:sz w:val="40"/>
          <w:szCs w:val="40"/>
        </w:rPr>
      </w:pPr>
      <w:bookmarkStart w:id="24" w:name="_Toc48925320"/>
      <w:bookmarkStart w:id="25" w:name="_Toc48925569"/>
      <w:bookmarkStart w:id="26" w:name="_Toc48987331"/>
      <w:bookmarkStart w:id="27" w:name="_Toc51347448"/>
      <w:bookmarkStart w:id="28" w:name="_Toc52802234"/>
      <w:r w:rsidRPr="00FE67B3">
        <w:rPr>
          <w:b/>
          <w:color w:val="FFFFFF" w:themeColor="background1"/>
          <w:sz w:val="40"/>
          <w:szCs w:val="40"/>
        </w:rPr>
        <w:t>Research and Evaluation Branch</w:t>
      </w:r>
      <w:bookmarkEnd w:id="24"/>
      <w:bookmarkEnd w:id="25"/>
      <w:bookmarkEnd w:id="26"/>
      <w:bookmarkEnd w:id="27"/>
      <w:bookmarkEnd w:id="28"/>
    </w:p>
    <w:p w14:paraId="1266A51B" w14:textId="77777777" w:rsidR="00134F62" w:rsidRDefault="007219F1" w:rsidP="007219F1">
      <w:pPr>
        <w:sectPr w:rsidR="00134F62" w:rsidSect="0090354E">
          <w:headerReference w:type="default" r:id="rId12"/>
          <w:footerReference w:type="even" r:id="rId13"/>
          <w:footerReference w:type="default" r:id="rId14"/>
          <w:headerReference w:type="first" r:id="rId15"/>
          <w:footerReference w:type="first" r:id="rId16"/>
          <w:pgSz w:w="11906" w:h="16838"/>
          <w:pgMar w:top="1440" w:right="1440" w:bottom="1440" w:left="1440" w:header="708" w:footer="0" w:gutter="0"/>
          <w:cols w:space="708"/>
          <w:titlePg/>
          <w:docGrid w:linePitch="360"/>
        </w:sectPr>
      </w:pPr>
      <w:r>
        <w:br w:type="page"/>
      </w:r>
    </w:p>
    <w:p w14:paraId="06D8B9E1" w14:textId="165F4F4F" w:rsidR="00786A87" w:rsidRDefault="00786A87" w:rsidP="00672242">
      <w:pPr>
        <w:pStyle w:val="Heading3nonumber"/>
        <w:ind w:left="0" w:firstLine="0"/>
      </w:pPr>
      <w:bookmarkStart w:id="29" w:name="_Toc115700484"/>
      <w:bookmarkStart w:id="30" w:name="_Toc116652551"/>
      <w:bookmarkStart w:id="31" w:name="_Toc116910634"/>
      <w:bookmarkStart w:id="32" w:name="_Toc116998934"/>
      <w:bookmarkStart w:id="33" w:name="_Toc117077041"/>
      <w:bookmarkStart w:id="34" w:name="_Toc117079698"/>
      <w:bookmarkStart w:id="35" w:name="_Toc118098220"/>
      <w:bookmarkStart w:id="36" w:name="_Toc120528666"/>
      <w:bookmarkStart w:id="37" w:name="_Toc124917281"/>
      <w:bookmarkStart w:id="38" w:name="_Toc124917872"/>
      <w:bookmarkStart w:id="39" w:name="_Toc128403020"/>
      <w:bookmarkStart w:id="40" w:name="_Toc42246906"/>
      <w:bookmarkStart w:id="41" w:name="_Toc42247302"/>
      <w:bookmarkStart w:id="42" w:name="_Toc48569157"/>
      <w:bookmarkStart w:id="43" w:name="_Toc48925321"/>
      <w:bookmarkStart w:id="44" w:name="_Toc48925570"/>
      <w:bookmarkStart w:id="45" w:name="_Toc48987332"/>
      <w:bookmarkStart w:id="46" w:name="_Toc51347449"/>
      <w:bookmarkStart w:id="47" w:name="_Toc35866090"/>
      <w:bookmarkStart w:id="48" w:name="_Toc38465004"/>
      <w:bookmarkStart w:id="49" w:name="_Toc38540276"/>
      <w:bookmarkStart w:id="50" w:name="_Toc38556582"/>
      <w:r>
        <w:lastRenderedPageBreak/>
        <w:t>Research and Evaluation Branch</w:t>
      </w:r>
      <w:bookmarkEnd w:id="29"/>
      <w:bookmarkEnd w:id="30"/>
      <w:bookmarkEnd w:id="31"/>
      <w:bookmarkEnd w:id="32"/>
      <w:bookmarkEnd w:id="33"/>
      <w:bookmarkEnd w:id="34"/>
      <w:bookmarkEnd w:id="35"/>
      <w:bookmarkEnd w:id="36"/>
      <w:bookmarkEnd w:id="37"/>
      <w:bookmarkEnd w:id="38"/>
      <w:bookmarkEnd w:id="39"/>
    </w:p>
    <w:p w14:paraId="435FA1A3" w14:textId="1428C626" w:rsidR="00786A87" w:rsidRDefault="00786A87" w:rsidP="00786A87">
      <w:r>
        <w:t>The Research and Evaluation Branch helps ensure trustworthy and robust evidence informs National Disability Insurance Agency (NDIA) policies, practices and priorities. This ensures that decisions can be based on an understanding of what works, what does</w:t>
      </w:r>
      <w:r w:rsidR="004F0BD3">
        <w:t xml:space="preserve"> not work, and the benefits to</w:t>
      </w:r>
      <w:r w:rsidR="2A4993A9">
        <w:t xml:space="preserve"> those receiving Early Interventions,</w:t>
      </w:r>
      <w:r w:rsidR="004F0BD3">
        <w:t xml:space="preserve"> P</w:t>
      </w:r>
      <w:r>
        <w:t>articipants and the Agency.</w:t>
      </w:r>
    </w:p>
    <w:p w14:paraId="46C8CD32" w14:textId="77777777" w:rsidR="00786A87" w:rsidRDefault="00786A87" w:rsidP="00672242">
      <w:pPr>
        <w:pStyle w:val="Heading3nonumber"/>
      </w:pPr>
      <w:bookmarkStart w:id="51" w:name="_Toc115700485"/>
      <w:bookmarkStart w:id="52" w:name="_Toc116652552"/>
      <w:bookmarkStart w:id="53" w:name="_Toc116910635"/>
      <w:bookmarkStart w:id="54" w:name="_Toc116998935"/>
      <w:bookmarkStart w:id="55" w:name="_Toc117077042"/>
      <w:bookmarkStart w:id="56" w:name="_Toc117079699"/>
      <w:bookmarkStart w:id="57" w:name="_Toc118098221"/>
      <w:bookmarkStart w:id="58" w:name="_Toc120528667"/>
      <w:bookmarkStart w:id="59" w:name="_Toc124917282"/>
      <w:bookmarkStart w:id="60" w:name="_Toc124917873"/>
      <w:bookmarkStart w:id="61" w:name="_Toc128403021"/>
      <w:r>
        <w:t>This document</w:t>
      </w:r>
      <w:bookmarkEnd w:id="51"/>
      <w:bookmarkEnd w:id="52"/>
      <w:bookmarkEnd w:id="53"/>
      <w:bookmarkEnd w:id="54"/>
      <w:bookmarkEnd w:id="55"/>
      <w:bookmarkEnd w:id="56"/>
      <w:bookmarkEnd w:id="57"/>
      <w:bookmarkEnd w:id="58"/>
      <w:bookmarkEnd w:id="59"/>
      <w:bookmarkEnd w:id="60"/>
      <w:bookmarkEnd w:id="61"/>
    </w:p>
    <w:p w14:paraId="2074CEFB" w14:textId="77777777" w:rsidR="00786A87" w:rsidRDefault="00786A87" w:rsidP="00786A87">
      <w:r>
        <w:t xml:space="preserve">This report summarises an evaluation of the validity and reliability of </w:t>
      </w:r>
      <w:r w:rsidR="00504E7D">
        <w:t xml:space="preserve">Outcome Measurement </w:t>
      </w:r>
      <w:r w:rsidR="00823642">
        <w:t xml:space="preserve">(OM) </w:t>
      </w:r>
      <w:r w:rsidR="00504E7D">
        <w:t>tools</w:t>
      </w:r>
      <w:r>
        <w:t xml:space="preserve"> </w:t>
      </w:r>
      <w:r w:rsidR="00504E7D">
        <w:t>identified as suitable for use</w:t>
      </w:r>
      <w:r w:rsidR="001D4D82">
        <w:t xml:space="preserve"> </w:t>
      </w:r>
      <w:r w:rsidR="00535EE7">
        <w:t xml:space="preserve">for </w:t>
      </w:r>
      <w:r w:rsidR="00E07199">
        <w:t>families of children receiving early supports</w:t>
      </w:r>
      <w:r w:rsidR="001D4D82">
        <w:t>.</w:t>
      </w:r>
      <w:r>
        <w:t xml:space="preserve"> The purpose is to </w:t>
      </w:r>
      <w:r w:rsidR="00E07199">
        <w:t>compare the measurement</w:t>
      </w:r>
      <w:r w:rsidR="000B2571">
        <w:t xml:space="preserve"> characteristics of the proposed</w:t>
      </w:r>
      <w:r>
        <w:t xml:space="preserve"> tools and</w:t>
      </w:r>
      <w:r w:rsidR="00E07199">
        <w:t xml:space="preserve"> to recommend </w:t>
      </w:r>
      <w:r w:rsidR="009876C5">
        <w:t xml:space="preserve">which one is </w:t>
      </w:r>
      <w:r w:rsidR="000B2571">
        <w:t xml:space="preserve">most </w:t>
      </w:r>
      <w:r w:rsidR="009876C5">
        <w:t>suitable for adoption by the Agency</w:t>
      </w:r>
      <w:r>
        <w:t xml:space="preserve">. This </w:t>
      </w:r>
      <w:r w:rsidR="009876C5">
        <w:t xml:space="preserve">document outlines the evidence for </w:t>
      </w:r>
      <w:r w:rsidR="000B2571">
        <w:t>this decision.</w:t>
      </w:r>
    </w:p>
    <w:p w14:paraId="3C354887" w14:textId="77777777" w:rsidR="00786A87" w:rsidRDefault="00786A87" w:rsidP="00672242">
      <w:pPr>
        <w:pStyle w:val="Heading3nonumber"/>
      </w:pPr>
      <w:bookmarkStart w:id="62" w:name="_Toc115700486"/>
      <w:bookmarkStart w:id="63" w:name="_Toc116652553"/>
      <w:bookmarkStart w:id="64" w:name="_Toc116910636"/>
      <w:bookmarkStart w:id="65" w:name="_Toc116998936"/>
      <w:bookmarkStart w:id="66" w:name="_Toc117077043"/>
      <w:bookmarkStart w:id="67" w:name="_Toc117079700"/>
      <w:bookmarkStart w:id="68" w:name="_Toc118098222"/>
      <w:bookmarkStart w:id="69" w:name="_Toc120528668"/>
      <w:bookmarkStart w:id="70" w:name="_Toc124917283"/>
      <w:bookmarkStart w:id="71" w:name="_Toc124917874"/>
      <w:bookmarkStart w:id="72" w:name="_Toc128403022"/>
      <w:r>
        <w:t>Disclaimer</w:t>
      </w:r>
      <w:bookmarkEnd w:id="62"/>
      <w:bookmarkEnd w:id="63"/>
      <w:bookmarkEnd w:id="64"/>
      <w:bookmarkEnd w:id="65"/>
      <w:bookmarkEnd w:id="66"/>
      <w:bookmarkEnd w:id="67"/>
      <w:bookmarkEnd w:id="68"/>
      <w:bookmarkEnd w:id="69"/>
      <w:bookmarkEnd w:id="70"/>
      <w:bookmarkEnd w:id="71"/>
      <w:bookmarkEnd w:id="72"/>
    </w:p>
    <w:p w14:paraId="632C389C" w14:textId="77777777" w:rsidR="00786A87" w:rsidRDefault="00786A87" w:rsidP="00786A87">
      <w:r>
        <w:t>The NDIA accepts no responsibility for the accuracy or completeness of any material contained in this report. Further, the NDIA disclaims all liability to any person in respect of anything, and of the consequences of anything, done or not done by anyone in whole or part reliance upon any information in this report.</w:t>
      </w:r>
    </w:p>
    <w:p w14:paraId="3284A325" w14:textId="77777777" w:rsidR="00786A87" w:rsidRDefault="00786A87" w:rsidP="00786A87">
      <w:r>
        <w:t xml:space="preserve">Material in this report is based on analysis of data collected </w:t>
      </w:r>
      <w:r w:rsidR="000B2571">
        <w:t>as part of the OM tool evaluation, which underwent independent ethical review</w:t>
      </w:r>
      <w:r w:rsidR="002B75BF">
        <w:t xml:space="preserve"> prior to commencing</w:t>
      </w:r>
      <w:r>
        <w:t xml:space="preserve">. </w:t>
      </w:r>
      <w:r w:rsidR="000B2571">
        <w:t>The report</w:t>
      </w:r>
      <w:r>
        <w:t xml:space="preserve"> is</w:t>
      </w:r>
      <w:r w:rsidR="000B2571">
        <w:t xml:space="preserve"> </w:t>
      </w:r>
      <w:r>
        <w:t xml:space="preserve">available on the understanding that the NDIA is not signalling a course of action to use the in-scope assessment tools for decision making in the NDIS. However, </w:t>
      </w:r>
      <w:r w:rsidR="002B75BF">
        <w:t>findings from the</w:t>
      </w:r>
      <w:r>
        <w:t xml:space="preserve"> report may feed into </w:t>
      </w:r>
      <w:r w:rsidR="000B2571">
        <w:t>decision</w:t>
      </w:r>
      <w:r w:rsidR="002B75BF">
        <w:t>s</w:t>
      </w:r>
      <w:r w:rsidR="000B2571">
        <w:t xml:space="preserve"> made </w:t>
      </w:r>
      <w:r w:rsidR="002B75BF">
        <w:t xml:space="preserve">around </w:t>
      </w:r>
      <w:r w:rsidR="000B2571">
        <w:t>the integration and recommendations for use of OM tools</w:t>
      </w:r>
      <w:r>
        <w:t>.</w:t>
      </w:r>
    </w:p>
    <w:p w14:paraId="2573A08E" w14:textId="77777777" w:rsidR="00786A87" w:rsidRDefault="00786A87" w:rsidP="00672242">
      <w:pPr>
        <w:pStyle w:val="Heading3nonumber"/>
      </w:pPr>
      <w:bookmarkStart w:id="73" w:name="_Toc115700487"/>
      <w:bookmarkStart w:id="74" w:name="_Toc116652554"/>
      <w:bookmarkStart w:id="75" w:name="_Toc116910637"/>
      <w:bookmarkStart w:id="76" w:name="_Toc116998937"/>
      <w:bookmarkStart w:id="77" w:name="_Toc117077044"/>
      <w:bookmarkStart w:id="78" w:name="_Toc117079701"/>
      <w:bookmarkStart w:id="79" w:name="_Toc118098223"/>
      <w:bookmarkStart w:id="80" w:name="_Toc120528669"/>
      <w:bookmarkStart w:id="81" w:name="_Toc124917284"/>
      <w:bookmarkStart w:id="82" w:name="_Toc124917875"/>
      <w:bookmarkStart w:id="83" w:name="_Toc128403023"/>
      <w:r>
        <w:t>Acknowledgements</w:t>
      </w:r>
      <w:bookmarkEnd w:id="73"/>
      <w:bookmarkEnd w:id="74"/>
      <w:bookmarkEnd w:id="75"/>
      <w:bookmarkEnd w:id="76"/>
      <w:bookmarkEnd w:id="77"/>
      <w:bookmarkEnd w:id="78"/>
      <w:bookmarkEnd w:id="79"/>
      <w:bookmarkEnd w:id="80"/>
      <w:bookmarkEnd w:id="81"/>
      <w:bookmarkEnd w:id="82"/>
      <w:bookmarkEnd w:id="83"/>
    </w:p>
    <w:p w14:paraId="5FE32074" w14:textId="493A1749" w:rsidR="00D910EF" w:rsidRDefault="00786A87" w:rsidP="00786A87">
      <w:r>
        <w:t xml:space="preserve">The NDIA acknowledges the Traditional Owners and Custodians throughout Australia and their continuing connection to the many lands, seas and communities. The NDIA pays respect to Elders past and </w:t>
      </w:r>
      <w:proofErr w:type="gramStart"/>
      <w:r>
        <w:t>present</w:t>
      </w:r>
      <w:r w:rsidR="0041792A">
        <w:t>,</w:t>
      </w:r>
      <w:r>
        <w:t xml:space="preserve"> and</w:t>
      </w:r>
      <w:proofErr w:type="gramEnd"/>
      <w:r>
        <w:t xml:space="preserve"> extends this acknowledgement and respect to any Aboriginal and Torres Strait Islander people who may be reading this report.</w:t>
      </w:r>
    </w:p>
    <w:p w14:paraId="2760FD2D" w14:textId="6CBDD80B" w:rsidR="00786A87" w:rsidRDefault="00786A87" w:rsidP="00786A87">
      <w:r>
        <w:t>Acknowledge</w:t>
      </w:r>
      <w:r w:rsidR="007778FC">
        <w:t>ments</w:t>
      </w:r>
      <w:r w:rsidR="00167FE1">
        <w:t xml:space="preserve"> also</w:t>
      </w:r>
      <w:r w:rsidR="007778FC">
        <w:t xml:space="preserve"> to the</w:t>
      </w:r>
      <w:r>
        <w:t xml:space="preserve"> ECS Branch and</w:t>
      </w:r>
      <w:r w:rsidR="006C1131">
        <w:t xml:space="preserve"> the many</w:t>
      </w:r>
      <w:r>
        <w:t xml:space="preserve"> Partner</w:t>
      </w:r>
      <w:r w:rsidR="006C1131">
        <w:t xml:space="preserve"> organisations</w:t>
      </w:r>
      <w:r>
        <w:t xml:space="preserve"> </w:t>
      </w:r>
      <w:r w:rsidR="006C1131">
        <w:t>that</w:t>
      </w:r>
      <w:r>
        <w:t xml:space="preserve"> helped</w:t>
      </w:r>
      <w:r w:rsidR="006C1131">
        <w:t xml:space="preserve"> with enrolment, data collection, and analysis</w:t>
      </w:r>
      <w:r>
        <w:t>.</w:t>
      </w:r>
      <w:r w:rsidR="000B2571">
        <w:t xml:space="preserve"> </w:t>
      </w:r>
      <w:r w:rsidR="007237E5">
        <w:t>Thanks to</w:t>
      </w:r>
      <w:r w:rsidR="000B2571">
        <w:t xml:space="preserve"> Denise</w:t>
      </w:r>
      <w:r w:rsidR="002B75BF">
        <w:t xml:space="preserve"> Luscombe</w:t>
      </w:r>
      <w:r w:rsidR="000B2571">
        <w:t>, Janet Walker, Jami Langley, Allison Harries, M</w:t>
      </w:r>
      <w:r w:rsidR="002B75BF">
        <w:t>yra Puttock,</w:t>
      </w:r>
      <w:r w:rsidR="513253E7">
        <w:t xml:space="preserve"> Annie </w:t>
      </w:r>
      <w:proofErr w:type="spellStart"/>
      <w:r w:rsidR="513253E7">
        <w:t>Mackin</w:t>
      </w:r>
      <w:proofErr w:type="spellEnd"/>
      <w:r w:rsidR="513253E7">
        <w:t xml:space="preserve"> </w:t>
      </w:r>
      <w:r w:rsidR="002B75BF">
        <w:t>and other ECS Branch s</w:t>
      </w:r>
      <w:r w:rsidR="000B2571">
        <w:t>taff who assisted in the development of materials and in the provision of training and dissemination of training materials.</w:t>
      </w:r>
      <w:r w:rsidR="002B75BF">
        <w:t xml:space="preserve"> An especially big thanks to all participating EC Partners and their staff.</w:t>
      </w:r>
    </w:p>
    <w:p w14:paraId="4EDD6490" w14:textId="77777777" w:rsidR="00B64BF0" w:rsidRDefault="007219F1" w:rsidP="009D3AE9">
      <w:pPr>
        <w:pStyle w:val="Heading2"/>
        <w:rPr>
          <w:noProof/>
        </w:rPr>
      </w:pPr>
      <w:bookmarkStart w:id="84" w:name="_Toc42246907"/>
      <w:bookmarkStart w:id="85" w:name="_Toc42247303"/>
      <w:bookmarkStart w:id="86" w:name="_Toc48569158"/>
      <w:bookmarkStart w:id="87" w:name="_Toc48925322"/>
      <w:bookmarkStart w:id="88" w:name="_Toc48925571"/>
      <w:bookmarkStart w:id="89" w:name="_Toc48987333"/>
      <w:bookmarkStart w:id="90" w:name="_Toc51347450"/>
      <w:bookmarkStart w:id="91" w:name="_Toc75004336"/>
      <w:bookmarkStart w:id="92" w:name="_Toc75182285"/>
      <w:bookmarkStart w:id="93" w:name="_Toc115431983"/>
      <w:bookmarkStart w:id="94" w:name="_Toc115700488"/>
      <w:bookmarkStart w:id="95" w:name="_Toc116652555"/>
      <w:bookmarkStart w:id="96" w:name="_Toc116910638"/>
      <w:bookmarkStart w:id="97" w:name="_Toc116998938"/>
      <w:bookmarkStart w:id="98" w:name="_Toc117077045"/>
      <w:bookmarkStart w:id="99" w:name="_Toc117079702"/>
      <w:bookmarkStart w:id="100" w:name="_Toc118098224"/>
      <w:bookmarkStart w:id="101" w:name="_Toc120528670"/>
      <w:bookmarkStart w:id="102" w:name="_Toc124917285"/>
      <w:bookmarkStart w:id="103" w:name="_Toc124917876"/>
      <w:bookmarkStart w:id="104" w:name="_Toc128403024"/>
      <w:bookmarkEnd w:id="40"/>
      <w:bookmarkEnd w:id="41"/>
      <w:bookmarkEnd w:id="42"/>
      <w:bookmarkEnd w:id="43"/>
      <w:bookmarkEnd w:id="44"/>
      <w:bookmarkEnd w:id="45"/>
      <w:bookmarkEnd w:id="46"/>
      <w:r w:rsidRPr="004D32B5">
        <w:lastRenderedPageBreak/>
        <w:t>Contents</w:t>
      </w:r>
      <w:bookmarkEnd w:id="47"/>
      <w:bookmarkEnd w:id="48"/>
      <w:bookmarkEnd w:id="49"/>
      <w:bookmarkEnd w:id="50"/>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p>
    <w:sdt>
      <w:sdtPr>
        <w:id w:val="473416754"/>
        <w:docPartObj>
          <w:docPartGallery w:val="Table of Contents"/>
          <w:docPartUnique/>
        </w:docPartObj>
      </w:sdtPr>
      <w:sdtEndPr>
        <w:rPr>
          <w:b/>
          <w:bCs/>
          <w:noProof/>
        </w:rPr>
      </w:sdtEndPr>
      <w:sdtContent>
        <w:p w14:paraId="2A4670E0" w14:textId="31B41567" w:rsidR="0041792A" w:rsidRDefault="0058221F" w:rsidP="00DE748A">
          <w:pPr>
            <w:pStyle w:val="TOC3"/>
            <w:ind w:left="0"/>
            <w:rPr>
              <w:rFonts w:asciiTheme="minorHAnsi" w:hAnsiTheme="minorHAnsi"/>
              <w:noProof/>
              <w:szCs w:val="28"/>
              <w:lang w:eastAsia="zh-CN" w:bidi="th-TH"/>
            </w:rPr>
          </w:pPr>
          <w:r>
            <w:fldChar w:fldCharType="begin"/>
          </w:r>
          <w:r>
            <w:instrText xml:space="preserve"> TOC \o "1-3" \h \z \u </w:instrText>
          </w:r>
          <w:r>
            <w:fldChar w:fldCharType="separate"/>
          </w:r>
        </w:p>
        <w:p w14:paraId="6B651A03" w14:textId="23175544" w:rsidR="0041792A" w:rsidRDefault="006116FE" w:rsidP="00122779">
          <w:pPr>
            <w:pStyle w:val="TOC2"/>
            <w:tabs>
              <w:tab w:val="right" w:leader="dot" w:pos="9016"/>
            </w:tabs>
            <w:rPr>
              <w:rFonts w:asciiTheme="minorHAnsi" w:hAnsiTheme="minorHAnsi"/>
              <w:noProof/>
              <w:szCs w:val="28"/>
              <w:lang w:eastAsia="zh-CN" w:bidi="th-TH"/>
            </w:rPr>
          </w:pPr>
          <w:hyperlink w:anchor="_Toc128403027" w:history="1">
            <w:r w:rsidR="0041792A" w:rsidRPr="00936232">
              <w:rPr>
                <w:rStyle w:val="Hyperlink"/>
                <w:noProof/>
              </w:rPr>
              <w:t>1.</w:t>
            </w:r>
            <w:r w:rsidR="0041792A">
              <w:rPr>
                <w:rFonts w:asciiTheme="minorHAnsi" w:hAnsiTheme="minorHAnsi"/>
                <w:noProof/>
                <w:szCs w:val="28"/>
                <w:lang w:eastAsia="zh-CN" w:bidi="th-TH"/>
              </w:rPr>
              <w:tab/>
            </w:r>
            <w:r w:rsidR="0041792A" w:rsidRPr="00936232">
              <w:rPr>
                <w:rStyle w:val="Hyperlink"/>
                <w:noProof/>
              </w:rPr>
              <w:t>Introduction</w:t>
            </w:r>
            <w:r w:rsidR="0041792A">
              <w:rPr>
                <w:noProof/>
                <w:webHidden/>
              </w:rPr>
              <w:tab/>
            </w:r>
            <w:r w:rsidR="0041792A">
              <w:rPr>
                <w:noProof/>
                <w:webHidden/>
              </w:rPr>
              <w:fldChar w:fldCharType="begin"/>
            </w:r>
            <w:r w:rsidR="0041792A">
              <w:rPr>
                <w:noProof/>
                <w:webHidden/>
              </w:rPr>
              <w:instrText xml:space="preserve"> PAGEREF _Toc128403027 \h </w:instrText>
            </w:r>
            <w:r w:rsidR="0041792A">
              <w:rPr>
                <w:noProof/>
                <w:webHidden/>
              </w:rPr>
            </w:r>
            <w:r w:rsidR="0041792A">
              <w:rPr>
                <w:noProof/>
                <w:webHidden/>
              </w:rPr>
              <w:fldChar w:fldCharType="separate"/>
            </w:r>
            <w:r w:rsidR="00933A89">
              <w:rPr>
                <w:noProof/>
                <w:webHidden/>
              </w:rPr>
              <w:t>3</w:t>
            </w:r>
            <w:r w:rsidR="0041792A">
              <w:rPr>
                <w:noProof/>
                <w:webHidden/>
              </w:rPr>
              <w:fldChar w:fldCharType="end"/>
            </w:r>
          </w:hyperlink>
        </w:p>
        <w:p w14:paraId="20A3E0B9" w14:textId="6C85E872" w:rsidR="0041792A" w:rsidRDefault="006116FE" w:rsidP="00122779">
          <w:pPr>
            <w:pStyle w:val="TOC3"/>
            <w:rPr>
              <w:rFonts w:asciiTheme="minorHAnsi" w:hAnsiTheme="minorHAnsi"/>
              <w:noProof/>
              <w:szCs w:val="28"/>
              <w:lang w:eastAsia="zh-CN" w:bidi="th-TH"/>
            </w:rPr>
          </w:pPr>
          <w:hyperlink w:anchor="_Toc128403028" w:history="1">
            <w:r w:rsidR="0041792A" w:rsidRPr="00936232">
              <w:rPr>
                <w:rStyle w:val="Hyperlink"/>
                <w:noProof/>
              </w:rPr>
              <w:t>1.1.</w:t>
            </w:r>
            <w:r w:rsidR="0041792A">
              <w:rPr>
                <w:rFonts w:asciiTheme="minorHAnsi" w:hAnsiTheme="minorHAnsi"/>
                <w:noProof/>
                <w:szCs w:val="28"/>
                <w:lang w:eastAsia="zh-CN" w:bidi="th-TH"/>
              </w:rPr>
              <w:tab/>
            </w:r>
            <w:r w:rsidR="0041792A" w:rsidRPr="00936232">
              <w:rPr>
                <w:rStyle w:val="Hyperlink"/>
                <w:noProof/>
              </w:rPr>
              <w:t>The early childhood years</w:t>
            </w:r>
            <w:r w:rsidR="0041792A">
              <w:rPr>
                <w:noProof/>
                <w:webHidden/>
              </w:rPr>
              <w:tab/>
            </w:r>
            <w:r w:rsidR="0041792A">
              <w:rPr>
                <w:noProof/>
                <w:webHidden/>
              </w:rPr>
              <w:fldChar w:fldCharType="begin"/>
            </w:r>
            <w:r w:rsidR="0041792A">
              <w:rPr>
                <w:noProof/>
                <w:webHidden/>
              </w:rPr>
              <w:instrText xml:space="preserve"> PAGEREF _Toc128403028 \h </w:instrText>
            </w:r>
            <w:r w:rsidR="0041792A">
              <w:rPr>
                <w:noProof/>
                <w:webHidden/>
              </w:rPr>
            </w:r>
            <w:r w:rsidR="0041792A">
              <w:rPr>
                <w:noProof/>
                <w:webHidden/>
              </w:rPr>
              <w:fldChar w:fldCharType="separate"/>
            </w:r>
            <w:r w:rsidR="00933A89">
              <w:rPr>
                <w:noProof/>
                <w:webHidden/>
              </w:rPr>
              <w:t>3</w:t>
            </w:r>
            <w:r w:rsidR="0041792A">
              <w:rPr>
                <w:noProof/>
                <w:webHidden/>
              </w:rPr>
              <w:fldChar w:fldCharType="end"/>
            </w:r>
          </w:hyperlink>
        </w:p>
        <w:p w14:paraId="49F0E7F5" w14:textId="6AC7988B" w:rsidR="0041792A" w:rsidRDefault="006116FE" w:rsidP="00122779">
          <w:pPr>
            <w:pStyle w:val="TOC3"/>
            <w:rPr>
              <w:rFonts w:asciiTheme="minorHAnsi" w:hAnsiTheme="minorHAnsi"/>
              <w:noProof/>
              <w:szCs w:val="28"/>
              <w:lang w:eastAsia="zh-CN" w:bidi="th-TH"/>
            </w:rPr>
          </w:pPr>
          <w:hyperlink w:anchor="_Toc128403029" w:history="1">
            <w:r w:rsidR="0041792A" w:rsidRPr="00936232">
              <w:rPr>
                <w:rStyle w:val="Hyperlink"/>
                <w:noProof/>
              </w:rPr>
              <w:t>1.2.</w:t>
            </w:r>
            <w:r w:rsidR="0041792A">
              <w:rPr>
                <w:rFonts w:asciiTheme="minorHAnsi" w:hAnsiTheme="minorHAnsi"/>
                <w:noProof/>
                <w:szCs w:val="28"/>
                <w:lang w:eastAsia="zh-CN" w:bidi="th-TH"/>
              </w:rPr>
              <w:tab/>
            </w:r>
            <w:r w:rsidR="0041792A" w:rsidRPr="00936232">
              <w:rPr>
                <w:rStyle w:val="Hyperlink"/>
                <w:noProof/>
              </w:rPr>
              <w:t>Early Childhood Intervention</w:t>
            </w:r>
            <w:r w:rsidR="0041792A">
              <w:rPr>
                <w:noProof/>
                <w:webHidden/>
              </w:rPr>
              <w:tab/>
            </w:r>
            <w:r w:rsidR="0041792A">
              <w:rPr>
                <w:noProof/>
                <w:webHidden/>
              </w:rPr>
              <w:fldChar w:fldCharType="begin"/>
            </w:r>
            <w:r w:rsidR="0041792A">
              <w:rPr>
                <w:noProof/>
                <w:webHidden/>
              </w:rPr>
              <w:instrText xml:space="preserve"> PAGEREF _Toc128403029 \h </w:instrText>
            </w:r>
            <w:r w:rsidR="0041792A">
              <w:rPr>
                <w:noProof/>
                <w:webHidden/>
              </w:rPr>
            </w:r>
            <w:r w:rsidR="0041792A">
              <w:rPr>
                <w:noProof/>
                <w:webHidden/>
              </w:rPr>
              <w:fldChar w:fldCharType="separate"/>
            </w:r>
            <w:r w:rsidR="00933A89">
              <w:rPr>
                <w:noProof/>
                <w:webHidden/>
              </w:rPr>
              <w:t>3</w:t>
            </w:r>
            <w:r w:rsidR="0041792A">
              <w:rPr>
                <w:noProof/>
                <w:webHidden/>
              </w:rPr>
              <w:fldChar w:fldCharType="end"/>
            </w:r>
          </w:hyperlink>
        </w:p>
        <w:p w14:paraId="39FF782C" w14:textId="36FA9FFB" w:rsidR="0041792A" w:rsidRDefault="006116FE" w:rsidP="00122779">
          <w:pPr>
            <w:pStyle w:val="TOC3"/>
            <w:rPr>
              <w:rFonts w:asciiTheme="minorHAnsi" w:hAnsiTheme="minorHAnsi"/>
              <w:noProof/>
              <w:szCs w:val="28"/>
              <w:lang w:eastAsia="zh-CN" w:bidi="th-TH"/>
            </w:rPr>
          </w:pPr>
          <w:hyperlink w:anchor="_Toc128403030" w:history="1">
            <w:r w:rsidR="0041792A" w:rsidRPr="00936232">
              <w:rPr>
                <w:rStyle w:val="Hyperlink"/>
                <w:noProof/>
              </w:rPr>
              <w:t>1.3.</w:t>
            </w:r>
            <w:r w:rsidR="0041792A">
              <w:rPr>
                <w:rFonts w:asciiTheme="minorHAnsi" w:hAnsiTheme="minorHAnsi"/>
                <w:noProof/>
                <w:szCs w:val="28"/>
                <w:lang w:eastAsia="zh-CN" w:bidi="th-TH"/>
              </w:rPr>
              <w:tab/>
            </w:r>
            <w:r w:rsidR="0041792A" w:rsidRPr="00936232">
              <w:rPr>
                <w:rStyle w:val="Hyperlink"/>
                <w:noProof/>
              </w:rPr>
              <w:t>The NDIS Early Childhood Approach</w:t>
            </w:r>
            <w:r w:rsidR="0041792A">
              <w:rPr>
                <w:noProof/>
                <w:webHidden/>
              </w:rPr>
              <w:tab/>
            </w:r>
            <w:r w:rsidR="0041792A">
              <w:rPr>
                <w:noProof/>
                <w:webHidden/>
              </w:rPr>
              <w:fldChar w:fldCharType="begin"/>
            </w:r>
            <w:r w:rsidR="0041792A">
              <w:rPr>
                <w:noProof/>
                <w:webHidden/>
              </w:rPr>
              <w:instrText xml:space="preserve"> PAGEREF _Toc128403030 \h </w:instrText>
            </w:r>
            <w:r w:rsidR="0041792A">
              <w:rPr>
                <w:noProof/>
                <w:webHidden/>
              </w:rPr>
            </w:r>
            <w:r w:rsidR="0041792A">
              <w:rPr>
                <w:noProof/>
                <w:webHidden/>
              </w:rPr>
              <w:fldChar w:fldCharType="separate"/>
            </w:r>
            <w:r w:rsidR="00933A89">
              <w:rPr>
                <w:noProof/>
                <w:webHidden/>
              </w:rPr>
              <w:t>3</w:t>
            </w:r>
            <w:r w:rsidR="0041792A">
              <w:rPr>
                <w:noProof/>
                <w:webHidden/>
              </w:rPr>
              <w:fldChar w:fldCharType="end"/>
            </w:r>
          </w:hyperlink>
        </w:p>
        <w:p w14:paraId="18B2057B" w14:textId="635BDF8A" w:rsidR="0041792A" w:rsidRDefault="006116FE" w:rsidP="00122779">
          <w:pPr>
            <w:pStyle w:val="TOC3"/>
            <w:rPr>
              <w:rFonts w:asciiTheme="minorHAnsi" w:hAnsiTheme="minorHAnsi"/>
              <w:noProof/>
              <w:szCs w:val="28"/>
              <w:lang w:eastAsia="zh-CN" w:bidi="th-TH"/>
            </w:rPr>
          </w:pPr>
          <w:hyperlink w:anchor="_Toc128403031" w:history="1">
            <w:r w:rsidR="0041792A" w:rsidRPr="00936232">
              <w:rPr>
                <w:rStyle w:val="Hyperlink"/>
                <w:noProof/>
              </w:rPr>
              <w:t>1.4.</w:t>
            </w:r>
            <w:r w:rsidR="0041792A">
              <w:rPr>
                <w:rFonts w:asciiTheme="minorHAnsi" w:hAnsiTheme="minorHAnsi"/>
                <w:noProof/>
                <w:szCs w:val="28"/>
                <w:lang w:eastAsia="zh-CN" w:bidi="th-TH"/>
              </w:rPr>
              <w:tab/>
            </w:r>
            <w:r w:rsidR="0041792A" w:rsidRPr="00936232">
              <w:rPr>
                <w:rStyle w:val="Hyperlink"/>
                <w:noProof/>
              </w:rPr>
              <w:t>The role of outcome measurement tools in delivering Early Supports</w:t>
            </w:r>
            <w:r w:rsidR="0041792A">
              <w:rPr>
                <w:noProof/>
                <w:webHidden/>
              </w:rPr>
              <w:tab/>
            </w:r>
            <w:r w:rsidR="0041792A">
              <w:rPr>
                <w:noProof/>
                <w:webHidden/>
              </w:rPr>
              <w:fldChar w:fldCharType="begin"/>
            </w:r>
            <w:r w:rsidR="0041792A">
              <w:rPr>
                <w:noProof/>
                <w:webHidden/>
              </w:rPr>
              <w:instrText xml:space="preserve"> PAGEREF _Toc128403031 \h </w:instrText>
            </w:r>
            <w:r w:rsidR="0041792A">
              <w:rPr>
                <w:noProof/>
                <w:webHidden/>
              </w:rPr>
            </w:r>
            <w:r w:rsidR="0041792A">
              <w:rPr>
                <w:noProof/>
                <w:webHidden/>
              </w:rPr>
              <w:fldChar w:fldCharType="separate"/>
            </w:r>
            <w:r w:rsidR="00933A89">
              <w:rPr>
                <w:noProof/>
                <w:webHidden/>
              </w:rPr>
              <w:t>4</w:t>
            </w:r>
            <w:r w:rsidR="0041792A">
              <w:rPr>
                <w:noProof/>
                <w:webHidden/>
              </w:rPr>
              <w:fldChar w:fldCharType="end"/>
            </w:r>
          </w:hyperlink>
        </w:p>
        <w:p w14:paraId="0088FCD4" w14:textId="1521DE35" w:rsidR="0041792A" w:rsidRDefault="006116FE" w:rsidP="00122779">
          <w:pPr>
            <w:pStyle w:val="TOC3"/>
            <w:rPr>
              <w:rFonts w:asciiTheme="minorHAnsi" w:hAnsiTheme="minorHAnsi"/>
              <w:noProof/>
              <w:szCs w:val="28"/>
              <w:lang w:eastAsia="zh-CN" w:bidi="th-TH"/>
            </w:rPr>
          </w:pPr>
          <w:hyperlink w:anchor="_Toc128403032" w:history="1">
            <w:r w:rsidR="0041792A" w:rsidRPr="00936232">
              <w:rPr>
                <w:rStyle w:val="Hyperlink"/>
                <w:noProof/>
              </w:rPr>
              <w:t>1.5.</w:t>
            </w:r>
            <w:r w:rsidR="0041792A">
              <w:rPr>
                <w:rFonts w:asciiTheme="minorHAnsi" w:hAnsiTheme="minorHAnsi"/>
                <w:noProof/>
                <w:szCs w:val="28"/>
                <w:lang w:eastAsia="zh-CN" w:bidi="th-TH"/>
              </w:rPr>
              <w:tab/>
            </w:r>
            <w:r w:rsidR="0041792A" w:rsidRPr="00936232">
              <w:rPr>
                <w:rStyle w:val="Hyperlink"/>
                <w:noProof/>
              </w:rPr>
              <w:t>Evaluation objectives and scope</w:t>
            </w:r>
            <w:r w:rsidR="0041792A">
              <w:rPr>
                <w:noProof/>
                <w:webHidden/>
              </w:rPr>
              <w:tab/>
            </w:r>
            <w:r w:rsidR="0041792A">
              <w:rPr>
                <w:noProof/>
                <w:webHidden/>
              </w:rPr>
              <w:fldChar w:fldCharType="begin"/>
            </w:r>
            <w:r w:rsidR="0041792A">
              <w:rPr>
                <w:noProof/>
                <w:webHidden/>
              </w:rPr>
              <w:instrText xml:space="preserve"> PAGEREF _Toc128403032 \h </w:instrText>
            </w:r>
            <w:r w:rsidR="0041792A">
              <w:rPr>
                <w:noProof/>
                <w:webHidden/>
              </w:rPr>
            </w:r>
            <w:r w:rsidR="0041792A">
              <w:rPr>
                <w:noProof/>
                <w:webHidden/>
              </w:rPr>
              <w:fldChar w:fldCharType="separate"/>
            </w:r>
            <w:r w:rsidR="00933A89">
              <w:rPr>
                <w:noProof/>
                <w:webHidden/>
              </w:rPr>
              <w:t>4</w:t>
            </w:r>
            <w:r w:rsidR="0041792A">
              <w:rPr>
                <w:noProof/>
                <w:webHidden/>
              </w:rPr>
              <w:fldChar w:fldCharType="end"/>
            </w:r>
          </w:hyperlink>
        </w:p>
        <w:p w14:paraId="22580CE3" w14:textId="6A5F6412" w:rsidR="0041792A" w:rsidRDefault="006116FE" w:rsidP="00122779">
          <w:pPr>
            <w:pStyle w:val="TOC2"/>
            <w:tabs>
              <w:tab w:val="right" w:leader="dot" w:pos="9016"/>
            </w:tabs>
            <w:rPr>
              <w:rFonts w:asciiTheme="minorHAnsi" w:hAnsiTheme="minorHAnsi"/>
              <w:noProof/>
              <w:szCs w:val="28"/>
              <w:lang w:eastAsia="zh-CN" w:bidi="th-TH"/>
            </w:rPr>
          </w:pPr>
          <w:hyperlink w:anchor="_Toc128403033" w:history="1">
            <w:r w:rsidR="0041792A" w:rsidRPr="00936232">
              <w:rPr>
                <w:rStyle w:val="Hyperlink"/>
                <w:noProof/>
              </w:rPr>
              <w:t>2.</w:t>
            </w:r>
            <w:r w:rsidR="0041792A">
              <w:rPr>
                <w:rFonts w:asciiTheme="minorHAnsi" w:hAnsiTheme="minorHAnsi"/>
                <w:noProof/>
                <w:szCs w:val="28"/>
                <w:lang w:eastAsia="zh-CN" w:bidi="th-TH"/>
              </w:rPr>
              <w:tab/>
            </w:r>
            <w:r w:rsidR="0041792A" w:rsidRPr="00936232">
              <w:rPr>
                <w:rStyle w:val="Hyperlink"/>
                <w:noProof/>
              </w:rPr>
              <w:t>Evaluation design and data</w:t>
            </w:r>
            <w:r w:rsidR="0041792A">
              <w:rPr>
                <w:noProof/>
                <w:webHidden/>
              </w:rPr>
              <w:tab/>
            </w:r>
            <w:r w:rsidR="0041792A">
              <w:rPr>
                <w:noProof/>
                <w:webHidden/>
              </w:rPr>
              <w:fldChar w:fldCharType="begin"/>
            </w:r>
            <w:r w:rsidR="0041792A">
              <w:rPr>
                <w:noProof/>
                <w:webHidden/>
              </w:rPr>
              <w:instrText xml:space="preserve"> PAGEREF _Toc128403033 \h </w:instrText>
            </w:r>
            <w:r w:rsidR="0041792A">
              <w:rPr>
                <w:noProof/>
                <w:webHidden/>
              </w:rPr>
            </w:r>
            <w:r w:rsidR="0041792A">
              <w:rPr>
                <w:noProof/>
                <w:webHidden/>
              </w:rPr>
              <w:fldChar w:fldCharType="separate"/>
            </w:r>
            <w:r w:rsidR="00933A89">
              <w:rPr>
                <w:noProof/>
                <w:webHidden/>
              </w:rPr>
              <w:t>6</w:t>
            </w:r>
            <w:r w:rsidR="0041792A">
              <w:rPr>
                <w:noProof/>
                <w:webHidden/>
              </w:rPr>
              <w:fldChar w:fldCharType="end"/>
            </w:r>
          </w:hyperlink>
        </w:p>
        <w:p w14:paraId="26F318F7" w14:textId="7F2C445E" w:rsidR="0041792A" w:rsidRDefault="006116FE" w:rsidP="00122779">
          <w:pPr>
            <w:pStyle w:val="TOC3"/>
            <w:rPr>
              <w:rFonts w:asciiTheme="minorHAnsi" w:hAnsiTheme="minorHAnsi"/>
              <w:noProof/>
              <w:szCs w:val="28"/>
              <w:lang w:eastAsia="zh-CN" w:bidi="th-TH"/>
            </w:rPr>
          </w:pPr>
          <w:hyperlink w:anchor="_Toc128403034" w:history="1">
            <w:r w:rsidR="0041792A" w:rsidRPr="00936232">
              <w:rPr>
                <w:rStyle w:val="Hyperlink"/>
                <w:noProof/>
              </w:rPr>
              <w:t>2.1.</w:t>
            </w:r>
            <w:r w:rsidR="0041792A">
              <w:rPr>
                <w:rFonts w:asciiTheme="minorHAnsi" w:hAnsiTheme="minorHAnsi"/>
                <w:noProof/>
                <w:szCs w:val="28"/>
                <w:lang w:eastAsia="zh-CN" w:bidi="th-TH"/>
              </w:rPr>
              <w:tab/>
            </w:r>
            <w:r w:rsidR="0041792A" w:rsidRPr="00936232">
              <w:rPr>
                <w:rStyle w:val="Hyperlink"/>
                <w:noProof/>
              </w:rPr>
              <w:t>Tools</w:t>
            </w:r>
            <w:r w:rsidR="0041792A">
              <w:rPr>
                <w:noProof/>
                <w:webHidden/>
              </w:rPr>
              <w:tab/>
            </w:r>
            <w:r w:rsidR="0041792A">
              <w:rPr>
                <w:noProof/>
                <w:webHidden/>
              </w:rPr>
              <w:fldChar w:fldCharType="begin"/>
            </w:r>
            <w:r w:rsidR="0041792A">
              <w:rPr>
                <w:noProof/>
                <w:webHidden/>
              </w:rPr>
              <w:instrText xml:space="preserve"> PAGEREF _Toc128403034 \h </w:instrText>
            </w:r>
            <w:r w:rsidR="0041792A">
              <w:rPr>
                <w:noProof/>
                <w:webHidden/>
              </w:rPr>
            </w:r>
            <w:r w:rsidR="0041792A">
              <w:rPr>
                <w:noProof/>
                <w:webHidden/>
              </w:rPr>
              <w:fldChar w:fldCharType="separate"/>
            </w:r>
            <w:r w:rsidR="00933A89">
              <w:rPr>
                <w:noProof/>
                <w:webHidden/>
              </w:rPr>
              <w:t>6</w:t>
            </w:r>
            <w:r w:rsidR="0041792A">
              <w:rPr>
                <w:noProof/>
                <w:webHidden/>
              </w:rPr>
              <w:fldChar w:fldCharType="end"/>
            </w:r>
          </w:hyperlink>
        </w:p>
        <w:p w14:paraId="5711790F" w14:textId="4D384773" w:rsidR="0041792A" w:rsidRDefault="006116FE" w:rsidP="00122779">
          <w:pPr>
            <w:pStyle w:val="TOC3"/>
            <w:rPr>
              <w:rFonts w:asciiTheme="minorHAnsi" w:hAnsiTheme="minorHAnsi"/>
              <w:noProof/>
              <w:szCs w:val="28"/>
              <w:lang w:eastAsia="zh-CN" w:bidi="th-TH"/>
            </w:rPr>
          </w:pPr>
          <w:hyperlink w:anchor="_Toc128403035" w:history="1">
            <w:r w:rsidR="0041792A" w:rsidRPr="00936232">
              <w:rPr>
                <w:rStyle w:val="Hyperlink"/>
                <w:noProof/>
              </w:rPr>
              <w:t>2.2.</w:t>
            </w:r>
            <w:r w:rsidR="0041792A">
              <w:rPr>
                <w:rFonts w:asciiTheme="minorHAnsi" w:hAnsiTheme="minorHAnsi"/>
                <w:noProof/>
                <w:szCs w:val="28"/>
                <w:lang w:eastAsia="zh-CN" w:bidi="th-TH"/>
              </w:rPr>
              <w:tab/>
            </w:r>
            <w:r w:rsidR="0041792A" w:rsidRPr="00936232">
              <w:rPr>
                <w:rStyle w:val="Hyperlink"/>
                <w:noProof/>
              </w:rPr>
              <w:t>Study design</w:t>
            </w:r>
            <w:r w:rsidR="0041792A">
              <w:rPr>
                <w:noProof/>
                <w:webHidden/>
              </w:rPr>
              <w:tab/>
            </w:r>
            <w:r w:rsidR="0041792A">
              <w:rPr>
                <w:noProof/>
                <w:webHidden/>
              </w:rPr>
              <w:fldChar w:fldCharType="begin"/>
            </w:r>
            <w:r w:rsidR="0041792A">
              <w:rPr>
                <w:noProof/>
                <w:webHidden/>
              </w:rPr>
              <w:instrText xml:space="preserve"> PAGEREF _Toc128403035 \h </w:instrText>
            </w:r>
            <w:r w:rsidR="0041792A">
              <w:rPr>
                <w:noProof/>
                <w:webHidden/>
              </w:rPr>
            </w:r>
            <w:r w:rsidR="0041792A">
              <w:rPr>
                <w:noProof/>
                <w:webHidden/>
              </w:rPr>
              <w:fldChar w:fldCharType="separate"/>
            </w:r>
            <w:r w:rsidR="00933A89">
              <w:rPr>
                <w:noProof/>
                <w:webHidden/>
              </w:rPr>
              <w:t>6</w:t>
            </w:r>
            <w:r w:rsidR="0041792A">
              <w:rPr>
                <w:noProof/>
                <w:webHidden/>
              </w:rPr>
              <w:fldChar w:fldCharType="end"/>
            </w:r>
          </w:hyperlink>
        </w:p>
        <w:p w14:paraId="545E14EB" w14:textId="0EE24BCB" w:rsidR="0041792A" w:rsidRDefault="006116FE" w:rsidP="00122779">
          <w:pPr>
            <w:pStyle w:val="TOC3"/>
            <w:rPr>
              <w:rFonts w:asciiTheme="minorHAnsi" w:hAnsiTheme="minorHAnsi"/>
              <w:noProof/>
              <w:szCs w:val="28"/>
              <w:lang w:eastAsia="zh-CN" w:bidi="th-TH"/>
            </w:rPr>
          </w:pPr>
          <w:hyperlink w:anchor="_Toc128403036" w:history="1">
            <w:r w:rsidR="0041792A" w:rsidRPr="00936232">
              <w:rPr>
                <w:rStyle w:val="Hyperlink"/>
                <w:noProof/>
              </w:rPr>
              <w:t>2.3.</w:t>
            </w:r>
            <w:r w:rsidR="0041792A">
              <w:rPr>
                <w:rFonts w:asciiTheme="minorHAnsi" w:hAnsiTheme="minorHAnsi"/>
                <w:noProof/>
                <w:szCs w:val="28"/>
                <w:lang w:eastAsia="zh-CN" w:bidi="th-TH"/>
              </w:rPr>
              <w:tab/>
            </w:r>
            <w:r w:rsidR="0041792A" w:rsidRPr="00936232">
              <w:rPr>
                <w:rStyle w:val="Hyperlink"/>
                <w:noProof/>
              </w:rPr>
              <w:t>Participating EC Partners</w:t>
            </w:r>
            <w:r w:rsidR="0041792A">
              <w:rPr>
                <w:noProof/>
                <w:webHidden/>
              </w:rPr>
              <w:tab/>
            </w:r>
            <w:r w:rsidR="0041792A">
              <w:rPr>
                <w:noProof/>
                <w:webHidden/>
              </w:rPr>
              <w:fldChar w:fldCharType="begin"/>
            </w:r>
            <w:r w:rsidR="0041792A">
              <w:rPr>
                <w:noProof/>
                <w:webHidden/>
              </w:rPr>
              <w:instrText xml:space="preserve"> PAGEREF _Toc128403036 \h </w:instrText>
            </w:r>
            <w:r w:rsidR="0041792A">
              <w:rPr>
                <w:noProof/>
                <w:webHidden/>
              </w:rPr>
            </w:r>
            <w:r w:rsidR="0041792A">
              <w:rPr>
                <w:noProof/>
                <w:webHidden/>
              </w:rPr>
              <w:fldChar w:fldCharType="separate"/>
            </w:r>
            <w:r w:rsidR="00933A89">
              <w:rPr>
                <w:noProof/>
                <w:webHidden/>
              </w:rPr>
              <w:t>8</w:t>
            </w:r>
            <w:r w:rsidR="0041792A">
              <w:rPr>
                <w:noProof/>
                <w:webHidden/>
              </w:rPr>
              <w:fldChar w:fldCharType="end"/>
            </w:r>
          </w:hyperlink>
        </w:p>
        <w:p w14:paraId="38556313" w14:textId="1CEF4345" w:rsidR="0041792A" w:rsidRDefault="006116FE" w:rsidP="00122779">
          <w:pPr>
            <w:pStyle w:val="TOC3"/>
            <w:rPr>
              <w:rFonts w:asciiTheme="minorHAnsi" w:hAnsiTheme="minorHAnsi"/>
              <w:noProof/>
              <w:szCs w:val="28"/>
              <w:lang w:eastAsia="zh-CN" w:bidi="th-TH"/>
            </w:rPr>
          </w:pPr>
          <w:hyperlink w:anchor="_Toc128403037" w:history="1">
            <w:r w:rsidR="0041792A" w:rsidRPr="00936232">
              <w:rPr>
                <w:rStyle w:val="Hyperlink"/>
                <w:noProof/>
              </w:rPr>
              <w:t>2.4.</w:t>
            </w:r>
            <w:r w:rsidR="0041792A">
              <w:rPr>
                <w:rFonts w:asciiTheme="minorHAnsi" w:hAnsiTheme="minorHAnsi"/>
                <w:noProof/>
                <w:szCs w:val="28"/>
                <w:lang w:eastAsia="zh-CN" w:bidi="th-TH"/>
              </w:rPr>
              <w:tab/>
            </w:r>
            <w:r w:rsidR="0041792A" w:rsidRPr="00936232">
              <w:rPr>
                <w:rStyle w:val="Hyperlink"/>
                <w:noProof/>
              </w:rPr>
              <w:t>Data</w:t>
            </w:r>
            <w:r w:rsidR="0041792A">
              <w:rPr>
                <w:noProof/>
                <w:webHidden/>
              </w:rPr>
              <w:tab/>
            </w:r>
            <w:r w:rsidR="0041792A">
              <w:rPr>
                <w:noProof/>
                <w:webHidden/>
              </w:rPr>
              <w:fldChar w:fldCharType="begin"/>
            </w:r>
            <w:r w:rsidR="0041792A">
              <w:rPr>
                <w:noProof/>
                <w:webHidden/>
              </w:rPr>
              <w:instrText xml:space="preserve"> PAGEREF _Toc128403037 \h </w:instrText>
            </w:r>
            <w:r w:rsidR="0041792A">
              <w:rPr>
                <w:noProof/>
                <w:webHidden/>
              </w:rPr>
            </w:r>
            <w:r w:rsidR="0041792A">
              <w:rPr>
                <w:noProof/>
                <w:webHidden/>
              </w:rPr>
              <w:fldChar w:fldCharType="separate"/>
            </w:r>
            <w:r w:rsidR="00933A89">
              <w:rPr>
                <w:noProof/>
                <w:webHidden/>
              </w:rPr>
              <w:t>9</w:t>
            </w:r>
            <w:r w:rsidR="0041792A">
              <w:rPr>
                <w:noProof/>
                <w:webHidden/>
              </w:rPr>
              <w:fldChar w:fldCharType="end"/>
            </w:r>
          </w:hyperlink>
        </w:p>
        <w:p w14:paraId="3EC6925D" w14:textId="237497B4" w:rsidR="0041792A" w:rsidRDefault="006116FE" w:rsidP="00122779">
          <w:pPr>
            <w:pStyle w:val="TOC3"/>
            <w:rPr>
              <w:rFonts w:asciiTheme="minorHAnsi" w:hAnsiTheme="minorHAnsi"/>
              <w:noProof/>
              <w:szCs w:val="28"/>
              <w:lang w:eastAsia="zh-CN" w:bidi="th-TH"/>
            </w:rPr>
          </w:pPr>
          <w:hyperlink w:anchor="_Toc128403038" w:history="1">
            <w:r w:rsidR="0041792A" w:rsidRPr="00936232">
              <w:rPr>
                <w:rStyle w:val="Hyperlink"/>
                <w:noProof/>
              </w:rPr>
              <w:t>2.5.</w:t>
            </w:r>
            <w:r w:rsidR="0041792A">
              <w:rPr>
                <w:rFonts w:asciiTheme="minorHAnsi" w:hAnsiTheme="minorHAnsi"/>
                <w:noProof/>
                <w:szCs w:val="28"/>
                <w:lang w:eastAsia="zh-CN" w:bidi="th-TH"/>
              </w:rPr>
              <w:tab/>
            </w:r>
            <w:r w:rsidR="0041792A" w:rsidRPr="00936232">
              <w:rPr>
                <w:rStyle w:val="Hyperlink"/>
                <w:noProof/>
              </w:rPr>
              <w:t>Limitations</w:t>
            </w:r>
            <w:r w:rsidR="0041792A">
              <w:rPr>
                <w:noProof/>
                <w:webHidden/>
              </w:rPr>
              <w:tab/>
            </w:r>
            <w:r w:rsidR="0041792A">
              <w:rPr>
                <w:noProof/>
                <w:webHidden/>
              </w:rPr>
              <w:fldChar w:fldCharType="begin"/>
            </w:r>
            <w:r w:rsidR="0041792A">
              <w:rPr>
                <w:noProof/>
                <w:webHidden/>
              </w:rPr>
              <w:instrText xml:space="preserve"> PAGEREF _Toc128403038 \h </w:instrText>
            </w:r>
            <w:r w:rsidR="0041792A">
              <w:rPr>
                <w:noProof/>
                <w:webHidden/>
              </w:rPr>
            </w:r>
            <w:r w:rsidR="0041792A">
              <w:rPr>
                <w:noProof/>
                <w:webHidden/>
              </w:rPr>
              <w:fldChar w:fldCharType="separate"/>
            </w:r>
            <w:r w:rsidR="00933A89">
              <w:rPr>
                <w:noProof/>
                <w:webHidden/>
              </w:rPr>
              <w:t>11</w:t>
            </w:r>
            <w:r w:rsidR="0041792A">
              <w:rPr>
                <w:noProof/>
                <w:webHidden/>
              </w:rPr>
              <w:fldChar w:fldCharType="end"/>
            </w:r>
          </w:hyperlink>
        </w:p>
        <w:p w14:paraId="62E9D80B" w14:textId="2228A41F" w:rsidR="0041792A" w:rsidRDefault="006116FE" w:rsidP="00122779">
          <w:pPr>
            <w:pStyle w:val="TOC2"/>
            <w:tabs>
              <w:tab w:val="right" w:leader="dot" w:pos="9016"/>
            </w:tabs>
            <w:rPr>
              <w:rFonts w:asciiTheme="minorHAnsi" w:hAnsiTheme="minorHAnsi"/>
              <w:noProof/>
              <w:szCs w:val="28"/>
              <w:lang w:eastAsia="zh-CN" w:bidi="th-TH"/>
            </w:rPr>
          </w:pPr>
          <w:hyperlink w:anchor="_Toc128403039" w:history="1">
            <w:r w:rsidR="0041792A" w:rsidRPr="00936232">
              <w:rPr>
                <w:rStyle w:val="Hyperlink"/>
                <w:noProof/>
              </w:rPr>
              <w:t>3.</w:t>
            </w:r>
            <w:r w:rsidR="0041792A">
              <w:rPr>
                <w:rFonts w:asciiTheme="minorHAnsi" w:hAnsiTheme="minorHAnsi"/>
                <w:noProof/>
                <w:szCs w:val="28"/>
                <w:lang w:eastAsia="zh-CN" w:bidi="th-TH"/>
              </w:rPr>
              <w:tab/>
            </w:r>
            <w:r w:rsidR="0041792A" w:rsidRPr="00936232">
              <w:rPr>
                <w:rStyle w:val="Hyperlink"/>
                <w:noProof/>
              </w:rPr>
              <w:t>Reliability and validity of tools for capturing goals and predicting outcomes</w:t>
            </w:r>
            <w:r w:rsidR="0041792A">
              <w:rPr>
                <w:noProof/>
                <w:webHidden/>
              </w:rPr>
              <w:tab/>
            </w:r>
            <w:r w:rsidR="0041792A">
              <w:rPr>
                <w:noProof/>
                <w:webHidden/>
              </w:rPr>
              <w:fldChar w:fldCharType="begin"/>
            </w:r>
            <w:r w:rsidR="0041792A">
              <w:rPr>
                <w:noProof/>
                <w:webHidden/>
              </w:rPr>
              <w:instrText xml:space="preserve"> PAGEREF _Toc128403039 \h </w:instrText>
            </w:r>
            <w:r w:rsidR="0041792A">
              <w:rPr>
                <w:noProof/>
                <w:webHidden/>
              </w:rPr>
            </w:r>
            <w:r w:rsidR="0041792A">
              <w:rPr>
                <w:noProof/>
                <w:webHidden/>
              </w:rPr>
              <w:fldChar w:fldCharType="separate"/>
            </w:r>
            <w:r w:rsidR="00933A89">
              <w:rPr>
                <w:noProof/>
                <w:webHidden/>
              </w:rPr>
              <w:t>13</w:t>
            </w:r>
            <w:r w:rsidR="0041792A">
              <w:rPr>
                <w:noProof/>
                <w:webHidden/>
              </w:rPr>
              <w:fldChar w:fldCharType="end"/>
            </w:r>
          </w:hyperlink>
        </w:p>
        <w:p w14:paraId="40120B2B" w14:textId="4963DD3A" w:rsidR="0041792A" w:rsidRDefault="006116FE" w:rsidP="00122779">
          <w:pPr>
            <w:pStyle w:val="TOC3"/>
            <w:rPr>
              <w:rFonts w:asciiTheme="minorHAnsi" w:hAnsiTheme="minorHAnsi"/>
              <w:noProof/>
              <w:szCs w:val="28"/>
              <w:lang w:eastAsia="zh-CN" w:bidi="th-TH"/>
            </w:rPr>
          </w:pPr>
          <w:hyperlink w:anchor="_Toc128403040" w:history="1">
            <w:r w:rsidR="0041792A" w:rsidRPr="00936232">
              <w:rPr>
                <w:rStyle w:val="Hyperlink"/>
                <w:noProof/>
              </w:rPr>
              <w:t>3.1.</w:t>
            </w:r>
            <w:r w:rsidR="0041792A">
              <w:rPr>
                <w:rFonts w:asciiTheme="minorHAnsi" w:hAnsiTheme="minorHAnsi"/>
                <w:noProof/>
                <w:szCs w:val="28"/>
                <w:lang w:eastAsia="zh-CN" w:bidi="th-TH"/>
              </w:rPr>
              <w:tab/>
            </w:r>
            <w:r w:rsidR="0041792A" w:rsidRPr="00936232">
              <w:rPr>
                <w:rStyle w:val="Hyperlink"/>
                <w:noProof/>
              </w:rPr>
              <w:t>Change in tool scores</w:t>
            </w:r>
            <w:r w:rsidR="0041792A">
              <w:rPr>
                <w:noProof/>
                <w:webHidden/>
              </w:rPr>
              <w:tab/>
            </w:r>
            <w:r w:rsidR="0041792A">
              <w:rPr>
                <w:noProof/>
                <w:webHidden/>
              </w:rPr>
              <w:fldChar w:fldCharType="begin"/>
            </w:r>
            <w:r w:rsidR="0041792A">
              <w:rPr>
                <w:noProof/>
                <w:webHidden/>
              </w:rPr>
              <w:instrText xml:space="preserve"> PAGEREF _Toc128403040 \h </w:instrText>
            </w:r>
            <w:r w:rsidR="0041792A">
              <w:rPr>
                <w:noProof/>
                <w:webHidden/>
              </w:rPr>
            </w:r>
            <w:r w:rsidR="0041792A">
              <w:rPr>
                <w:noProof/>
                <w:webHidden/>
              </w:rPr>
              <w:fldChar w:fldCharType="separate"/>
            </w:r>
            <w:r w:rsidR="00933A89">
              <w:rPr>
                <w:noProof/>
                <w:webHidden/>
              </w:rPr>
              <w:t>13</w:t>
            </w:r>
            <w:r w:rsidR="0041792A">
              <w:rPr>
                <w:noProof/>
                <w:webHidden/>
              </w:rPr>
              <w:fldChar w:fldCharType="end"/>
            </w:r>
          </w:hyperlink>
        </w:p>
        <w:p w14:paraId="0F433D0D" w14:textId="3B7A5558" w:rsidR="0041792A" w:rsidRDefault="006116FE" w:rsidP="00122779">
          <w:pPr>
            <w:pStyle w:val="TOC3"/>
            <w:rPr>
              <w:rFonts w:asciiTheme="minorHAnsi" w:hAnsiTheme="minorHAnsi"/>
              <w:noProof/>
              <w:szCs w:val="28"/>
              <w:lang w:eastAsia="zh-CN" w:bidi="th-TH"/>
            </w:rPr>
          </w:pPr>
          <w:hyperlink w:anchor="_Toc128403041" w:history="1">
            <w:r w:rsidR="0041792A" w:rsidRPr="00936232">
              <w:rPr>
                <w:rStyle w:val="Hyperlink"/>
                <w:noProof/>
              </w:rPr>
              <w:t>3.2.</w:t>
            </w:r>
            <w:r w:rsidR="0041792A">
              <w:rPr>
                <w:rFonts w:asciiTheme="minorHAnsi" w:hAnsiTheme="minorHAnsi"/>
                <w:noProof/>
                <w:szCs w:val="28"/>
                <w:lang w:eastAsia="zh-CN" w:bidi="th-TH"/>
              </w:rPr>
              <w:tab/>
            </w:r>
            <w:r w:rsidR="0041792A" w:rsidRPr="00936232">
              <w:rPr>
                <w:rStyle w:val="Hyperlink"/>
                <w:noProof/>
              </w:rPr>
              <w:t>Agreement between tools</w:t>
            </w:r>
            <w:r w:rsidR="0041792A">
              <w:rPr>
                <w:noProof/>
                <w:webHidden/>
              </w:rPr>
              <w:tab/>
            </w:r>
            <w:r w:rsidR="0041792A">
              <w:rPr>
                <w:noProof/>
                <w:webHidden/>
              </w:rPr>
              <w:fldChar w:fldCharType="begin"/>
            </w:r>
            <w:r w:rsidR="0041792A">
              <w:rPr>
                <w:noProof/>
                <w:webHidden/>
              </w:rPr>
              <w:instrText xml:space="preserve"> PAGEREF _Toc128403041 \h </w:instrText>
            </w:r>
            <w:r w:rsidR="0041792A">
              <w:rPr>
                <w:noProof/>
                <w:webHidden/>
              </w:rPr>
            </w:r>
            <w:r w:rsidR="0041792A">
              <w:rPr>
                <w:noProof/>
                <w:webHidden/>
              </w:rPr>
              <w:fldChar w:fldCharType="separate"/>
            </w:r>
            <w:r w:rsidR="00933A89">
              <w:rPr>
                <w:noProof/>
                <w:webHidden/>
              </w:rPr>
              <w:t>15</w:t>
            </w:r>
            <w:r w:rsidR="0041792A">
              <w:rPr>
                <w:noProof/>
                <w:webHidden/>
              </w:rPr>
              <w:fldChar w:fldCharType="end"/>
            </w:r>
          </w:hyperlink>
        </w:p>
        <w:p w14:paraId="2189D9B1" w14:textId="4A3A5F8B" w:rsidR="0041792A" w:rsidRDefault="006116FE" w:rsidP="00122779">
          <w:pPr>
            <w:pStyle w:val="TOC3"/>
            <w:rPr>
              <w:rFonts w:asciiTheme="minorHAnsi" w:hAnsiTheme="minorHAnsi"/>
              <w:noProof/>
              <w:szCs w:val="28"/>
              <w:lang w:eastAsia="zh-CN" w:bidi="th-TH"/>
            </w:rPr>
          </w:pPr>
          <w:hyperlink w:anchor="_Toc128403042" w:history="1">
            <w:r w:rsidR="0041792A" w:rsidRPr="00936232">
              <w:rPr>
                <w:rStyle w:val="Hyperlink"/>
                <w:noProof/>
              </w:rPr>
              <w:t>3.3.</w:t>
            </w:r>
            <w:r w:rsidR="0041792A">
              <w:rPr>
                <w:rFonts w:asciiTheme="minorHAnsi" w:hAnsiTheme="minorHAnsi"/>
                <w:noProof/>
                <w:szCs w:val="28"/>
                <w:lang w:eastAsia="zh-CN" w:bidi="th-TH"/>
              </w:rPr>
              <w:tab/>
            </w:r>
            <w:r w:rsidR="0041792A" w:rsidRPr="00936232">
              <w:rPr>
                <w:rStyle w:val="Hyperlink"/>
                <w:noProof/>
              </w:rPr>
              <w:t>Responsiveness of OM tools</w:t>
            </w:r>
            <w:r w:rsidR="0041792A">
              <w:rPr>
                <w:noProof/>
                <w:webHidden/>
              </w:rPr>
              <w:tab/>
            </w:r>
            <w:r w:rsidR="0041792A">
              <w:rPr>
                <w:noProof/>
                <w:webHidden/>
              </w:rPr>
              <w:fldChar w:fldCharType="begin"/>
            </w:r>
            <w:r w:rsidR="0041792A">
              <w:rPr>
                <w:noProof/>
                <w:webHidden/>
              </w:rPr>
              <w:instrText xml:space="preserve"> PAGEREF _Toc128403042 \h </w:instrText>
            </w:r>
            <w:r w:rsidR="0041792A">
              <w:rPr>
                <w:noProof/>
                <w:webHidden/>
              </w:rPr>
            </w:r>
            <w:r w:rsidR="0041792A">
              <w:rPr>
                <w:noProof/>
                <w:webHidden/>
              </w:rPr>
              <w:fldChar w:fldCharType="separate"/>
            </w:r>
            <w:r w:rsidR="00933A89">
              <w:rPr>
                <w:noProof/>
                <w:webHidden/>
              </w:rPr>
              <w:t>18</w:t>
            </w:r>
            <w:r w:rsidR="0041792A">
              <w:rPr>
                <w:noProof/>
                <w:webHidden/>
              </w:rPr>
              <w:fldChar w:fldCharType="end"/>
            </w:r>
          </w:hyperlink>
        </w:p>
        <w:p w14:paraId="40711718" w14:textId="01DE4516" w:rsidR="0041792A" w:rsidRDefault="006116FE" w:rsidP="00122779">
          <w:pPr>
            <w:pStyle w:val="TOC3"/>
            <w:rPr>
              <w:rFonts w:asciiTheme="minorHAnsi" w:hAnsiTheme="minorHAnsi"/>
              <w:noProof/>
              <w:szCs w:val="28"/>
              <w:lang w:eastAsia="zh-CN" w:bidi="th-TH"/>
            </w:rPr>
          </w:pPr>
          <w:hyperlink w:anchor="_Toc128403043" w:history="1">
            <w:r w:rsidR="0041792A" w:rsidRPr="00936232">
              <w:rPr>
                <w:rStyle w:val="Hyperlink"/>
                <w:noProof/>
              </w:rPr>
              <w:t>3.4.</w:t>
            </w:r>
            <w:r w:rsidR="0041792A">
              <w:rPr>
                <w:rFonts w:asciiTheme="minorHAnsi" w:hAnsiTheme="minorHAnsi"/>
                <w:noProof/>
                <w:szCs w:val="28"/>
                <w:lang w:eastAsia="zh-CN" w:bidi="th-TH"/>
              </w:rPr>
              <w:tab/>
            </w:r>
            <w:r w:rsidR="0041792A" w:rsidRPr="00936232">
              <w:rPr>
                <w:rStyle w:val="Hyperlink"/>
                <w:noProof/>
              </w:rPr>
              <w:t>Predicting outcomes from Early Supports</w:t>
            </w:r>
            <w:r w:rsidR="0041792A">
              <w:rPr>
                <w:noProof/>
                <w:webHidden/>
              </w:rPr>
              <w:tab/>
            </w:r>
            <w:r w:rsidR="0041792A">
              <w:rPr>
                <w:noProof/>
                <w:webHidden/>
              </w:rPr>
              <w:fldChar w:fldCharType="begin"/>
            </w:r>
            <w:r w:rsidR="0041792A">
              <w:rPr>
                <w:noProof/>
                <w:webHidden/>
              </w:rPr>
              <w:instrText xml:space="preserve"> PAGEREF _Toc128403043 \h </w:instrText>
            </w:r>
            <w:r w:rsidR="0041792A">
              <w:rPr>
                <w:noProof/>
                <w:webHidden/>
              </w:rPr>
            </w:r>
            <w:r w:rsidR="0041792A">
              <w:rPr>
                <w:noProof/>
                <w:webHidden/>
              </w:rPr>
              <w:fldChar w:fldCharType="separate"/>
            </w:r>
            <w:r w:rsidR="00933A89">
              <w:rPr>
                <w:noProof/>
                <w:webHidden/>
              </w:rPr>
              <w:t>20</w:t>
            </w:r>
            <w:r w:rsidR="0041792A">
              <w:rPr>
                <w:noProof/>
                <w:webHidden/>
              </w:rPr>
              <w:fldChar w:fldCharType="end"/>
            </w:r>
          </w:hyperlink>
        </w:p>
        <w:p w14:paraId="4D8FCB9C" w14:textId="29FEF6D5" w:rsidR="0041792A" w:rsidRDefault="006116FE" w:rsidP="00122779">
          <w:pPr>
            <w:pStyle w:val="TOC2"/>
            <w:tabs>
              <w:tab w:val="right" w:leader="dot" w:pos="9016"/>
            </w:tabs>
            <w:rPr>
              <w:rFonts w:asciiTheme="minorHAnsi" w:hAnsiTheme="minorHAnsi"/>
              <w:noProof/>
              <w:szCs w:val="28"/>
              <w:lang w:eastAsia="zh-CN" w:bidi="th-TH"/>
            </w:rPr>
          </w:pPr>
          <w:hyperlink w:anchor="_Toc128403044" w:history="1">
            <w:r w:rsidR="0041792A" w:rsidRPr="00936232">
              <w:rPr>
                <w:rStyle w:val="Hyperlink"/>
                <w:noProof/>
              </w:rPr>
              <w:t>4.</w:t>
            </w:r>
            <w:r w:rsidR="0041792A">
              <w:rPr>
                <w:rFonts w:asciiTheme="minorHAnsi" w:hAnsiTheme="minorHAnsi"/>
                <w:noProof/>
                <w:szCs w:val="28"/>
                <w:lang w:eastAsia="zh-CN" w:bidi="th-TH"/>
              </w:rPr>
              <w:tab/>
            </w:r>
            <w:r w:rsidR="0041792A" w:rsidRPr="00936232">
              <w:rPr>
                <w:rStyle w:val="Hyperlink"/>
                <w:noProof/>
              </w:rPr>
              <w:t>The utility of OM tools for guiding practice in Early Supports</w:t>
            </w:r>
            <w:r w:rsidR="0041792A">
              <w:rPr>
                <w:noProof/>
                <w:webHidden/>
              </w:rPr>
              <w:tab/>
            </w:r>
            <w:r w:rsidR="0041792A">
              <w:rPr>
                <w:noProof/>
                <w:webHidden/>
              </w:rPr>
              <w:fldChar w:fldCharType="begin"/>
            </w:r>
            <w:r w:rsidR="0041792A">
              <w:rPr>
                <w:noProof/>
                <w:webHidden/>
              </w:rPr>
              <w:instrText xml:space="preserve"> PAGEREF _Toc128403044 \h </w:instrText>
            </w:r>
            <w:r w:rsidR="0041792A">
              <w:rPr>
                <w:noProof/>
                <w:webHidden/>
              </w:rPr>
            </w:r>
            <w:r w:rsidR="0041792A">
              <w:rPr>
                <w:noProof/>
                <w:webHidden/>
              </w:rPr>
              <w:fldChar w:fldCharType="separate"/>
            </w:r>
            <w:r w:rsidR="00933A89">
              <w:rPr>
                <w:noProof/>
                <w:webHidden/>
              </w:rPr>
              <w:t>22</w:t>
            </w:r>
            <w:r w:rsidR="0041792A">
              <w:rPr>
                <w:noProof/>
                <w:webHidden/>
              </w:rPr>
              <w:fldChar w:fldCharType="end"/>
            </w:r>
          </w:hyperlink>
        </w:p>
        <w:p w14:paraId="2082FBFC" w14:textId="3412755F" w:rsidR="0041792A" w:rsidRDefault="006116FE" w:rsidP="00122779">
          <w:pPr>
            <w:pStyle w:val="TOC3"/>
            <w:rPr>
              <w:rFonts w:asciiTheme="minorHAnsi" w:hAnsiTheme="minorHAnsi"/>
              <w:noProof/>
              <w:szCs w:val="28"/>
              <w:lang w:eastAsia="zh-CN" w:bidi="th-TH"/>
            </w:rPr>
          </w:pPr>
          <w:hyperlink w:anchor="_Toc128403045" w:history="1">
            <w:r w:rsidR="0041792A" w:rsidRPr="00936232">
              <w:rPr>
                <w:rStyle w:val="Hyperlink"/>
                <w:noProof/>
              </w:rPr>
              <w:t>4.1.</w:t>
            </w:r>
            <w:r w:rsidR="0041792A">
              <w:rPr>
                <w:rFonts w:asciiTheme="minorHAnsi" w:hAnsiTheme="minorHAnsi"/>
                <w:noProof/>
                <w:szCs w:val="28"/>
                <w:lang w:eastAsia="zh-CN" w:bidi="th-TH"/>
              </w:rPr>
              <w:tab/>
            </w:r>
            <w:r w:rsidR="0041792A" w:rsidRPr="00936232">
              <w:rPr>
                <w:rStyle w:val="Hyperlink"/>
                <w:noProof/>
              </w:rPr>
              <w:t>Applicability of OM tools and the PEEM for Early Supports</w:t>
            </w:r>
            <w:r w:rsidR="0041792A">
              <w:rPr>
                <w:noProof/>
                <w:webHidden/>
              </w:rPr>
              <w:tab/>
            </w:r>
            <w:r w:rsidR="0041792A">
              <w:rPr>
                <w:noProof/>
                <w:webHidden/>
              </w:rPr>
              <w:fldChar w:fldCharType="begin"/>
            </w:r>
            <w:r w:rsidR="0041792A">
              <w:rPr>
                <w:noProof/>
                <w:webHidden/>
              </w:rPr>
              <w:instrText xml:space="preserve"> PAGEREF _Toc128403045 \h </w:instrText>
            </w:r>
            <w:r w:rsidR="0041792A">
              <w:rPr>
                <w:noProof/>
                <w:webHidden/>
              </w:rPr>
            </w:r>
            <w:r w:rsidR="0041792A">
              <w:rPr>
                <w:noProof/>
                <w:webHidden/>
              </w:rPr>
              <w:fldChar w:fldCharType="separate"/>
            </w:r>
            <w:r w:rsidR="00933A89">
              <w:rPr>
                <w:noProof/>
                <w:webHidden/>
              </w:rPr>
              <w:t>22</w:t>
            </w:r>
            <w:r w:rsidR="0041792A">
              <w:rPr>
                <w:noProof/>
                <w:webHidden/>
              </w:rPr>
              <w:fldChar w:fldCharType="end"/>
            </w:r>
          </w:hyperlink>
        </w:p>
        <w:p w14:paraId="5C09C3FE" w14:textId="1DCEAE89" w:rsidR="0041792A" w:rsidRDefault="006116FE" w:rsidP="00122779">
          <w:pPr>
            <w:pStyle w:val="TOC3"/>
            <w:rPr>
              <w:rFonts w:asciiTheme="minorHAnsi" w:hAnsiTheme="minorHAnsi"/>
              <w:noProof/>
              <w:szCs w:val="28"/>
              <w:lang w:eastAsia="zh-CN" w:bidi="th-TH"/>
            </w:rPr>
          </w:pPr>
          <w:hyperlink w:anchor="_Toc128403046" w:history="1">
            <w:r w:rsidR="0041792A" w:rsidRPr="00936232">
              <w:rPr>
                <w:rStyle w:val="Hyperlink"/>
                <w:noProof/>
              </w:rPr>
              <w:t>4.2.</w:t>
            </w:r>
            <w:r w:rsidR="0041792A">
              <w:rPr>
                <w:rFonts w:asciiTheme="minorHAnsi" w:hAnsiTheme="minorHAnsi"/>
                <w:noProof/>
                <w:szCs w:val="28"/>
                <w:lang w:eastAsia="zh-CN" w:bidi="th-TH"/>
              </w:rPr>
              <w:tab/>
            </w:r>
            <w:r w:rsidR="0041792A" w:rsidRPr="00936232">
              <w:rPr>
                <w:rStyle w:val="Hyperlink"/>
                <w:noProof/>
              </w:rPr>
              <w:t>Ease of use</w:t>
            </w:r>
            <w:r w:rsidR="0041792A">
              <w:rPr>
                <w:noProof/>
                <w:webHidden/>
              </w:rPr>
              <w:tab/>
            </w:r>
            <w:r w:rsidR="0041792A">
              <w:rPr>
                <w:noProof/>
                <w:webHidden/>
              </w:rPr>
              <w:fldChar w:fldCharType="begin"/>
            </w:r>
            <w:r w:rsidR="0041792A">
              <w:rPr>
                <w:noProof/>
                <w:webHidden/>
              </w:rPr>
              <w:instrText xml:space="preserve"> PAGEREF _Toc128403046 \h </w:instrText>
            </w:r>
            <w:r w:rsidR="0041792A">
              <w:rPr>
                <w:noProof/>
                <w:webHidden/>
              </w:rPr>
            </w:r>
            <w:r w:rsidR="0041792A">
              <w:rPr>
                <w:noProof/>
                <w:webHidden/>
              </w:rPr>
              <w:fldChar w:fldCharType="separate"/>
            </w:r>
            <w:r w:rsidR="00933A89">
              <w:rPr>
                <w:noProof/>
                <w:webHidden/>
              </w:rPr>
              <w:t>24</w:t>
            </w:r>
            <w:r w:rsidR="0041792A">
              <w:rPr>
                <w:noProof/>
                <w:webHidden/>
              </w:rPr>
              <w:fldChar w:fldCharType="end"/>
            </w:r>
          </w:hyperlink>
        </w:p>
        <w:p w14:paraId="7DB0D21E" w14:textId="61D5497B" w:rsidR="0041792A" w:rsidRDefault="006116FE" w:rsidP="00122779">
          <w:pPr>
            <w:pStyle w:val="TOC3"/>
            <w:rPr>
              <w:rFonts w:asciiTheme="minorHAnsi" w:hAnsiTheme="minorHAnsi"/>
              <w:noProof/>
              <w:szCs w:val="28"/>
              <w:lang w:eastAsia="zh-CN" w:bidi="th-TH"/>
            </w:rPr>
          </w:pPr>
          <w:hyperlink w:anchor="_Toc128403047" w:history="1">
            <w:r w:rsidR="0041792A" w:rsidRPr="00936232">
              <w:rPr>
                <w:rStyle w:val="Hyperlink"/>
                <w:noProof/>
              </w:rPr>
              <w:t>4.3.</w:t>
            </w:r>
            <w:r w:rsidR="0041792A">
              <w:rPr>
                <w:rFonts w:asciiTheme="minorHAnsi" w:hAnsiTheme="minorHAnsi"/>
                <w:noProof/>
                <w:szCs w:val="28"/>
                <w:lang w:eastAsia="zh-CN" w:bidi="th-TH"/>
              </w:rPr>
              <w:tab/>
            </w:r>
            <w:r w:rsidR="0041792A" w:rsidRPr="00936232">
              <w:rPr>
                <w:rStyle w:val="Hyperlink"/>
                <w:noProof/>
              </w:rPr>
              <w:t>Time to complete</w:t>
            </w:r>
            <w:r w:rsidR="0041792A">
              <w:rPr>
                <w:noProof/>
                <w:webHidden/>
              </w:rPr>
              <w:tab/>
            </w:r>
            <w:r w:rsidR="0041792A">
              <w:rPr>
                <w:noProof/>
                <w:webHidden/>
              </w:rPr>
              <w:fldChar w:fldCharType="begin"/>
            </w:r>
            <w:r w:rsidR="0041792A">
              <w:rPr>
                <w:noProof/>
                <w:webHidden/>
              </w:rPr>
              <w:instrText xml:space="preserve"> PAGEREF _Toc128403047 \h </w:instrText>
            </w:r>
            <w:r w:rsidR="0041792A">
              <w:rPr>
                <w:noProof/>
                <w:webHidden/>
              </w:rPr>
            </w:r>
            <w:r w:rsidR="0041792A">
              <w:rPr>
                <w:noProof/>
                <w:webHidden/>
              </w:rPr>
              <w:fldChar w:fldCharType="separate"/>
            </w:r>
            <w:r w:rsidR="00933A89">
              <w:rPr>
                <w:noProof/>
                <w:webHidden/>
              </w:rPr>
              <w:t>26</w:t>
            </w:r>
            <w:r w:rsidR="0041792A">
              <w:rPr>
                <w:noProof/>
                <w:webHidden/>
              </w:rPr>
              <w:fldChar w:fldCharType="end"/>
            </w:r>
          </w:hyperlink>
        </w:p>
        <w:p w14:paraId="0379C9DB" w14:textId="12A1A582" w:rsidR="0041792A" w:rsidRDefault="006116FE" w:rsidP="00122779">
          <w:pPr>
            <w:pStyle w:val="TOC3"/>
            <w:rPr>
              <w:rFonts w:asciiTheme="minorHAnsi" w:hAnsiTheme="minorHAnsi"/>
              <w:noProof/>
              <w:szCs w:val="28"/>
              <w:lang w:eastAsia="zh-CN" w:bidi="th-TH"/>
            </w:rPr>
          </w:pPr>
          <w:hyperlink w:anchor="_Toc128403048" w:history="1">
            <w:r w:rsidR="0041792A" w:rsidRPr="00936232">
              <w:rPr>
                <w:rStyle w:val="Hyperlink"/>
                <w:noProof/>
              </w:rPr>
              <w:t>4.4.</w:t>
            </w:r>
            <w:r w:rsidR="0041792A">
              <w:rPr>
                <w:rFonts w:asciiTheme="minorHAnsi" w:hAnsiTheme="minorHAnsi"/>
                <w:noProof/>
                <w:szCs w:val="28"/>
                <w:lang w:eastAsia="zh-CN" w:bidi="th-TH"/>
              </w:rPr>
              <w:tab/>
            </w:r>
            <w:r w:rsidR="0041792A" w:rsidRPr="00936232">
              <w:rPr>
                <w:rStyle w:val="Hyperlink"/>
                <w:noProof/>
              </w:rPr>
              <w:t>Cost</w:t>
            </w:r>
            <w:r w:rsidR="0041792A">
              <w:rPr>
                <w:noProof/>
                <w:webHidden/>
              </w:rPr>
              <w:tab/>
            </w:r>
            <w:r w:rsidR="0041792A">
              <w:rPr>
                <w:noProof/>
                <w:webHidden/>
              </w:rPr>
              <w:fldChar w:fldCharType="begin"/>
            </w:r>
            <w:r w:rsidR="0041792A">
              <w:rPr>
                <w:noProof/>
                <w:webHidden/>
              </w:rPr>
              <w:instrText xml:space="preserve"> PAGEREF _Toc128403048 \h </w:instrText>
            </w:r>
            <w:r w:rsidR="0041792A">
              <w:rPr>
                <w:noProof/>
                <w:webHidden/>
              </w:rPr>
            </w:r>
            <w:r w:rsidR="0041792A">
              <w:rPr>
                <w:noProof/>
                <w:webHidden/>
              </w:rPr>
              <w:fldChar w:fldCharType="separate"/>
            </w:r>
            <w:r w:rsidR="00933A89">
              <w:rPr>
                <w:noProof/>
                <w:webHidden/>
              </w:rPr>
              <w:t>29</w:t>
            </w:r>
            <w:r w:rsidR="0041792A">
              <w:rPr>
                <w:noProof/>
                <w:webHidden/>
              </w:rPr>
              <w:fldChar w:fldCharType="end"/>
            </w:r>
          </w:hyperlink>
        </w:p>
        <w:p w14:paraId="72417AE5" w14:textId="68835403" w:rsidR="0041792A" w:rsidRDefault="006116FE" w:rsidP="00122779">
          <w:pPr>
            <w:pStyle w:val="TOC2"/>
            <w:tabs>
              <w:tab w:val="right" w:leader="dot" w:pos="9016"/>
            </w:tabs>
            <w:rPr>
              <w:rFonts w:asciiTheme="minorHAnsi" w:hAnsiTheme="minorHAnsi"/>
              <w:noProof/>
              <w:szCs w:val="28"/>
              <w:lang w:eastAsia="zh-CN" w:bidi="th-TH"/>
            </w:rPr>
          </w:pPr>
          <w:hyperlink w:anchor="_Toc128403049" w:history="1">
            <w:r w:rsidR="0041792A" w:rsidRPr="00936232">
              <w:rPr>
                <w:rStyle w:val="Hyperlink"/>
                <w:noProof/>
              </w:rPr>
              <w:t>5.</w:t>
            </w:r>
            <w:r w:rsidR="0041792A">
              <w:rPr>
                <w:rFonts w:asciiTheme="minorHAnsi" w:hAnsiTheme="minorHAnsi"/>
                <w:noProof/>
                <w:szCs w:val="28"/>
                <w:lang w:eastAsia="zh-CN" w:bidi="th-TH"/>
              </w:rPr>
              <w:tab/>
            </w:r>
            <w:r w:rsidR="0041792A" w:rsidRPr="00936232">
              <w:rPr>
                <w:rStyle w:val="Hyperlink"/>
                <w:noProof/>
              </w:rPr>
              <w:t>Considerations for the future use of OM tools in Early Supports</w:t>
            </w:r>
            <w:r w:rsidR="0041792A">
              <w:rPr>
                <w:noProof/>
                <w:webHidden/>
              </w:rPr>
              <w:tab/>
            </w:r>
            <w:r w:rsidR="0041792A">
              <w:rPr>
                <w:noProof/>
                <w:webHidden/>
              </w:rPr>
              <w:fldChar w:fldCharType="begin"/>
            </w:r>
            <w:r w:rsidR="0041792A">
              <w:rPr>
                <w:noProof/>
                <w:webHidden/>
              </w:rPr>
              <w:instrText xml:space="preserve"> PAGEREF _Toc128403049 \h </w:instrText>
            </w:r>
            <w:r w:rsidR="0041792A">
              <w:rPr>
                <w:noProof/>
                <w:webHidden/>
              </w:rPr>
            </w:r>
            <w:r w:rsidR="0041792A">
              <w:rPr>
                <w:noProof/>
                <w:webHidden/>
              </w:rPr>
              <w:fldChar w:fldCharType="separate"/>
            </w:r>
            <w:r w:rsidR="00933A89">
              <w:rPr>
                <w:noProof/>
                <w:webHidden/>
              </w:rPr>
              <w:t>30</w:t>
            </w:r>
            <w:r w:rsidR="0041792A">
              <w:rPr>
                <w:noProof/>
                <w:webHidden/>
              </w:rPr>
              <w:fldChar w:fldCharType="end"/>
            </w:r>
          </w:hyperlink>
        </w:p>
        <w:p w14:paraId="5514A710" w14:textId="357E02C2" w:rsidR="0041792A" w:rsidRDefault="006116FE" w:rsidP="00122779">
          <w:pPr>
            <w:pStyle w:val="TOC3"/>
            <w:rPr>
              <w:rFonts w:asciiTheme="minorHAnsi" w:hAnsiTheme="minorHAnsi"/>
              <w:noProof/>
              <w:szCs w:val="28"/>
              <w:lang w:eastAsia="zh-CN" w:bidi="th-TH"/>
            </w:rPr>
          </w:pPr>
          <w:hyperlink w:anchor="_Toc128403050" w:history="1">
            <w:r w:rsidR="0041792A" w:rsidRPr="00936232">
              <w:rPr>
                <w:rStyle w:val="Hyperlink"/>
                <w:noProof/>
              </w:rPr>
              <w:t>5.1.</w:t>
            </w:r>
            <w:r w:rsidR="0041792A">
              <w:rPr>
                <w:rFonts w:asciiTheme="minorHAnsi" w:hAnsiTheme="minorHAnsi"/>
                <w:noProof/>
                <w:szCs w:val="28"/>
                <w:lang w:eastAsia="zh-CN" w:bidi="th-TH"/>
              </w:rPr>
              <w:tab/>
            </w:r>
            <w:r w:rsidR="0041792A" w:rsidRPr="00936232">
              <w:rPr>
                <w:rStyle w:val="Hyperlink"/>
                <w:noProof/>
              </w:rPr>
              <w:t>Considerations for future implementation</w:t>
            </w:r>
            <w:r w:rsidR="0041792A">
              <w:rPr>
                <w:noProof/>
                <w:webHidden/>
              </w:rPr>
              <w:tab/>
            </w:r>
            <w:r w:rsidR="0041792A">
              <w:rPr>
                <w:noProof/>
                <w:webHidden/>
              </w:rPr>
              <w:fldChar w:fldCharType="begin"/>
            </w:r>
            <w:r w:rsidR="0041792A">
              <w:rPr>
                <w:noProof/>
                <w:webHidden/>
              </w:rPr>
              <w:instrText xml:space="preserve"> PAGEREF _Toc128403050 \h </w:instrText>
            </w:r>
            <w:r w:rsidR="0041792A">
              <w:rPr>
                <w:noProof/>
                <w:webHidden/>
              </w:rPr>
            </w:r>
            <w:r w:rsidR="0041792A">
              <w:rPr>
                <w:noProof/>
                <w:webHidden/>
              </w:rPr>
              <w:fldChar w:fldCharType="separate"/>
            </w:r>
            <w:r w:rsidR="00933A89">
              <w:rPr>
                <w:noProof/>
                <w:webHidden/>
              </w:rPr>
              <w:t>30</w:t>
            </w:r>
            <w:r w:rsidR="0041792A">
              <w:rPr>
                <w:noProof/>
                <w:webHidden/>
              </w:rPr>
              <w:fldChar w:fldCharType="end"/>
            </w:r>
          </w:hyperlink>
        </w:p>
        <w:p w14:paraId="145A0507" w14:textId="2B5251B5" w:rsidR="0041792A" w:rsidRDefault="006116FE" w:rsidP="00122779">
          <w:pPr>
            <w:pStyle w:val="TOC3"/>
            <w:rPr>
              <w:rFonts w:asciiTheme="minorHAnsi" w:hAnsiTheme="minorHAnsi"/>
              <w:noProof/>
              <w:szCs w:val="28"/>
              <w:lang w:eastAsia="zh-CN" w:bidi="th-TH"/>
            </w:rPr>
          </w:pPr>
          <w:hyperlink w:anchor="_Toc128403051" w:history="1">
            <w:r w:rsidR="0041792A" w:rsidRPr="00936232">
              <w:rPr>
                <w:rStyle w:val="Hyperlink"/>
                <w:noProof/>
              </w:rPr>
              <w:t>5.2.</w:t>
            </w:r>
            <w:r w:rsidR="0041792A">
              <w:rPr>
                <w:rFonts w:asciiTheme="minorHAnsi" w:hAnsiTheme="minorHAnsi"/>
                <w:noProof/>
                <w:szCs w:val="28"/>
                <w:lang w:eastAsia="zh-CN" w:bidi="th-TH"/>
              </w:rPr>
              <w:tab/>
            </w:r>
            <w:r w:rsidR="0041792A" w:rsidRPr="00936232">
              <w:rPr>
                <w:rStyle w:val="Hyperlink"/>
                <w:noProof/>
              </w:rPr>
              <w:t>Conclusion</w:t>
            </w:r>
            <w:r w:rsidR="0041792A">
              <w:rPr>
                <w:noProof/>
                <w:webHidden/>
              </w:rPr>
              <w:tab/>
            </w:r>
            <w:r w:rsidR="0041792A">
              <w:rPr>
                <w:noProof/>
                <w:webHidden/>
              </w:rPr>
              <w:fldChar w:fldCharType="begin"/>
            </w:r>
            <w:r w:rsidR="0041792A">
              <w:rPr>
                <w:noProof/>
                <w:webHidden/>
              </w:rPr>
              <w:instrText xml:space="preserve"> PAGEREF _Toc128403051 \h </w:instrText>
            </w:r>
            <w:r w:rsidR="0041792A">
              <w:rPr>
                <w:noProof/>
                <w:webHidden/>
              </w:rPr>
            </w:r>
            <w:r w:rsidR="0041792A">
              <w:rPr>
                <w:noProof/>
                <w:webHidden/>
              </w:rPr>
              <w:fldChar w:fldCharType="separate"/>
            </w:r>
            <w:r w:rsidR="00933A89">
              <w:rPr>
                <w:noProof/>
                <w:webHidden/>
              </w:rPr>
              <w:t>32</w:t>
            </w:r>
            <w:r w:rsidR="0041792A">
              <w:rPr>
                <w:noProof/>
                <w:webHidden/>
              </w:rPr>
              <w:fldChar w:fldCharType="end"/>
            </w:r>
          </w:hyperlink>
        </w:p>
        <w:p w14:paraId="5C7FACD1" w14:textId="05CF4CE1" w:rsidR="0041792A" w:rsidRDefault="006116FE" w:rsidP="00122779">
          <w:pPr>
            <w:pStyle w:val="TOC2"/>
            <w:tabs>
              <w:tab w:val="right" w:leader="dot" w:pos="9016"/>
            </w:tabs>
            <w:rPr>
              <w:rFonts w:asciiTheme="minorHAnsi" w:hAnsiTheme="minorHAnsi"/>
              <w:noProof/>
              <w:szCs w:val="28"/>
              <w:lang w:eastAsia="zh-CN" w:bidi="th-TH"/>
            </w:rPr>
          </w:pPr>
          <w:hyperlink w:anchor="_Toc128403052" w:history="1">
            <w:r w:rsidR="0041792A" w:rsidRPr="00936232">
              <w:rPr>
                <w:rStyle w:val="Hyperlink"/>
                <w:noProof/>
              </w:rPr>
              <w:t>Appendi</w:t>
            </w:r>
            <w:r w:rsidR="00933A89">
              <w:rPr>
                <w:rStyle w:val="Hyperlink"/>
                <w:noProof/>
              </w:rPr>
              <w:t>ces</w:t>
            </w:r>
            <w:r w:rsidR="0041792A">
              <w:rPr>
                <w:noProof/>
                <w:webHidden/>
              </w:rPr>
              <w:tab/>
            </w:r>
            <w:r w:rsidR="0041792A">
              <w:rPr>
                <w:noProof/>
                <w:webHidden/>
              </w:rPr>
              <w:fldChar w:fldCharType="begin"/>
            </w:r>
            <w:r w:rsidR="0041792A">
              <w:rPr>
                <w:noProof/>
                <w:webHidden/>
              </w:rPr>
              <w:instrText xml:space="preserve"> PAGEREF _Toc128403052 \h </w:instrText>
            </w:r>
            <w:r w:rsidR="0041792A">
              <w:rPr>
                <w:noProof/>
                <w:webHidden/>
              </w:rPr>
            </w:r>
            <w:r w:rsidR="0041792A">
              <w:rPr>
                <w:noProof/>
                <w:webHidden/>
              </w:rPr>
              <w:fldChar w:fldCharType="separate"/>
            </w:r>
            <w:r w:rsidR="00933A89">
              <w:rPr>
                <w:noProof/>
                <w:webHidden/>
              </w:rPr>
              <w:t>33</w:t>
            </w:r>
            <w:r w:rsidR="0041792A">
              <w:rPr>
                <w:noProof/>
                <w:webHidden/>
              </w:rPr>
              <w:fldChar w:fldCharType="end"/>
            </w:r>
          </w:hyperlink>
        </w:p>
        <w:p w14:paraId="35C0702E" w14:textId="6AEED9D1" w:rsidR="00D910EF" w:rsidRDefault="0058221F" w:rsidP="00122779">
          <w:pPr>
            <w:tabs>
              <w:tab w:val="right" w:leader="dot" w:pos="9016"/>
            </w:tabs>
            <w:sectPr w:rsidR="00D910EF" w:rsidSect="00555A49">
              <w:footerReference w:type="default" r:id="rId17"/>
              <w:footerReference w:type="first" r:id="rId18"/>
              <w:type w:val="continuous"/>
              <w:pgSz w:w="11906" w:h="16838"/>
              <w:pgMar w:top="1440" w:right="1558" w:bottom="1440" w:left="1440" w:header="708" w:footer="0" w:gutter="0"/>
              <w:pgNumType w:fmt="lowerRoman" w:start="3"/>
              <w:cols w:space="708"/>
              <w:titlePg/>
              <w:docGrid w:linePitch="360"/>
            </w:sectPr>
          </w:pPr>
          <w:r>
            <w:rPr>
              <w:b/>
              <w:bCs/>
              <w:noProof/>
            </w:rPr>
            <w:fldChar w:fldCharType="end"/>
          </w:r>
        </w:p>
      </w:sdtContent>
    </w:sdt>
    <w:p w14:paraId="329C60C4" w14:textId="7B943EF5" w:rsidR="00D910EF" w:rsidRDefault="00D910EF" w:rsidP="009D3AE9">
      <w:pPr>
        <w:pStyle w:val="Heading2"/>
      </w:pPr>
      <w:bookmarkStart w:id="105" w:name="_Toc116652556"/>
      <w:bookmarkStart w:id="106" w:name="_Toc116910639"/>
      <w:bookmarkStart w:id="107" w:name="_Toc117077046"/>
      <w:bookmarkStart w:id="108" w:name="_Toc118098225"/>
      <w:bookmarkStart w:id="109" w:name="_Toc120528671"/>
      <w:bookmarkStart w:id="110" w:name="_Toc124917286"/>
      <w:bookmarkStart w:id="111" w:name="_Toc124917877"/>
      <w:bookmarkStart w:id="112" w:name="_Toc128403025"/>
      <w:r w:rsidRPr="002A31F4">
        <w:lastRenderedPageBreak/>
        <w:t>Abbreviations</w:t>
      </w:r>
      <w:bookmarkEnd w:id="105"/>
      <w:bookmarkEnd w:id="106"/>
      <w:bookmarkEnd w:id="107"/>
      <w:bookmarkEnd w:id="108"/>
      <w:bookmarkEnd w:id="109"/>
      <w:bookmarkEnd w:id="110"/>
      <w:bookmarkEnd w:id="111"/>
      <w:bookmarkEnd w:id="112"/>
    </w:p>
    <w:p w14:paraId="683E91F9" w14:textId="23386D38" w:rsidR="008E42FC" w:rsidRDefault="008D0028" w:rsidP="008E42FC">
      <w:r>
        <w:t>COPM</w:t>
      </w:r>
      <w:r>
        <w:tab/>
      </w:r>
      <w:r>
        <w:tab/>
      </w:r>
      <w:r w:rsidR="008E42FC">
        <w:t>Canadian Occupational Performance Measure</w:t>
      </w:r>
    </w:p>
    <w:p w14:paraId="4372EC47" w14:textId="7B90839A" w:rsidR="008E42FC" w:rsidRDefault="008D0028" w:rsidP="008E42FC">
      <w:r>
        <w:t>EC</w:t>
      </w:r>
      <w:r>
        <w:tab/>
      </w:r>
      <w:r>
        <w:tab/>
      </w:r>
      <w:r w:rsidR="008E42FC">
        <w:t>Early Childhood</w:t>
      </w:r>
    </w:p>
    <w:p w14:paraId="2ADF2C12" w14:textId="599D8024" w:rsidR="008E42FC" w:rsidRDefault="008D0028" w:rsidP="008E42FC">
      <w:r>
        <w:t>ECI</w:t>
      </w:r>
      <w:r>
        <w:tab/>
      </w:r>
      <w:r>
        <w:tab/>
      </w:r>
      <w:r w:rsidR="008E42FC">
        <w:t>Early Childhood Intervention</w:t>
      </w:r>
    </w:p>
    <w:p w14:paraId="4EAA84EE" w14:textId="68979995" w:rsidR="008E42FC" w:rsidRDefault="008D0028" w:rsidP="008E42FC">
      <w:r>
        <w:t>ECEI</w:t>
      </w:r>
      <w:r>
        <w:tab/>
      </w:r>
      <w:r>
        <w:tab/>
      </w:r>
      <w:r w:rsidR="008E42FC">
        <w:t>Early Childhood Early Intervention</w:t>
      </w:r>
    </w:p>
    <w:p w14:paraId="7EBA88DB" w14:textId="025F30B9" w:rsidR="008E42FC" w:rsidRDefault="008D0028" w:rsidP="008E42FC">
      <w:r>
        <w:t>ECS</w:t>
      </w:r>
      <w:r>
        <w:tab/>
      </w:r>
      <w:r>
        <w:tab/>
      </w:r>
      <w:r w:rsidR="008E42FC">
        <w:t>Early Childhood Services</w:t>
      </w:r>
    </w:p>
    <w:p w14:paraId="55213710" w14:textId="32FE5725" w:rsidR="008E42FC" w:rsidRDefault="008D0028" w:rsidP="008E42FC">
      <w:r>
        <w:t>ES</w:t>
      </w:r>
      <w:r>
        <w:tab/>
      </w:r>
      <w:r>
        <w:tab/>
      </w:r>
      <w:r w:rsidR="008E42FC">
        <w:t>Early Supports</w:t>
      </w:r>
    </w:p>
    <w:p w14:paraId="764A443D" w14:textId="3A422FBB" w:rsidR="008E42FC" w:rsidRDefault="008D0028" w:rsidP="008E42FC">
      <w:r>
        <w:t>FSSP</w:t>
      </w:r>
      <w:r>
        <w:tab/>
      </w:r>
      <w:r>
        <w:tab/>
      </w:r>
      <w:r w:rsidR="008E42FC">
        <w:t>Family Service and Support Plan</w:t>
      </w:r>
    </w:p>
    <w:p w14:paraId="1A28D9CA" w14:textId="673E7E77" w:rsidR="008E42FC" w:rsidRDefault="008D0028" w:rsidP="008E42FC">
      <w:r>
        <w:t>GAS</w:t>
      </w:r>
      <w:r>
        <w:tab/>
      </w:r>
      <w:r>
        <w:tab/>
      </w:r>
      <w:r w:rsidR="008E42FC">
        <w:t>Goal Attainment Scale</w:t>
      </w:r>
    </w:p>
    <w:p w14:paraId="2C37D727" w14:textId="6A1443F4" w:rsidR="008E42FC" w:rsidRDefault="008D0028" w:rsidP="008E42FC">
      <w:r>
        <w:t>GAS-Light</w:t>
      </w:r>
      <w:r>
        <w:tab/>
      </w:r>
      <w:r w:rsidR="008E42FC">
        <w:t>Goal Attainment Scale-Light Version</w:t>
      </w:r>
    </w:p>
    <w:p w14:paraId="7545B28E" w14:textId="1D3A7991" w:rsidR="008E42FC" w:rsidRDefault="008D0028" w:rsidP="008E42FC">
      <w:r>
        <w:t>HREC</w:t>
      </w:r>
      <w:r>
        <w:tab/>
      </w:r>
      <w:r>
        <w:tab/>
      </w:r>
      <w:r w:rsidR="008E42FC">
        <w:t>Human research ethics committee</w:t>
      </w:r>
    </w:p>
    <w:p w14:paraId="6162FA1D" w14:textId="66829B6C" w:rsidR="008E42FC" w:rsidRDefault="008D0028" w:rsidP="008E42FC">
      <w:r>
        <w:t>PCG</w:t>
      </w:r>
      <w:r>
        <w:tab/>
      </w:r>
      <w:r>
        <w:tab/>
      </w:r>
      <w:r w:rsidR="008E42FC">
        <w:t>Parent/Carer/Guardian</w:t>
      </w:r>
    </w:p>
    <w:p w14:paraId="6A2F1E05" w14:textId="21C43367" w:rsidR="002D3B8F" w:rsidRDefault="002D3B8F" w:rsidP="008E42FC">
      <w:r w:rsidRPr="002D3B8F">
        <w:t xml:space="preserve">PEDI-CAT </w:t>
      </w:r>
      <w:r>
        <w:tab/>
      </w:r>
      <w:r w:rsidRPr="002D3B8F">
        <w:t>Paediatric Evaluation of Disability Inventory-Computer Adaptive Testing</w:t>
      </w:r>
    </w:p>
    <w:p w14:paraId="2D2214EF" w14:textId="7A2F955E" w:rsidR="008E42FC" w:rsidRDefault="008D0028" w:rsidP="008E42FC">
      <w:r>
        <w:t>PEEM</w:t>
      </w:r>
      <w:r>
        <w:tab/>
      </w:r>
      <w:r>
        <w:tab/>
      </w:r>
      <w:r w:rsidR="008E42FC">
        <w:t>Parent Empowerment and Efficacy Measure</w:t>
      </w:r>
    </w:p>
    <w:p w14:paraId="0F89EBF8" w14:textId="7F221D02" w:rsidR="008E42FC" w:rsidRDefault="008E42FC" w:rsidP="008E42FC">
      <w:r>
        <w:t>NDIA</w:t>
      </w:r>
      <w:r w:rsidR="008D0028">
        <w:tab/>
      </w:r>
      <w:r w:rsidR="008D0028">
        <w:tab/>
      </w:r>
      <w:r>
        <w:t>National Disability Insurance Agency</w:t>
      </w:r>
    </w:p>
    <w:p w14:paraId="392E4616" w14:textId="584BA665" w:rsidR="008E42FC" w:rsidRDefault="008D0028" w:rsidP="008E42FC">
      <w:r>
        <w:t>NDIS</w:t>
      </w:r>
      <w:r>
        <w:tab/>
      </w:r>
      <w:r>
        <w:tab/>
      </w:r>
      <w:r w:rsidR="008E42FC">
        <w:t>National Disability Insurance Scheme</w:t>
      </w:r>
    </w:p>
    <w:p w14:paraId="10FFEF54" w14:textId="77777777" w:rsidR="006578C1" w:rsidRDefault="006578C1" w:rsidP="009D3AE9">
      <w:pPr>
        <w:pStyle w:val="Heading2"/>
      </w:pPr>
      <w:bookmarkStart w:id="113" w:name="_Toc117077047"/>
      <w:bookmarkStart w:id="114" w:name="_Toc118098226"/>
      <w:bookmarkStart w:id="115" w:name="_Toc120528672"/>
      <w:bookmarkStart w:id="116" w:name="_Toc124917287"/>
      <w:bookmarkStart w:id="117" w:name="_Toc124917878"/>
      <w:bookmarkStart w:id="118" w:name="_Toc128403026"/>
      <w:r>
        <w:lastRenderedPageBreak/>
        <w:t>Key findings</w:t>
      </w:r>
      <w:bookmarkEnd w:id="113"/>
      <w:bookmarkEnd w:id="114"/>
      <w:bookmarkEnd w:id="115"/>
      <w:bookmarkEnd w:id="116"/>
      <w:bookmarkEnd w:id="117"/>
      <w:bookmarkEnd w:id="118"/>
    </w:p>
    <w:p w14:paraId="458D2A07" w14:textId="005E3418" w:rsidR="00935D38" w:rsidRPr="00E336A2" w:rsidRDefault="00935D38" w:rsidP="00EE1B00">
      <w:pPr>
        <w:spacing w:before="120" w:after="120"/>
      </w:pPr>
      <w:bookmarkStart w:id="119" w:name="_Toc75004337"/>
      <w:r>
        <w:t>This evaluation assessed</w:t>
      </w:r>
      <w:r w:rsidR="002C657B">
        <w:t xml:space="preserve"> the performance of the Goal Assessment Scale (GAS), </w:t>
      </w:r>
      <w:r w:rsidR="00386125">
        <w:t>GAS-Light</w:t>
      </w:r>
      <w:r w:rsidR="000A0B6F">
        <w:t xml:space="preserve"> and </w:t>
      </w:r>
      <w:r>
        <w:t>Canadian Occupational Performance Measures (COPM)</w:t>
      </w:r>
      <w:r w:rsidR="00233341">
        <w:t xml:space="preserve">. </w:t>
      </w:r>
      <w:r>
        <w:t xml:space="preserve">The purpose was to identify the most reliable, valid and acceptable </w:t>
      </w:r>
      <w:r w:rsidR="00E336A2">
        <w:t>tool</w:t>
      </w:r>
      <w:r>
        <w:t xml:space="preserve"> to </w:t>
      </w:r>
      <w:r w:rsidR="009570B0">
        <w:t xml:space="preserve">capture and </w:t>
      </w:r>
      <w:r w:rsidR="00FC7EE6">
        <w:t>measure</w:t>
      </w:r>
      <w:r w:rsidR="009570B0">
        <w:t xml:space="preserve"> progress </w:t>
      </w:r>
      <w:r>
        <w:t>against context-specific goals and outcomes</w:t>
      </w:r>
      <w:r w:rsidR="005178EA">
        <w:t xml:space="preserve"> in Early Supports</w:t>
      </w:r>
      <w:r w:rsidR="002C657B">
        <w:t>.</w:t>
      </w:r>
      <w:r w:rsidR="00233341">
        <w:t xml:space="preserve"> The </w:t>
      </w:r>
      <w:r w:rsidR="005178EA">
        <w:t>evaluation also assessed the utility and acceptability of a</w:t>
      </w:r>
      <w:r w:rsidR="00C5680B">
        <w:t>n</w:t>
      </w:r>
      <w:r w:rsidR="005178EA">
        <w:t xml:space="preserve"> objective measure, the </w:t>
      </w:r>
      <w:r w:rsidR="00233341">
        <w:t>Parent Empowerment and Efficacy Measure (PEEM)</w:t>
      </w:r>
      <w:r w:rsidR="005178EA">
        <w:t>,</w:t>
      </w:r>
      <w:r w:rsidR="00233341">
        <w:t xml:space="preserve"> in measuring family outcomes.</w:t>
      </w:r>
    </w:p>
    <w:p w14:paraId="2B65CF48" w14:textId="62339192" w:rsidR="00AC1826" w:rsidRPr="00E336A2" w:rsidRDefault="007A04BE" w:rsidP="00EE1B00">
      <w:pPr>
        <w:spacing w:before="120" w:after="120"/>
      </w:pPr>
      <w:r>
        <w:t xml:space="preserve">The GAS and </w:t>
      </w:r>
      <w:r w:rsidR="00386125">
        <w:t>GAS-Light</w:t>
      </w:r>
      <w:r>
        <w:t xml:space="preserve"> showed marked increases in the average T-</w:t>
      </w:r>
      <w:r w:rsidR="00B11E45">
        <w:t>scores from g</w:t>
      </w:r>
      <w:r>
        <w:t>oal setting to reassessment</w:t>
      </w:r>
      <w:r w:rsidR="00593808">
        <w:t>,</w:t>
      </w:r>
      <w:r w:rsidR="005178EA">
        <w:t xml:space="preserve"> suggesting they are </w:t>
      </w:r>
      <w:r w:rsidR="000002B2">
        <w:t xml:space="preserve">potentially </w:t>
      </w:r>
      <w:r w:rsidR="005178EA">
        <w:t>responsive</w:t>
      </w:r>
      <w:r w:rsidR="00AE75FD">
        <w:t xml:space="preserve"> to </w:t>
      </w:r>
      <w:r w:rsidR="000002B2">
        <w:t>observed changes</w:t>
      </w:r>
      <w:r>
        <w:t xml:space="preserve">. </w:t>
      </w:r>
      <w:r w:rsidR="005178EA">
        <w:t>O</w:t>
      </w:r>
      <w:r w:rsidR="00B41D0F">
        <w:t>bjective</w:t>
      </w:r>
      <w:r>
        <w:t xml:space="preserve"> measures (PEDI-CAT and PEEM) failed to show marked improvement</w:t>
      </w:r>
      <w:r w:rsidR="00AE75FD">
        <w:t xml:space="preserve"> in </w:t>
      </w:r>
      <w:r w:rsidR="000002B2">
        <w:t>scores</w:t>
      </w:r>
      <w:r w:rsidR="005178EA">
        <w:t>, although there was a reduction for the P</w:t>
      </w:r>
      <w:r>
        <w:t>EDI-CAT responsibility domain</w:t>
      </w:r>
      <w:r w:rsidR="005178EA">
        <w:t>.</w:t>
      </w:r>
    </w:p>
    <w:p w14:paraId="7BCDBFD7" w14:textId="2E38C5A3" w:rsidR="00F2579B" w:rsidRDefault="005178EA" w:rsidP="00EE1B00">
      <w:pPr>
        <w:spacing w:before="120" w:after="120"/>
      </w:pPr>
      <w:r>
        <w:t>T</w:t>
      </w:r>
      <w:r w:rsidR="007A04BE" w:rsidRPr="00E336A2">
        <w:t xml:space="preserve">here </w:t>
      </w:r>
      <w:r w:rsidRPr="00E336A2">
        <w:t>were</w:t>
      </w:r>
      <w:r w:rsidR="007A04BE" w:rsidRPr="00E336A2">
        <w:t xml:space="preserve"> only weak asso</w:t>
      </w:r>
      <w:r w:rsidR="00B11E45" w:rsidRPr="00E336A2">
        <w:t>ciations between scores at</w:t>
      </w:r>
      <w:r>
        <w:t xml:space="preserve"> and between</w:t>
      </w:r>
      <w:r w:rsidR="00B11E45" w:rsidRPr="00E336A2">
        <w:t xml:space="preserve"> goal setting</w:t>
      </w:r>
      <w:r>
        <w:t xml:space="preserve"> and</w:t>
      </w:r>
      <w:r w:rsidR="00B11E45" w:rsidRPr="00E336A2">
        <w:t xml:space="preserve"> reassessment on the g</w:t>
      </w:r>
      <w:r w:rsidR="007A04BE" w:rsidRPr="00E336A2">
        <w:t xml:space="preserve">oal setting tools and the </w:t>
      </w:r>
      <w:r w:rsidR="00B11E45" w:rsidRPr="00E336A2">
        <w:t>objective measures</w:t>
      </w:r>
      <w:r w:rsidR="00630323" w:rsidRPr="00E336A2">
        <w:t xml:space="preserve">. </w:t>
      </w:r>
      <w:r w:rsidR="00B11E45" w:rsidRPr="00E336A2">
        <w:t xml:space="preserve">This suggests </w:t>
      </w:r>
      <w:r>
        <w:t>each tool measures change</w:t>
      </w:r>
      <w:r w:rsidR="00B11E45" w:rsidRPr="00E336A2">
        <w:t xml:space="preserve"> in different areas of functioning.</w:t>
      </w:r>
    </w:p>
    <w:p w14:paraId="2CDCFD24" w14:textId="31680351" w:rsidR="002119F0" w:rsidRPr="00E336A2" w:rsidRDefault="002119F0" w:rsidP="00EE1B00">
      <w:pPr>
        <w:spacing w:before="120" w:after="120"/>
      </w:pPr>
      <w:r>
        <w:t xml:space="preserve">Using </w:t>
      </w:r>
      <w:r w:rsidR="72E879F7">
        <w:t>numerical</w:t>
      </w:r>
      <w:r>
        <w:t xml:space="preserve"> </w:t>
      </w:r>
      <w:r w:rsidR="37B2EC28">
        <w:t>scores collected from</w:t>
      </w:r>
      <w:r w:rsidR="4302E3FF">
        <w:t xml:space="preserve"> OM</w:t>
      </w:r>
      <w:r w:rsidR="37B2EC28">
        <w:t xml:space="preserve"> </w:t>
      </w:r>
      <w:r>
        <w:t xml:space="preserve">tools to predict </w:t>
      </w:r>
      <w:r w:rsidR="3DF37E03">
        <w:t>s</w:t>
      </w:r>
      <w:r>
        <w:t>cheme access and scheme budgets showed that GAS/</w:t>
      </w:r>
      <w:r w:rsidR="00386125">
        <w:t>GAS-Light</w:t>
      </w:r>
      <w:r>
        <w:t xml:space="preserve"> and the ‘responsibility’ domain </w:t>
      </w:r>
      <w:r w:rsidR="0D20BC86">
        <w:t xml:space="preserve">scores </w:t>
      </w:r>
      <w:r>
        <w:t>of the PEDI-CAT are significant predictors of future NDIS access. Higher scores on the ‘responsibility’ domain of the PEDI-CAT also appear to predict lower NDIS personalised budgets.</w:t>
      </w:r>
    </w:p>
    <w:p w14:paraId="1F458E46" w14:textId="169B1CDC" w:rsidR="00630323" w:rsidRPr="00E336A2" w:rsidRDefault="002119F0" w:rsidP="00EE1B00">
      <w:pPr>
        <w:spacing w:before="120" w:after="120"/>
      </w:pPr>
      <w:r>
        <w:t xml:space="preserve">However, the evaluation found </w:t>
      </w:r>
      <w:r w:rsidR="00F2579B" w:rsidRPr="00E336A2">
        <w:t xml:space="preserve">evidence </w:t>
      </w:r>
      <w:r w:rsidR="00FD4872">
        <w:t>that</w:t>
      </w:r>
      <w:r w:rsidR="00F2579B" w:rsidRPr="00E336A2">
        <w:t xml:space="preserve"> </w:t>
      </w:r>
      <w:r w:rsidR="00EB6D6E">
        <w:t xml:space="preserve">it </w:t>
      </w:r>
      <w:r>
        <w:t xml:space="preserve">is common for </w:t>
      </w:r>
      <w:r w:rsidR="002C657B" w:rsidRPr="00E336A2">
        <w:t xml:space="preserve">the same </w:t>
      </w:r>
      <w:r w:rsidR="00F2579B" w:rsidRPr="00E336A2">
        <w:t>PEDI-CAT scores</w:t>
      </w:r>
      <w:r w:rsidR="00931E72" w:rsidRPr="00E336A2">
        <w:t xml:space="preserve"> </w:t>
      </w:r>
      <w:r w:rsidR="00FD4872">
        <w:t>from a child’s</w:t>
      </w:r>
      <w:r w:rsidR="00931E72" w:rsidRPr="00E336A2">
        <w:t xml:space="preserve"> initial assessment </w:t>
      </w:r>
      <w:r w:rsidR="002C657B" w:rsidRPr="00E336A2">
        <w:t xml:space="preserve">in </w:t>
      </w:r>
      <w:r w:rsidR="00931E72" w:rsidRPr="00E336A2">
        <w:t>Early Supports (ES)</w:t>
      </w:r>
      <w:r w:rsidR="00215E49" w:rsidRPr="00E336A2">
        <w:t xml:space="preserve"> </w:t>
      </w:r>
      <w:r>
        <w:t>to be</w:t>
      </w:r>
      <w:r w:rsidR="00F2579B" w:rsidRPr="00E336A2">
        <w:t xml:space="preserve"> </w:t>
      </w:r>
      <w:r w:rsidR="00FD4872">
        <w:t xml:space="preserve">reused at a child’s first NDIS planning meeting </w:t>
      </w:r>
      <w:r>
        <w:t>rather than recollected</w:t>
      </w:r>
      <w:r w:rsidR="00F2579B" w:rsidRPr="00E336A2">
        <w:t xml:space="preserve">. </w:t>
      </w:r>
      <w:r w:rsidR="00B11E45" w:rsidRPr="00E336A2">
        <w:t>This</w:t>
      </w:r>
      <w:r w:rsidR="000002B2">
        <w:t xml:space="preserve"> practice</w:t>
      </w:r>
      <w:r w:rsidR="00B11E45" w:rsidRPr="00E336A2">
        <w:t xml:space="preserve"> </w:t>
      </w:r>
      <w:r w:rsidR="000002B2">
        <w:t xml:space="preserve">significantly </w:t>
      </w:r>
      <w:r w:rsidR="00F2579B" w:rsidRPr="00E336A2">
        <w:t>limits</w:t>
      </w:r>
      <w:r w:rsidR="00630323" w:rsidRPr="00E336A2">
        <w:t xml:space="preserve"> the </w:t>
      </w:r>
      <w:r w:rsidR="00FD4872">
        <w:t xml:space="preserve">value of the </w:t>
      </w:r>
      <w:r w:rsidR="00630323" w:rsidRPr="00E336A2">
        <w:t>PED</w:t>
      </w:r>
      <w:r w:rsidR="00E336A2" w:rsidRPr="00E336A2">
        <w:t xml:space="preserve">I-CAT to </w:t>
      </w:r>
      <w:r w:rsidR="00630323" w:rsidRPr="00E336A2">
        <w:t xml:space="preserve">evaluate </w:t>
      </w:r>
      <w:r>
        <w:t xml:space="preserve">child outcomes and </w:t>
      </w:r>
      <w:r w:rsidR="00630323" w:rsidRPr="00E336A2">
        <w:t>the effectiveness of Early Supports</w:t>
      </w:r>
      <w:r>
        <w:t>.</w:t>
      </w:r>
    </w:p>
    <w:p w14:paraId="3E3CB7CC" w14:textId="364C2910" w:rsidR="00630323" w:rsidRPr="00E336A2" w:rsidRDefault="00060497" w:rsidP="00EE1B00">
      <w:pPr>
        <w:spacing w:before="120" w:after="120"/>
      </w:pPr>
      <w:r>
        <w:t xml:space="preserve">EC Coordinator and parent/carer/guardian feedback on the tools generally favoured the </w:t>
      </w:r>
      <w:r w:rsidR="00386125">
        <w:t>GAS-Light</w:t>
      </w:r>
      <w:r>
        <w:t xml:space="preserve"> </w:t>
      </w:r>
      <w:r w:rsidR="002119F0">
        <w:t xml:space="preserve">due </w:t>
      </w:r>
      <w:r w:rsidR="005C16C5">
        <w:t xml:space="preserve">to </w:t>
      </w:r>
      <w:r w:rsidR="002119F0">
        <w:t xml:space="preserve">its brevity and </w:t>
      </w:r>
      <w:r>
        <w:t xml:space="preserve">ease of scoring. Interview feedback highlighted how scoring could be easier as well as areas where clinical, cultural, and linguistic interpretation might influence scoring and acceptability of the tools. </w:t>
      </w:r>
      <w:r w:rsidR="002119F0">
        <w:t>M</w:t>
      </w:r>
      <w:r>
        <w:t>inor changes</w:t>
      </w:r>
      <w:r w:rsidR="32425D9B">
        <w:t xml:space="preserve"> </w:t>
      </w:r>
      <w:r w:rsidR="00A44362">
        <w:t>to scoring approaches</w:t>
      </w:r>
      <w:r>
        <w:t xml:space="preserve"> and improved training</w:t>
      </w:r>
      <w:r w:rsidR="002119F0">
        <w:t xml:space="preserve"> could address these issues</w:t>
      </w:r>
      <w:r>
        <w:t>.</w:t>
      </w:r>
    </w:p>
    <w:p w14:paraId="3A63E2C1" w14:textId="5B24DCED" w:rsidR="00842079" w:rsidRPr="00E336A2" w:rsidRDefault="002119F0" w:rsidP="00EE1B00">
      <w:pPr>
        <w:spacing w:before="120" w:after="120"/>
      </w:pPr>
      <w:r>
        <w:t>EC</w:t>
      </w:r>
      <w:r w:rsidR="53BEC7DD">
        <w:t xml:space="preserve"> </w:t>
      </w:r>
      <w:r>
        <w:t>Coordinators</w:t>
      </w:r>
      <w:r w:rsidR="00A44362">
        <w:t xml:space="preserve"> </w:t>
      </w:r>
      <w:r>
        <w:t xml:space="preserve">found the </w:t>
      </w:r>
      <w:r w:rsidR="00060497">
        <w:t xml:space="preserve">PEEM </w:t>
      </w:r>
      <w:r>
        <w:t xml:space="preserve">to be </w:t>
      </w:r>
      <w:r w:rsidR="00E336A2">
        <w:t>a brief,</w:t>
      </w:r>
      <w:r w:rsidR="00060497">
        <w:t xml:space="preserve"> acceptable and valid tool </w:t>
      </w:r>
      <w:r>
        <w:t xml:space="preserve">that helps </w:t>
      </w:r>
      <w:r w:rsidR="00E336A2">
        <w:t>to structure conversations with families.</w:t>
      </w:r>
    </w:p>
    <w:p w14:paraId="15D69C71" w14:textId="5CCD3D0D" w:rsidR="00617599" w:rsidRDefault="002119F0" w:rsidP="00EE1B00">
      <w:pPr>
        <w:spacing w:before="120" w:after="120"/>
      </w:pPr>
      <w:r>
        <w:t>Overall, the evaluation findings suggest</w:t>
      </w:r>
      <w:r w:rsidR="00233341">
        <w:t xml:space="preserve"> that the </w:t>
      </w:r>
      <w:r w:rsidR="00386125">
        <w:t>GAS-Light</w:t>
      </w:r>
      <w:r w:rsidR="00233341">
        <w:t xml:space="preserve"> best meets the NDIA’s requirements for a brief goal setting measure due to its brevity, ease of use, similarity to existing processes, and preliminary estimates of predictive ability. </w:t>
      </w:r>
      <w:r>
        <w:t>A</w:t>
      </w:r>
      <w:r w:rsidR="00060497">
        <w:t>dapti</w:t>
      </w:r>
      <w:r>
        <w:t>ng</w:t>
      </w:r>
      <w:r w:rsidR="00060497">
        <w:t xml:space="preserve"> </w:t>
      </w:r>
      <w:r w:rsidR="00233341">
        <w:t xml:space="preserve">the tool </w:t>
      </w:r>
      <w:r w:rsidR="00060497">
        <w:t>for</w:t>
      </w:r>
      <w:r w:rsidR="00233341">
        <w:t xml:space="preserve"> different contexts could make </w:t>
      </w:r>
      <w:r>
        <w:t>it</w:t>
      </w:r>
      <w:r w:rsidR="00233341">
        <w:t xml:space="preserve"> easier to score, better align it to identified domains of </w:t>
      </w:r>
      <w:r>
        <w:t>function</w:t>
      </w:r>
      <w:r w:rsidR="00233341">
        <w:t xml:space="preserve"> and potentially increase its value for predicting NDIS access and </w:t>
      </w:r>
      <w:r>
        <w:t>personalised</w:t>
      </w:r>
      <w:r w:rsidR="00233341">
        <w:t xml:space="preserve"> budgets.</w:t>
      </w:r>
      <w:r w:rsidR="04ED4A77">
        <w:t xml:space="preserve"> Most importantly, these tools may assist parents and families in better achieving their Early Support goals</w:t>
      </w:r>
      <w:r w:rsidR="003B57E0">
        <w:t>.</w:t>
      </w:r>
    </w:p>
    <w:p w14:paraId="4533ABA2" w14:textId="0A96906E" w:rsidR="003B57E0" w:rsidRDefault="003B57E0">
      <w:pPr>
        <w:spacing w:line="276" w:lineRule="auto"/>
      </w:pPr>
      <w:bookmarkStart w:id="120" w:name="_Toc128403027"/>
      <w:r>
        <w:br w:type="page"/>
      </w:r>
    </w:p>
    <w:p w14:paraId="0C260AFF" w14:textId="3C08B300" w:rsidR="00BE632A" w:rsidRPr="00375D96" w:rsidRDefault="003B57E0" w:rsidP="009D3AE9">
      <w:pPr>
        <w:pStyle w:val="Heading2"/>
        <w:numPr>
          <w:ilvl w:val="0"/>
          <w:numId w:val="21"/>
        </w:numPr>
        <w:ind w:left="709" w:hanging="709"/>
      </w:pPr>
      <w:r w:rsidRPr="00375D96">
        <w:lastRenderedPageBreak/>
        <w:t>I</w:t>
      </w:r>
      <w:r w:rsidR="00BE632A" w:rsidRPr="00375D96">
        <w:t>ntroduction</w:t>
      </w:r>
      <w:bookmarkEnd w:id="119"/>
      <w:bookmarkEnd w:id="120"/>
    </w:p>
    <w:p w14:paraId="2A80836C" w14:textId="3869DEEE" w:rsidR="000C22B7" w:rsidRPr="000C22B7" w:rsidRDefault="00A22C9E" w:rsidP="00904817">
      <w:pPr>
        <w:pStyle w:val="Heading3"/>
        <w:numPr>
          <w:ilvl w:val="1"/>
          <w:numId w:val="15"/>
        </w:numPr>
      </w:pPr>
      <w:bookmarkStart w:id="121" w:name="_Toc115700492"/>
      <w:bookmarkStart w:id="122" w:name="_Toc116998942"/>
      <w:bookmarkStart w:id="123" w:name="_Toc117077049"/>
      <w:bookmarkStart w:id="124" w:name="_Toc117079706"/>
      <w:bookmarkStart w:id="125" w:name="_Toc128403028"/>
      <w:r>
        <w:t>The early childhood years</w:t>
      </w:r>
      <w:bookmarkEnd w:id="121"/>
      <w:bookmarkEnd w:id="122"/>
      <w:bookmarkEnd w:id="123"/>
      <w:bookmarkEnd w:id="124"/>
      <w:bookmarkEnd w:id="125"/>
    </w:p>
    <w:p w14:paraId="1F3E9536" w14:textId="77777777" w:rsidR="00502CF0" w:rsidRDefault="009C174E" w:rsidP="00A12296">
      <w:r>
        <w:t>The e</w:t>
      </w:r>
      <w:r w:rsidR="00502CF0">
        <w:t xml:space="preserve">arly childhood years lay the foundation for future development. What happens in </w:t>
      </w:r>
      <w:r w:rsidR="006578C1">
        <w:t>our</w:t>
      </w:r>
      <w:r w:rsidR="00502CF0">
        <w:t xml:space="preserve"> early years </w:t>
      </w:r>
      <w:r w:rsidR="006578C1">
        <w:t>ha</w:t>
      </w:r>
      <w:r w:rsidR="00A03E1A">
        <w:t xml:space="preserve">s </w:t>
      </w:r>
      <w:r w:rsidR="006578C1">
        <w:t xml:space="preserve">a </w:t>
      </w:r>
      <w:r w:rsidR="00502CF0">
        <w:t xml:space="preserve">major effect on our health and social development. </w:t>
      </w:r>
      <w:r w:rsidR="00A03E1A">
        <w:t>I</w:t>
      </w:r>
      <w:r w:rsidR="00A22C9E">
        <w:t>t is critical</w:t>
      </w:r>
      <w:r w:rsidR="00502CF0">
        <w:t xml:space="preserve"> that </w:t>
      </w:r>
      <w:r w:rsidR="00A22C9E">
        <w:t>a child’s</w:t>
      </w:r>
      <w:r w:rsidR="00502CF0">
        <w:t xml:space="preserve"> early experiences are positive and that they have a secure foundation for development.</w:t>
      </w:r>
    </w:p>
    <w:p w14:paraId="3EEEFD54" w14:textId="66CD06A0" w:rsidR="00502CF0" w:rsidRDefault="00502CF0" w:rsidP="00A12296">
      <w:r>
        <w:t>The</w:t>
      </w:r>
      <w:r w:rsidR="00CA629A">
        <w:t xml:space="preserve">se </w:t>
      </w:r>
      <w:r>
        <w:t xml:space="preserve">years are as </w:t>
      </w:r>
      <w:r w:rsidR="00FD4C5A">
        <w:t xml:space="preserve">or more </w:t>
      </w:r>
      <w:r>
        <w:t xml:space="preserve">important for children with </w:t>
      </w:r>
      <w:r w:rsidR="00FE6CF3">
        <w:t xml:space="preserve">developmental concerns, </w:t>
      </w:r>
      <w:r w:rsidR="009C174E">
        <w:t xml:space="preserve">developmental delay or </w:t>
      </w:r>
      <w:r>
        <w:t>disability</w:t>
      </w:r>
      <w:r w:rsidR="0098156C">
        <w:t>.</w:t>
      </w:r>
      <w:r w:rsidR="00A05421">
        <w:t xml:space="preserve"> This time is </w:t>
      </w:r>
      <w:r w:rsidR="007D548D">
        <w:t xml:space="preserve">critical for the whole family as it is when </w:t>
      </w:r>
      <w:r w:rsidR="00A22C9E">
        <w:t>they</w:t>
      </w:r>
      <w:r w:rsidR="007D548D">
        <w:t xml:space="preserve"> begin to learn how to support and nurture their child, meet their child’s needs, and adapt positively to having a child with </w:t>
      </w:r>
      <w:r w:rsidR="009C174E">
        <w:t xml:space="preserve">developmental </w:t>
      </w:r>
      <w:r w:rsidR="00FE6CF3">
        <w:t>concerns</w:t>
      </w:r>
      <w:r w:rsidR="00893163">
        <w:t xml:space="preserve">, developmental </w:t>
      </w:r>
      <w:r w:rsidR="009C174E">
        <w:t xml:space="preserve">delay or </w:t>
      </w:r>
      <w:r w:rsidR="007D548D">
        <w:t>disability.</w:t>
      </w:r>
    </w:p>
    <w:p w14:paraId="717948A5" w14:textId="5419DCAF" w:rsidR="00FC523C" w:rsidRDefault="00FC523C" w:rsidP="00904817">
      <w:pPr>
        <w:pStyle w:val="Heading3"/>
        <w:numPr>
          <w:ilvl w:val="1"/>
          <w:numId w:val="15"/>
        </w:numPr>
      </w:pPr>
      <w:bookmarkStart w:id="126" w:name="_Toc75004339"/>
      <w:bookmarkStart w:id="127" w:name="_Toc115700494"/>
      <w:bookmarkStart w:id="128" w:name="_Toc116998943"/>
      <w:bookmarkStart w:id="129" w:name="_Toc117077050"/>
      <w:bookmarkStart w:id="130" w:name="_Toc117079707"/>
      <w:bookmarkStart w:id="131" w:name="_Toc128403029"/>
      <w:r>
        <w:t>Early Childhood Intervention</w:t>
      </w:r>
      <w:bookmarkEnd w:id="126"/>
      <w:bookmarkEnd w:id="127"/>
      <w:bookmarkEnd w:id="128"/>
      <w:bookmarkEnd w:id="129"/>
      <w:bookmarkEnd w:id="130"/>
      <w:bookmarkEnd w:id="131"/>
    </w:p>
    <w:p w14:paraId="54E4C692" w14:textId="77777777" w:rsidR="00FC523C" w:rsidRDefault="00FC523C" w:rsidP="00A12296">
      <w:r>
        <w:t>Early Childhood Intervention (ECI</w:t>
      </w:r>
      <w:r w:rsidR="00D401D5">
        <w:t>) comprises</w:t>
      </w:r>
      <w:r>
        <w:t xml:space="preserve"> specialised support and services for infants and young children with developmental delay or disability, and their families, to promote development, well-being and community participation. The aim of ECI is to ensure that caregivers can provide their child with experiences and opportunities. This will then assist them to participate in the key environments in their lives. </w:t>
      </w:r>
      <w:bookmarkStart w:id="132" w:name="_Toc115700493"/>
      <w:bookmarkEnd w:id="132"/>
    </w:p>
    <w:p w14:paraId="67A2A6C7" w14:textId="623EF9E5" w:rsidR="00C22A13" w:rsidRDefault="00C22A13" w:rsidP="00904817">
      <w:pPr>
        <w:pStyle w:val="Heading3"/>
        <w:numPr>
          <w:ilvl w:val="1"/>
          <w:numId w:val="15"/>
        </w:numPr>
      </w:pPr>
      <w:bookmarkStart w:id="133" w:name="_Toc116998944"/>
      <w:bookmarkStart w:id="134" w:name="_Toc117077051"/>
      <w:bookmarkStart w:id="135" w:name="_Toc117079708"/>
      <w:bookmarkStart w:id="136" w:name="_Toc128403030"/>
      <w:r>
        <w:t>The NDIS Early Childhood Approach</w:t>
      </w:r>
      <w:bookmarkEnd w:id="133"/>
      <w:bookmarkEnd w:id="134"/>
      <w:bookmarkEnd w:id="135"/>
      <w:bookmarkEnd w:id="136"/>
    </w:p>
    <w:p w14:paraId="65E51507" w14:textId="019EA1D7" w:rsidR="002B75BF" w:rsidRDefault="002B75BF" w:rsidP="337D47F6">
      <w:pPr>
        <w:rPr>
          <w:rFonts w:eastAsia="Arial" w:cs="Arial"/>
          <w:lang w:eastAsia="en-US"/>
        </w:rPr>
      </w:pPr>
      <w:r w:rsidRPr="337D47F6">
        <w:rPr>
          <w:rFonts w:eastAsia="Arial" w:cs="Arial"/>
        </w:rPr>
        <w:t xml:space="preserve">Currently in Australia, </w:t>
      </w:r>
      <w:r w:rsidR="00D401D5" w:rsidRPr="337D47F6">
        <w:rPr>
          <w:rFonts w:eastAsia="Arial" w:cs="Arial"/>
        </w:rPr>
        <w:t>the National Disability Insurance Scheme (NDIS), funded by the National Disability Insurance Agency (NDIA)</w:t>
      </w:r>
      <w:r w:rsidR="57F6C269" w:rsidRPr="337D47F6">
        <w:rPr>
          <w:rFonts w:eastAsia="Arial" w:cs="Arial"/>
        </w:rPr>
        <w:t>,</w:t>
      </w:r>
      <w:r w:rsidR="00D401D5" w:rsidRPr="337D47F6">
        <w:rPr>
          <w:rFonts w:eastAsia="Arial" w:cs="Arial"/>
        </w:rPr>
        <w:t xml:space="preserve"> delivers </w:t>
      </w:r>
      <w:r w:rsidR="00FC523C" w:rsidRPr="337D47F6">
        <w:rPr>
          <w:rFonts w:eastAsia="Arial" w:cs="Arial"/>
        </w:rPr>
        <w:t>ECI</w:t>
      </w:r>
      <w:r w:rsidRPr="337D47F6">
        <w:rPr>
          <w:rFonts w:eastAsia="Arial" w:cs="Arial"/>
        </w:rPr>
        <w:t xml:space="preserve"> services for children with developmental concerns, developmental delay or disability.</w:t>
      </w:r>
    </w:p>
    <w:p w14:paraId="2064AD99" w14:textId="0E644FBE" w:rsidR="002B75BF" w:rsidRDefault="002B75BF" w:rsidP="002B75BF">
      <w:pPr>
        <w:rPr>
          <w:rFonts w:eastAsia="Arial" w:cs="Arial"/>
        </w:rPr>
      </w:pPr>
      <w:r>
        <w:rPr>
          <w:rFonts w:eastAsia="Arial" w:cs="Arial"/>
        </w:rPr>
        <w:t xml:space="preserve">The </w:t>
      </w:r>
      <w:r w:rsidR="00FC523C">
        <w:rPr>
          <w:rFonts w:eastAsia="Arial" w:cs="Arial"/>
        </w:rPr>
        <w:t>NDIA’s Early Childhood (EC) Approach</w:t>
      </w:r>
      <w:r w:rsidR="00FC523C">
        <w:rPr>
          <w:rStyle w:val="FootnoteReference"/>
          <w:rFonts w:eastAsia="Arial" w:cs="Arial"/>
        </w:rPr>
        <w:footnoteReference w:id="2"/>
      </w:r>
      <w:r>
        <w:rPr>
          <w:rFonts w:eastAsia="Arial" w:cs="Arial"/>
        </w:rPr>
        <w:t xml:space="preserve"> </w:t>
      </w:r>
      <w:r w:rsidR="00FC523C">
        <w:rPr>
          <w:rFonts w:eastAsia="Arial" w:cs="Arial"/>
        </w:rPr>
        <w:t>includes provision</w:t>
      </w:r>
      <w:r>
        <w:rPr>
          <w:rFonts w:eastAsia="Arial" w:cs="Arial"/>
        </w:rPr>
        <w:t xml:space="preserve"> of </w:t>
      </w:r>
      <w:r w:rsidR="005E6184">
        <w:rPr>
          <w:rFonts w:eastAsia="Arial" w:cs="Arial"/>
        </w:rPr>
        <w:t>ECI</w:t>
      </w:r>
      <w:r>
        <w:rPr>
          <w:rFonts w:eastAsia="Arial" w:cs="Arial"/>
        </w:rPr>
        <w:t xml:space="preserve"> to children with developmental delay or disabilities w</w:t>
      </w:r>
      <w:r w:rsidR="004F0BD3">
        <w:rPr>
          <w:rFonts w:eastAsia="Arial" w:cs="Arial"/>
        </w:rPr>
        <w:t>ho are eligible to become NDIS P</w:t>
      </w:r>
      <w:r>
        <w:rPr>
          <w:rFonts w:eastAsia="Arial" w:cs="Arial"/>
        </w:rPr>
        <w:t>articipan</w:t>
      </w:r>
      <w:r w:rsidR="00FC523C">
        <w:rPr>
          <w:rFonts w:eastAsia="Arial" w:cs="Arial"/>
        </w:rPr>
        <w:t>ts (Tier 3) as well as</w:t>
      </w:r>
      <w:r w:rsidR="00B44111">
        <w:rPr>
          <w:rFonts w:eastAsia="Arial" w:cs="Arial"/>
        </w:rPr>
        <w:t xml:space="preserve"> Early S</w:t>
      </w:r>
      <w:r>
        <w:rPr>
          <w:rFonts w:eastAsia="Arial" w:cs="Arial"/>
        </w:rPr>
        <w:t>upports to children</w:t>
      </w:r>
      <w:r w:rsidR="3595C071">
        <w:rPr>
          <w:rFonts w:eastAsia="Arial" w:cs="Arial"/>
        </w:rPr>
        <w:t xml:space="preserve"> and families of children</w:t>
      </w:r>
      <w:r>
        <w:rPr>
          <w:rFonts w:eastAsia="Arial" w:cs="Arial"/>
        </w:rPr>
        <w:t xml:space="preserve"> with developmental concern</w:t>
      </w:r>
      <w:r w:rsidR="004F0BD3">
        <w:rPr>
          <w:rFonts w:eastAsia="Arial" w:cs="Arial"/>
        </w:rPr>
        <w:t>s who are not eligible as NDIS P</w:t>
      </w:r>
      <w:r>
        <w:rPr>
          <w:rFonts w:eastAsia="Arial" w:cs="Arial"/>
        </w:rPr>
        <w:t xml:space="preserve">articipants (Tier 2). The National EC </w:t>
      </w:r>
      <w:r w:rsidR="005E6184">
        <w:rPr>
          <w:rFonts w:eastAsia="Arial" w:cs="Arial"/>
        </w:rPr>
        <w:t>P</w:t>
      </w:r>
      <w:r>
        <w:rPr>
          <w:rFonts w:eastAsia="Arial" w:cs="Arial"/>
        </w:rPr>
        <w:t>artners network is responsible for enabling children and their families to access the right supports or interventions as early as possible.</w:t>
      </w:r>
    </w:p>
    <w:p w14:paraId="6A9FA34E" w14:textId="05B679DC" w:rsidR="00EE1B00" w:rsidRDefault="002B75BF" w:rsidP="337D47F6">
      <w:pPr>
        <w:rPr>
          <w:rFonts w:eastAsia="Arial" w:cs="Arial"/>
        </w:rPr>
      </w:pPr>
      <w:r>
        <w:rPr>
          <w:rFonts w:eastAsia="Arial" w:cs="Arial"/>
        </w:rPr>
        <w:t xml:space="preserve">Early </w:t>
      </w:r>
      <w:r w:rsidR="00FC523C">
        <w:rPr>
          <w:rFonts w:eastAsia="Arial" w:cs="Arial"/>
        </w:rPr>
        <w:t xml:space="preserve">Supports </w:t>
      </w:r>
      <w:r>
        <w:rPr>
          <w:rFonts w:eastAsia="Arial" w:cs="Arial"/>
        </w:rPr>
        <w:t>are available for children with developmental concerns</w:t>
      </w:r>
      <w:r>
        <w:rPr>
          <w:rStyle w:val="FootnoteReference"/>
          <w:rFonts w:eastAsia="Arial" w:cs="Arial"/>
        </w:rPr>
        <w:footnoteReference w:id="3"/>
      </w:r>
      <w:r>
        <w:rPr>
          <w:rFonts w:eastAsia="Arial" w:cs="Arial"/>
        </w:rPr>
        <w:t xml:space="preserve"> who do not meet the criteria for developmental delay or permanent and significant disability. Early Supports </w:t>
      </w:r>
      <w:r w:rsidR="00D401D5">
        <w:rPr>
          <w:rFonts w:eastAsia="Arial" w:cs="Arial"/>
        </w:rPr>
        <w:t>intend</w:t>
      </w:r>
      <w:r>
        <w:rPr>
          <w:rFonts w:eastAsia="Arial" w:cs="Arial"/>
        </w:rPr>
        <w:t xml:space="preserve"> to build a family’s capacity to support their child in developing skills to engage in daily activities. EC partners may provide Early Supports in the form of individual or group therapy, parent education programs or workshops,</w:t>
      </w:r>
      <w:r w:rsidR="00973096">
        <w:rPr>
          <w:rFonts w:eastAsia="Arial" w:cs="Arial"/>
        </w:rPr>
        <w:t xml:space="preserve"> and</w:t>
      </w:r>
      <w:r>
        <w:rPr>
          <w:rFonts w:eastAsia="Arial" w:cs="Arial"/>
        </w:rPr>
        <w:t xml:space="preserve"> peer support groups. They may work collaboratively </w:t>
      </w:r>
      <w:r w:rsidR="00D102FE">
        <w:rPr>
          <w:rFonts w:eastAsia="Arial" w:cs="Arial"/>
        </w:rPr>
        <w:t xml:space="preserve">with mainstream </w:t>
      </w:r>
      <w:r w:rsidR="00901879">
        <w:rPr>
          <w:rFonts w:eastAsia="Arial" w:cs="Arial"/>
        </w:rPr>
        <w:t xml:space="preserve">services </w:t>
      </w:r>
      <w:r w:rsidR="00D47BA2">
        <w:rPr>
          <w:rFonts w:eastAsia="Arial" w:cs="Arial"/>
        </w:rPr>
        <w:t>such as</w:t>
      </w:r>
      <w:r w:rsidR="7A1D09E4" w:rsidRPr="337D47F6">
        <w:rPr>
          <w:rFonts w:eastAsia="Arial" w:cs="Arial"/>
          <w:szCs w:val="22"/>
        </w:rPr>
        <w:t xml:space="preserve"> </w:t>
      </w:r>
      <w:r w:rsidR="004221EB">
        <w:rPr>
          <w:rFonts w:eastAsia="Arial" w:cs="Arial"/>
          <w:szCs w:val="22"/>
        </w:rPr>
        <w:t>e</w:t>
      </w:r>
      <w:r w:rsidR="7A1D09E4" w:rsidRPr="337D47F6">
        <w:rPr>
          <w:rFonts w:eastAsia="Arial" w:cs="Arial"/>
          <w:szCs w:val="22"/>
        </w:rPr>
        <w:t xml:space="preserve">arly </w:t>
      </w:r>
      <w:r w:rsidR="004221EB">
        <w:rPr>
          <w:rFonts w:eastAsia="Arial" w:cs="Arial"/>
          <w:szCs w:val="22"/>
        </w:rPr>
        <w:t>c</w:t>
      </w:r>
      <w:r w:rsidR="7A1D09E4" w:rsidRPr="337D47F6">
        <w:rPr>
          <w:rFonts w:eastAsia="Arial" w:cs="Arial"/>
          <w:szCs w:val="22"/>
        </w:rPr>
        <w:t xml:space="preserve">hildhood </w:t>
      </w:r>
      <w:r w:rsidR="004221EB">
        <w:rPr>
          <w:rFonts w:eastAsia="Arial" w:cs="Arial"/>
          <w:szCs w:val="22"/>
        </w:rPr>
        <w:t>e</w:t>
      </w:r>
      <w:r w:rsidR="7A1D09E4" w:rsidRPr="337D47F6">
        <w:rPr>
          <w:rFonts w:eastAsia="Arial" w:cs="Arial"/>
          <w:szCs w:val="22"/>
        </w:rPr>
        <w:t xml:space="preserve">ducation and </w:t>
      </w:r>
      <w:r w:rsidR="004221EB">
        <w:rPr>
          <w:rFonts w:eastAsia="Arial" w:cs="Arial"/>
          <w:szCs w:val="22"/>
        </w:rPr>
        <w:t>c</w:t>
      </w:r>
      <w:r w:rsidR="7A1D09E4" w:rsidRPr="337D47F6">
        <w:rPr>
          <w:rFonts w:eastAsia="Arial" w:cs="Arial"/>
          <w:szCs w:val="22"/>
        </w:rPr>
        <w:t>are</w:t>
      </w:r>
      <w:r w:rsidR="00D47BA2">
        <w:rPr>
          <w:rFonts w:eastAsia="Arial" w:cs="Arial"/>
        </w:rPr>
        <w:t xml:space="preserve"> to </w:t>
      </w:r>
      <w:r w:rsidR="00AE596E">
        <w:rPr>
          <w:rFonts w:eastAsia="Arial" w:cs="Arial"/>
        </w:rPr>
        <w:t xml:space="preserve">build </w:t>
      </w:r>
      <w:r w:rsidR="00AE596E">
        <w:rPr>
          <w:rFonts w:eastAsia="Arial" w:cs="Arial"/>
        </w:rPr>
        <w:lastRenderedPageBreak/>
        <w:t>the capacity of the</w:t>
      </w:r>
      <w:r w:rsidR="00327A17">
        <w:rPr>
          <w:rFonts w:eastAsia="Arial" w:cs="Arial"/>
        </w:rPr>
        <w:t xml:space="preserve"> adults</w:t>
      </w:r>
      <w:r w:rsidR="0031764D">
        <w:rPr>
          <w:rFonts w:eastAsia="Arial" w:cs="Arial"/>
        </w:rPr>
        <w:t xml:space="preserve"> present</w:t>
      </w:r>
      <w:r w:rsidR="00327A17">
        <w:rPr>
          <w:rFonts w:eastAsia="Arial" w:cs="Arial"/>
        </w:rPr>
        <w:t xml:space="preserve"> in supporting the child’s learning, development and participation.</w:t>
      </w:r>
    </w:p>
    <w:p w14:paraId="51648A51" w14:textId="27DCBC85" w:rsidR="00C22A13" w:rsidRPr="002B75BF" w:rsidRDefault="00327A17" w:rsidP="00A12296">
      <w:pPr>
        <w:rPr>
          <w:rFonts w:eastAsia="Arial" w:cs="Arial"/>
        </w:rPr>
      </w:pPr>
      <w:r w:rsidRPr="337D47F6">
        <w:rPr>
          <w:rFonts w:eastAsia="Arial" w:cs="Arial"/>
        </w:rPr>
        <w:t>In a</w:t>
      </w:r>
      <w:r w:rsidR="006E2F7B" w:rsidRPr="337D47F6">
        <w:rPr>
          <w:rFonts w:eastAsia="Arial" w:cs="Arial"/>
        </w:rPr>
        <w:t>ddition, they may</w:t>
      </w:r>
      <w:r w:rsidR="00AE596E" w:rsidRPr="337D47F6">
        <w:rPr>
          <w:rFonts w:eastAsia="Arial" w:cs="Arial"/>
        </w:rPr>
        <w:t xml:space="preserve"> </w:t>
      </w:r>
      <w:r w:rsidR="002B75BF" w:rsidRPr="337D47F6">
        <w:rPr>
          <w:rFonts w:eastAsia="Arial" w:cs="Arial"/>
        </w:rPr>
        <w:t xml:space="preserve">link families with mainstream </w:t>
      </w:r>
      <w:r w:rsidR="006E2F7B" w:rsidRPr="337D47F6">
        <w:rPr>
          <w:rFonts w:eastAsia="Arial" w:cs="Arial"/>
        </w:rPr>
        <w:t>services</w:t>
      </w:r>
      <w:r w:rsidR="002B75BF" w:rsidRPr="337D47F6">
        <w:rPr>
          <w:rFonts w:eastAsia="Arial" w:cs="Arial"/>
        </w:rPr>
        <w:t xml:space="preserve"> at a private, local, state, and federal level to meet the support needs of children</w:t>
      </w:r>
      <w:r w:rsidR="3B1812DC" w:rsidRPr="337D47F6">
        <w:rPr>
          <w:rFonts w:eastAsia="Arial" w:cs="Arial"/>
        </w:rPr>
        <w:t xml:space="preserve"> and families</w:t>
      </w:r>
      <w:r w:rsidR="002B75BF" w:rsidRPr="337D47F6">
        <w:rPr>
          <w:rFonts w:eastAsia="Arial" w:cs="Arial"/>
        </w:rPr>
        <w:t xml:space="preserve">. </w:t>
      </w:r>
      <w:r w:rsidR="00BC4DB8" w:rsidRPr="337D47F6">
        <w:rPr>
          <w:rFonts w:eastAsia="Arial" w:cs="Arial"/>
        </w:rPr>
        <w:t>F</w:t>
      </w:r>
      <w:r w:rsidR="002B75BF" w:rsidRPr="337D47F6">
        <w:rPr>
          <w:rFonts w:eastAsia="Arial" w:cs="Arial"/>
        </w:rPr>
        <w:t xml:space="preserve">amilies may independently access other mainstream or privately funded supports to optimise their child’s </w:t>
      </w:r>
      <w:r w:rsidR="1D6E138C" w:rsidRPr="337D47F6">
        <w:rPr>
          <w:rFonts w:eastAsia="Arial" w:cs="Arial"/>
        </w:rPr>
        <w:t xml:space="preserve">learning and </w:t>
      </w:r>
      <w:r w:rsidR="002B75BF" w:rsidRPr="337D47F6">
        <w:rPr>
          <w:rFonts w:eastAsia="Arial" w:cs="Arial"/>
        </w:rPr>
        <w:t xml:space="preserve">development. </w:t>
      </w:r>
    </w:p>
    <w:p w14:paraId="191B270F" w14:textId="3EEA3FEC" w:rsidR="00793ED5" w:rsidRDefault="00793ED5" w:rsidP="00904817">
      <w:pPr>
        <w:pStyle w:val="Heading3"/>
        <w:numPr>
          <w:ilvl w:val="1"/>
          <w:numId w:val="15"/>
        </w:numPr>
      </w:pPr>
      <w:bookmarkStart w:id="137" w:name="_Toc77603546"/>
      <w:bookmarkStart w:id="138" w:name="_Toc115700495"/>
      <w:bookmarkStart w:id="139" w:name="_Toc116998945"/>
      <w:bookmarkStart w:id="140" w:name="_Toc117077052"/>
      <w:bookmarkStart w:id="141" w:name="_Toc117079709"/>
      <w:bookmarkStart w:id="142" w:name="_Toc128403031"/>
      <w:r>
        <w:t xml:space="preserve">The role of outcome measurement tools in </w:t>
      </w:r>
      <w:bookmarkEnd w:id="137"/>
      <w:r>
        <w:t xml:space="preserve">delivering </w:t>
      </w:r>
      <w:r w:rsidR="00C22A13">
        <w:t>Early Supports</w:t>
      </w:r>
      <w:bookmarkEnd w:id="138"/>
      <w:bookmarkEnd w:id="139"/>
      <w:bookmarkEnd w:id="140"/>
      <w:bookmarkEnd w:id="141"/>
      <w:bookmarkEnd w:id="142"/>
    </w:p>
    <w:p w14:paraId="41B637ED" w14:textId="73FBA1D1" w:rsidR="003C0CF7" w:rsidRDefault="00C22A13" w:rsidP="00793ED5">
      <w:pPr>
        <w:spacing w:before="240"/>
      </w:pPr>
      <w:r>
        <w:t>The</w:t>
      </w:r>
      <w:r w:rsidR="00793ED5">
        <w:t xml:space="preserve"> consistent and accurate </w:t>
      </w:r>
      <w:r w:rsidR="00793ED5" w:rsidRPr="00165D74">
        <w:t xml:space="preserve">use of </w:t>
      </w:r>
      <w:r w:rsidR="00793ED5">
        <w:t xml:space="preserve">outcome measurement (OM) </w:t>
      </w:r>
      <w:r w:rsidR="00793ED5" w:rsidRPr="00165D74">
        <w:t>tools</w:t>
      </w:r>
      <w:r w:rsidR="00793ED5">
        <w:t xml:space="preserve"> </w:t>
      </w:r>
      <w:r w:rsidR="00793ED5" w:rsidRPr="00165D74">
        <w:t>to guide</w:t>
      </w:r>
      <w:r w:rsidR="00793ED5">
        <w:t xml:space="preserve"> and measure</w:t>
      </w:r>
      <w:r w:rsidR="00793ED5" w:rsidRPr="00165D74">
        <w:t xml:space="preserve"> </w:t>
      </w:r>
      <w:r w:rsidR="00F716CF">
        <w:t xml:space="preserve">Early Supports </w:t>
      </w:r>
      <w:r>
        <w:t xml:space="preserve">is </w:t>
      </w:r>
      <w:r w:rsidR="00793ED5" w:rsidRPr="00165D74">
        <w:t xml:space="preserve">key </w:t>
      </w:r>
      <w:r w:rsidR="00793ED5">
        <w:t xml:space="preserve">to better </w:t>
      </w:r>
      <w:r>
        <w:t xml:space="preserve">understanding the effectiveness of Early Supports and </w:t>
      </w:r>
      <w:r w:rsidR="007D1A59">
        <w:t xml:space="preserve">identifying </w:t>
      </w:r>
      <w:r w:rsidR="00733946">
        <w:t xml:space="preserve">potential improvements to </w:t>
      </w:r>
      <w:r w:rsidR="00D401D5">
        <w:t>their delivery</w:t>
      </w:r>
      <w:r>
        <w:t>.</w:t>
      </w:r>
    </w:p>
    <w:p w14:paraId="068C51E6" w14:textId="4E9F4B0C" w:rsidR="00793ED5" w:rsidRPr="0011731E" w:rsidRDefault="00793ED5" w:rsidP="00793ED5">
      <w:pPr>
        <w:spacing w:before="240"/>
        <w:rPr>
          <w:rFonts w:cs="Arial"/>
          <w:szCs w:val="22"/>
        </w:rPr>
      </w:pPr>
      <w:r>
        <w:t>Th</w:t>
      </w:r>
      <w:r w:rsidR="007D1A59">
        <w:t>e ‘ECEI Implementation Reset’ project, launched in May 2020</w:t>
      </w:r>
      <w:r w:rsidR="005761DE">
        <w:t>,</w:t>
      </w:r>
      <w:r w:rsidR="00637374">
        <w:rPr>
          <w:rFonts w:cs="Arial"/>
        </w:rPr>
        <w:t xml:space="preserve"> focused on reforming the Agency’s </w:t>
      </w:r>
      <w:r w:rsidR="00637374" w:rsidRPr="007B7307">
        <w:rPr>
          <w:rFonts w:cs="Arial"/>
        </w:rPr>
        <w:t>implementation</w:t>
      </w:r>
      <w:r w:rsidR="00637374">
        <w:rPr>
          <w:rFonts w:cs="Arial"/>
        </w:rPr>
        <w:t xml:space="preserve"> of the EC approach</w:t>
      </w:r>
      <w:r w:rsidR="005761DE">
        <w:rPr>
          <w:rFonts w:cs="Arial"/>
        </w:rPr>
        <w:t xml:space="preserve"> (then termed </w:t>
      </w:r>
      <w:r w:rsidR="00B44111">
        <w:rPr>
          <w:rFonts w:cs="Arial"/>
        </w:rPr>
        <w:t>Early Childhood, Early Intervention (</w:t>
      </w:r>
      <w:r w:rsidR="005761DE">
        <w:rPr>
          <w:rFonts w:cs="Arial"/>
        </w:rPr>
        <w:t>ECEI</w:t>
      </w:r>
      <w:r w:rsidR="00B44111">
        <w:rPr>
          <w:rFonts w:cs="Arial"/>
        </w:rPr>
        <w:t>)</w:t>
      </w:r>
      <w:r w:rsidR="005761DE">
        <w:rPr>
          <w:rFonts w:cs="Arial"/>
        </w:rPr>
        <w:t>)</w:t>
      </w:r>
      <w:r w:rsidR="00637374">
        <w:rPr>
          <w:rFonts w:cs="Arial"/>
        </w:rPr>
        <w:t>.</w:t>
      </w:r>
      <w:r w:rsidR="00A40F20">
        <w:rPr>
          <w:rFonts w:cs="Arial"/>
        </w:rPr>
        <w:t xml:space="preserve"> The </w:t>
      </w:r>
      <w:r w:rsidR="00631970">
        <w:rPr>
          <w:rFonts w:cs="Arial"/>
        </w:rPr>
        <w:t xml:space="preserve">report </w:t>
      </w:r>
      <w:r w:rsidR="00631970">
        <w:t>‘ECEI Implementation Reset</w:t>
      </w:r>
      <w:r w:rsidR="00831643">
        <w:t xml:space="preserve">: Project consultation </w:t>
      </w:r>
      <w:r w:rsidR="00E82F68">
        <w:t>report</w:t>
      </w:r>
      <w:r w:rsidR="00631970">
        <w:t>’</w:t>
      </w:r>
      <w:r w:rsidR="00631970">
        <w:rPr>
          <w:rFonts w:cs="Arial"/>
        </w:rPr>
        <w:t xml:space="preserve"> outlines findings and recommendations from the ECEI Reset</w:t>
      </w:r>
      <w:r w:rsidR="00AE4B41">
        <w:rPr>
          <w:rFonts w:cs="Arial"/>
        </w:rPr>
        <w:t xml:space="preserve"> project</w:t>
      </w:r>
      <w:r w:rsidR="009A5E53">
        <w:rPr>
          <w:rFonts w:cs="Arial"/>
        </w:rPr>
        <w:t>. A common thread through</w:t>
      </w:r>
      <w:r w:rsidR="007B7307">
        <w:rPr>
          <w:rFonts w:cs="Arial"/>
        </w:rPr>
        <w:t>out</w:t>
      </w:r>
      <w:r w:rsidR="009A5E53">
        <w:rPr>
          <w:rFonts w:cs="Arial"/>
        </w:rPr>
        <w:t xml:space="preserve"> the report was </w:t>
      </w:r>
      <w:r w:rsidR="00132073">
        <w:rPr>
          <w:rFonts w:cs="Arial"/>
        </w:rPr>
        <w:t>the need</w:t>
      </w:r>
      <w:r w:rsidR="00B44111">
        <w:rPr>
          <w:rFonts w:cs="Arial"/>
        </w:rPr>
        <w:t xml:space="preserve"> to improve the measurement of </w:t>
      </w:r>
      <w:r w:rsidR="001F1B0E">
        <w:rPr>
          <w:rFonts w:cs="Arial"/>
        </w:rPr>
        <w:t>outcomes and ensure that</w:t>
      </w:r>
      <w:r w:rsidR="00132073">
        <w:rPr>
          <w:rFonts w:cs="Arial"/>
        </w:rPr>
        <w:t xml:space="preserve"> measures used </w:t>
      </w:r>
      <w:r w:rsidR="0011731E">
        <w:rPr>
          <w:rFonts w:cs="Arial"/>
        </w:rPr>
        <w:t xml:space="preserve">can inform decision making. </w:t>
      </w:r>
      <w:r>
        <w:t xml:space="preserve">As such, there is an interest in ensuring that the tools used by EC Partners </w:t>
      </w:r>
      <w:r w:rsidR="0011731E">
        <w:t xml:space="preserve">to determine goals, make decisions, and measure progress, are clear and informative. </w:t>
      </w:r>
      <w:r>
        <w:t xml:space="preserve">There is also a growing interest in understanding what value </w:t>
      </w:r>
      <w:r w:rsidR="003C0CF7">
        <w:t xml:space="preserve">OM </w:t>
      </w:r>
      <w:r>
        <w:t>tools have</w:t>
      </w:r>
      <w:r w:rsidR="003C0CF7">
        <w:t xml:space="preserve"> in predicting </w:t>
      </w:r>
      <w:r>
        <w:t>future outcomes for children and their families.</w:t>
      </w:r>
    </w:p>
    <w:p w14:paraId="502E8D04" w14:textId="0D5B21F5" w:rsidR="007D1A59" w:rsidRPr="00CF7475" w:rsidRDefault="007D1A59" w:rsidP="00437914">
      <w:r>
        <w:t xml:space="preserve">In March 2021, the Early Childhood Services </w:t>
      </w:r>
      <w:r w:rsidR="003C0CF7">
        <w:t xml:space="preserve">(ECS) </w:t>
      </w:r>
      <w:r>
        <w:t xml:space="preserve">Branch undertook a desktop review to identify </w:t>
      </w:r>
      <w:r w:rsidR="00437914">
        <w:t xml:space="preserve">OM </w:t>
      </w:r>
      <w:r>
        <w:t xml:space="preserve">tools commonly used by the </w:t>
      </w:r>
      <w:r w:rsidR="00E31788">
        <w:t>early supports sector</w:t>
      </w:r>
      <w:r>
        <w:t>. The Branch also consulted with EC</w:t>
      </w:r>
      <w:r w:rsidR="000F7BA7">
        <w:t xml:space="preserve"> P</w:t>
      </w:r>
      <w:r>
        <w:t xml:space="preserve">artners. </w:t>
      </w:r>
      <w:r w:rsidR="00AE222B">
        <w:t>The</w:t>
      </w:r>
      <w:r w:rsidR="000F7BA7">
        <w:t xml:space="preserve"> </w:t>
      </w:r>
      <w:r w:rsidR="00437914">
        <w:t>review</w:t>
      </w:r>
      <w:r>
        <w:t xml:space="preserve"> found that </w:t>
      </w:r>
      <w:r w:rsidR="00437914">
        <w:t xml:space="preserve">the </w:t>
      </w:r>
      <w:r w:rsidR="00D401D5">
        <w:t>most used</w:t>
      </w:r>
      <w:r w:rsidR="00437914">
        <w:t xml:space="preserve"> OM tools are </w:t>
      </w:r>
      <w:r>
        <w:t>Canadian Occupational Performance Measure (COPM)</w:t>
      </w:r>
      <w:r w:rsidR="00437914">
        <w:t>,</w:t>
      </w:r>
      <w:r>
        <w:t xml:space="preserve"> the Goal Attainment Scale (GAS) </w:t>
      </w:r>
      <w:r w:rsidR="00437914">
        <w:t xml:space="preserve">and </w:t>
      </w:r>
      <w:r w:rsidR="00386125">
        <w:t>GAS-Light</w:t>
      </w:r>
      <w:r w:rsidR="00437914">
        <w:t xml:space="preserve">, and </w:t>
      </w:r>
      <w:r>
        <w:t xml:space="preserve">the </w:t>
      </w:r>
      <w:r w:rsidRPr="300D0558">
        <w:rPr>
          <w:rFonts w:cs="Arial"/>
        </w:rPr>
        <w:t>Parent Empowerment and Efficacy Measure</w:t>
      </w:r>
      <w:r w:rsidRPr="300D0558">
        <w:rPr>
          <w:sz w:val="20"/>
          <w:szCs w:val="20"/>
        </w:rPr>
        <w:t xml:space="preserve"> </w:t>
      </w:r>
      <w:r>
        <w:t>(PEEM) and COPM for recording family goals</w:t>
      </w:r>
      <w:r w:rsidR="00437914">
        <w:t xml:space="preserve"> (</w:t>
      </w:r>
      <w:r w:rsidR="00B44111">
        <w:t>the tools are described in more detail in Chapter 2</w:t>
      </w:r>
      <w:r w:rsidR="00437914">
        <w:t>)</w:t>
      </w:r>
      <w:r>
        <w:t xml:space="preserve">. The review </w:t>
      </w:r>
      <w:r w:rsidR="00437914">
        <w:t xml:space="preserve">found </w:t>
      </w:r>
      <w:r>
        <w:t>variation in the OM</w:t>
      </w:r>
      <w:r w:rsidR="00437914">
        <w:t xml:space="preserve"> tools EC Partners used, including inconsistencies in their implementation, and that </w:t>
      </w:r>
      <w:r>
        <w:t>not all EC partners were using validated OM</w:t>
      </w:r>
      <w:r w:rsidR="00437914">
        <w:t xml:space="preserve"> tools</w:t>
      </w:r>
      <w:r>
        <w:t>.</w:t>
      </w:r>
    </w:p>
    <w:p w14:paraId="24E4AF97" w14:textId="4981B341" w:rsidR="007D1A59" w:rsidRDefault="007D1A59" w:rsidP="00904817">
      <w:pPr>
        <w:pStyle w:val="Heading3"/>
        <w:numPr>
          <w:ilvl w:val="1"/>
          <w:numId w:val="15"/>
        </w:numPr>
      </w:pPr>
      <w:bookmarkStart w:id="143" w:name="_Toc115700496"/>
      <w:bookmarkStart w:id="144" w:name="_Toc116998946"/>
      <w:bookmarkStart w:id="145" w:name="_Toc117077053"/>
      <w:bookmarkStart w:id="146" w:name="_Toc117079710"/>
      <w:bookmarkStart w:id="147" w:name="_Toc128403032"/>
      <w:r>
        <w:t>Evaluation objectives and scope</w:t>
      </w:r>
      <w:bookmarkEnd w:id="143"/>
      <w:bookmarkEnd w:id="144"/>
      <w:bookmarkEnd w:id="145"/>
      <w:bookmarkEnd w:id="146"/>
      <w:bookmarkEnd w:id="147"/>
    </w:p>
    <w:p w14:paraId="7431053A" w14:textId="68FF8B57" w:rsidR="007D1A59" w:rsidRPr="00F43EB4" w:rsidRDefault="007D1A59" w:rsidP="300D0558">
      <w:pPr>
        <w:rPr>
          <w:b/>
          <w:bCs/>
        </w:rPr>
      </w:pPr>
      <w:r>
        <w:t xml:space="preserve">The purpose of this evaluation is to assess the relative performance of </w:t>
      </w:r>
      <w:r w:rsidR="008A0E76">
        <w:t xml:space="preserve">the COPM, GAS, </w:t>
      </w:r>
      <w:r w:rsidR="00386125">
        <w:t>GAS-Light</w:t>
      </w:r>
      <w:r w:rsidR="008A0E76">
        <w:t xml:space="preserve"> and PEEM which are either </w:t>
      </w:r>
      <w:r>
        <w:t xml:space="preserve">proposed </w:t>
      </w:r>
      <w:r w:rsidR="008A0E76">
        <w:t xml:space="preserve">or </w:t>
      </w:r>
      <w:r>
        <w:t xml:space="preserve">currently </w:t>
      </w:r>
      <w:r w:rsidR="005268B0">
        <w:t>used</w:t>
      </w:r>
      <w:r>
        <w:t xml:space="preserve"> as part of</w:t>
      </w:r>
      <w:r w:rsidR="005268B0">
        <w:t xml:space="preserve"> Early Supports</w:t>
      </w:r>
      <w:r w:rsidR="008A0E76">
        <w:t>.</w:t>
      </w:r>
      <w:r w:rsidR="00F43EB4" w:rsidRPr="300D0558">
        <w:rPr>
          <w:b/>
          <w:bCs/>
        </w:rPr>
        <w:t xml:space="preserve"> </w:t>
      </w:r>
      <w:r>
        <w:t>Specifically, the evaluation will answer the following questions:</w:t>
      </w:r>
    </w:p>
    <w:p w14:paraId="17A265F4" w14:textId="77777777" w:rsidR="007D1A59" w:rsidRPr="007435C6" w:rsidRDefault="007D1A59" w:rsidP="00904817">
      <w:pPr>
        <w:pStyle w:val="ListParagraph"/>
        <w:numPr>
          <w:ilvl w:val="0"/>
          <w:numId w:val="4"/>
        </w:numPr>
        <w:spacing w:after="120"/>
        <w:ind w:left="714" w:hanging="357"/>
        <w:contextualSpacing w:val="0"/>
      </w:pPr>
      <w:r>
        <w:t>Of the OM tools, which one provides the most valid and reliable approach to capturing context-specific goals for the child and family?</w:t>
      </w:r>
    </w:p>
    <w:p w14:paraId="4C2DFA10" w14:textId="77777777" w:rsidR="007D1A59" w:rsidRDefault="007D1A59" w:rsidP="00904817">
      <w:pPr>
        <w:pStyle w:val="ListParagraph"/>
        <w:numPr>
          <w:ilvl w:val="0"/>
          <w:numId w:val="4"/>
        </w:numPr>
        <w:spacing w:after="120"/>
        <w:ind w:left="714" w:hanging="357"/>
        <w:contextualSpacing w:val="0"/>
      </w:pPr>
      <w:r>
        <w:t xml:space="preserve">Which OM tools do EC partners and families identify as the most useful in guiding </w:t>
      </w:r>
      <w:r w:rsidR="00CF7475">
        <w:t>Early Supports</w:t>
      </w:r>
      <w:r>
        <w:t xml:space="preserve"> (</w:t>
      </w:r>
      <w:proofErr w:type="gramStart"/>
      <w:r>
        <w:t>i.e.</w:t>
      </w:r>
      <w:proofErr w:type="gramEnd"/>
      <w:r>
        <w:t xml:space="preserve"> which tool </w:t>
      </w:r>
      <w:r w:rsidRPr="00AD1D6B">
        <w:t>best measures what the child and their</w:t>
      </w:r>
      <w:r>
        <w:t xml:space="preserve"> family is wanting to achieve?)</w:t>
      </w:r>
    </w:p>
    <w:p w14:paraId="1ADF090A" w14:textId="77777777" w:rsidR="007D1A59" w:rsidRPr="00AD1D6B" w:rsidRDefault="007D1A59" w:rsidP="00904817">
      <w:pPr>
        <w:pStyle w:val="CommentText"/>
        <w:numPr>
          <w:ilvl w:val="0"/>
          <w:numId w:val="4"/>
        </w:numPr>
        <w:rPr>
          <w:sz w:val="22"/>
        </w:rPr>
      </w:pPr>
      <w:r w:rsidRPr="00AD1D6B">
        <w:rPr>
          <w:sz w:val="22"/>
        </w:rPr>
        <w:lastRenderedPageBreak/>
        <w:t xml:space="preserve">Which tools will best assist EC </w:t>
      </w:r>
      <w:r>
        <w:rPr>
          <w:sz w:val="22"/>
        </w:rPr>
        <w:t>p</w:t>
      </w:r>
      <w:r w:rsidRPr="00AD1D6B">
        <w:rPr>
          <w:sz w:val="22"/>
        </w:rPr>
        <w:t xml:space="preserve">artners </w:t>
      </w:r>
      <w:r>
        <w:rPr>
          <w:sz w:val="22"/>
        </w:rPr>
        <w:t>measure</w:t>
      </w:r>
      <w:r w:rsidRPr="00AD1D6B">
        <w:rPr>
          <w:sz w:val="22"/>
        </w:rPr>
        <w:t xml:space="preserve"> functional change</w:t>
      </w:r>
      <w:r>
        <w:rPr>
          <w:sz w:val="22"/>
        </w:rPr>
        <w:t xml:space="preserve"> and predict future outcomes?</w:t>
      </w:r>
    </w:p>
    <w:p w14:paraId="796A7436" w14:textId="581C4421" w:rsidR="007D1A59" w:rsidRDefault="007D1A59" w:rsidP="00F43EB4">
      <w:pPr>
        <w:spacing w:after="120"/>
      </w:pPr>
      <w:r>
        <w:t xml:space="preserve">This evaluation </w:t>
      </w:r>
      <w:r w:rsidR="00D401D5">
        <w:t>assessed</w:t>
      </w:r>
      <w:r>
        <w:t xml:space="preserve"> family and EC partne</w:t>
      </w:r>
      <w:r w:rsidR="00F87064">
        <w:t>rs’ experiences using the tools</w:t>
      </w:r>
      <w:r>
        <w:t xml:space="preserve"> and their views on the tools to support child and family goal setting and re-assessment</w:t>
      </w:r>
      <w:r w:rsidR="0CEB6E19">
        <w:t xml:space="preserve"> within Early Supports</w:t>
      </w:r>
      <w:r>
        <w:t>.</w:t>
      </w:r>
    </w:p>
    <w:p w14:paraId="03F92293" w14:textId="1065479F" w:rsidR="00AB236E" w:rsidRDefault="00600F1A" w:rsidP="009D3AE9">
      <w:pPr>
        <w:pStyle w:val="Heading2"/>
      </w:pPr>
      <w:bookmarkStart w:id="148" w:name="_Toc128403033"/>
      <w:r w:rsidRPr="000922F6">
        <w:lastRenderedPageBreak/>
        <w:t>2.</w:t>
      </w:r>
      <w:r>
        <w:t xml:space="preserve"> </w:t>
      </w:r>
      <w:r w:rsidR="00024412">
        <w:t>Evaluation design and data</w:t>
      </w:r>
      <w:bookmarkEnd w:id="148"/>
    </w:p>
    <w:p w14:paraId="07B004B3" w14:textId="73491899" w:rsidR="001100BD" w:rsidRDefault="001100BD" w:rsidP="00904817">
      <w:pPr>
        <w:pStyle w:val="Heading3"/>
        <w:numPr>
          <w:ilvl w:val="1"/>
          <w:numId w:val="16"/>
        </w:numPr>
      </w:pPr>
      <w:bookmarkStart w:id="149" w:name="_Toc116998948"/>
      <w:bookmarkStart w:id="150" w:name="_Toc117077055"/>
      <w:bookmarkStart w:id="151" w:name="_Toc117079712"/>
      <w:bookmarkStart w:id="152" w:name="_Toc128403034"/>
      <w:r>
        <w:t>Tools</w:t>
      </w:r>
      <w:bookmarkEnd w:id="149"/>
      <w:bookmarkEnd w:id="150"/>
      <w:bookmarkEnd w:id="151"/>
      <w:bookmarkEnd w:id="152"/>
    </w:p>
    <w:p w14:paraId="4D553AA7" w14:textId="0FCE2DD7" w:rsidR="00EE038B" w:rsidRDefault="00D94A52" w:rsidP="00593808">
      <w:pPr>
        <w:pStyle w:val="Heading5"/>
      </w:pPr>
      <w:bookmarkStart w:id="153" w:name="_Toc115700498"/>
      <w:r w:rsidRPr="00FB7583">
        <w:t xml:space="preserve">Table 1: Characteristics of the OM tools </w:t>
      </w:r>
      <w:proofErr w:type="gramStart"/>
      <w:r w:rsidRPr="00FB7583">
        <w:t>used</w:t>
      </w:r>
      <w:proofErr w:type="gramEnd"/>
    </w:p>
    <w:tbl>
      <w:tblPr>
        <w:tblStyle w:val="TableGrid"/>
        <w:tblW w:w="9026" w:type="dxa"/>
        <w:tblBorders>
          <w:top w:val="none" w:sz="0" w:space="0" w:color="auto"/>
          <w:left w:val="none" w:sz="0" w:space="0" w:color="auto"/>
          <w:bottom w:val="single" w:sz="4" w:space="0" w:color="6B2976"/>
          <w:right w:val="none" w:sz="0" w:space="0" w:color="auto"/>
          <w:insideH w:val="none" w:sz="0" w:space="0" w:color="auto"/>
          <w:insideV w:val="none" w:sz="0" w:space="0" w:color="auto"/>
        </w:tblBorders>
        <w:tblCellMar>
          <w:top w:w="28" w:type="dxa"/>
          <w:bottom w:w="28" w:type="dxa"/>
        </w:tblCellMar>
        <w:tblLook w:val="04A0" w:firstRow="1" w:lastRow="0" w:firstColumn="1" w:lastColumn="0" w:noHBand="0" w:noVBand="1"/>
      </w:tblPr>
      <w:tblGrid>
        <w:gridCol w:w="1207"/>
        <w:gridCol w:w="2025"/>
        <w:gridCol w:w="1584"/>
        <w:gridCol w:w="2293"/>
        <w:gridCol w:w="1917"/>
      </w:tblGrid>
      <w:tr w:rsidR="00EE2D60" w:rsidRPr="00654F21" w14:paraId="76196B78" w14:textId="77777777" w:rsidTr="0C91B1AB">
        <w:trPr>
          <w:trHeight w:val="286"/>
          <w:tblHeader/>
        </w:trPr>
        <w:tc>
          <w:tcPr>
            <w:tcW w:w="1257" w:type="dxa"/>
            <w:tcBorders>
              <w:bottom w:val="nil"/>
            </w:tcBorders>
            <w:shd w:val="clear" w:color="auto" w:fill="6B2976"/>
          </w:tcPr>
          <w:p w14:paraId="4BF4B626" w14:textId="77777777" w:rsidR="00EE2D60" w:rsidRPr="00654F21" w:rsidRDefault="00EE2D60">
            <w:pPr>
              <w:pStyle w:val="BodyText1"/>
              <w:rPr>
                <w:rFonts w:cs="Arial"/>
                <w:b/>
                <w:bCs/>
                <w:color w:val="FFFFFF"/>
                <w:kern w:val="24"/>
                <w:sz w:val="22"/>
                <w:szCs w:val="22"/>
              </w:rPr>
            </w:pPr>
            <w:r w:rsidRPr="00654F21">
              <w:rPr>
                <w:rFonts w:cs="Arial"/>
                <w:b/>
                <w:bCs/>
                <w:color w:val="FFFFFF"/>
                <w:kern w:val="24"/>
                <w:sz w:val="22"/>
                <w:szCs w:val="22"/>
              </w:rPr>
              <w:t>Tool</w:t>
            </w:r>
          </w:p>
        </w:tc>
        <w:tc>
          <w:tcPr>
            <w:tcW w:w="2143" w:type="dxa"/>
            <w:tcBorders>
              <w:bottom w:val="nil"/>
            </w:tcBorders>
            <w:shd w:val="clear" w:color="auto" w:fill="6B2976"/>
          </w:tcPr>
          <w:p w14:paraId="05FCC033" w14:textId="0F56F954" w:rsidR="00EE2D60" w:rsidRPr="00654F21" w:rsidRDefault="00EE2D60" w:rsidP="00593808">
            <w:pPr>
              <w:pStyle w:val="BodyText1"/>
              <w:rPr>
                <w:rFonts w:cs="Arial"/>
                <w:b/>
                <w:bCs/>
                <w:color w:val="FFFFFF"/>
                <w:kern w:val="24"/>
                <w:sz w:val="22"/>
                <w:szCs w:val="22"/>
              </w:rPr>
            </w:pPr>
            <w:r w:rsidRPr="00654F21">
              <w:rPr>
                <w:rFonts w:cs="Arial"/>
                <w:b/>
                <w:bCs/>
                <w:color w:val="FFFFFF"/>
                <w:kern w:val="24"/>
                <w:sz w:val="22"/>
                <w:szCs w:val="22"/>
              </w:rPr>
              <w:t xml:space="preserve">Tool </w:t>
            </w:r>
            <w:r w:rsidR="005178EA" w:rsidRPr="00654F21">
              <w:rPr>
                <w:rFonts w:cs="Arial"/>
                <w:b/>
                <w:bCs/>
                <w:color w:val="FFFFFF"/>
                <w:kern w:val="24"/>
                <w:sz w:val="22"/>
                <w:szCs w:val="22"/>
              </w:rPr>
              <w:t>t</w:t>
            </w:r>
            <w:r w:rsidRPr="00654F21">
              <w:rPr>
                <w:rFonts w:cs="Arial"/>
                <w:b/>
                <w:bCs/>
                <w:color w:val="FFFFFF"/>
                <w:kern w:val="24"/>
                <w:sz w:val="22"/>
                <w:szCs w:val="22"/>
              </w:rPr>
              <w:t>ype</w:t>
            </w:r>
          </w:p>
        </w:tc>
        <w:tc>
          <w:tcPr>
            <w:tcW w:w="1305" w:type="dxa"/>
            <w:tcBorders>
              <w:bottom w:val="nil"/>
            </w:tcBorders>
            <w:shd w:val="clear" w:color="auto" w:fill="6B2976"/>
          </w:tcPr>
          <w:p w14:paraId="4C6629B0" w14:textId="77777777" w:rsidR="00EE2D60" w:rsidRPr="00654F21" w:rsidRDefault="00EE2D60" w:rsidP="00593808">
            <w:pPr>
              <w:pStyle w:val="BodyText1"/>
              <w:rPr>
                <w:rFonts w:cs="Arial"/>
                <w:b/>
                <w:bCs/>
                <w:color w:val="FFFFFF"/>
                <w:kern w:val="24"/>
                <w:sz w:val="22"/>
                <w:szCs w:val="22"/>
              </w:rPr>
            </w:pPr>
            <w:r w:rsidRPr="00654F21">
              <w:rPr>
                <w:rFonts w:cs="Arial"/>
                <w:b/>
                <w:bCs/>
                <w:color w:val="FFFFFF"/>
                <w:kern w:val="24"/>
                <w:sz w:val="22"/>
                <w:szCs w:val="22"/>
              </w:rPr>
              <w:t>Number of Questions</w:t>
            </w:r>
          </w:p>
        </w:tc>
        <w:tc>
          <w:tcPr>
            <w:tcW w:w="2370" w:type="dxa"/>
            <w:tcBorders>
              <w:bottom w:val="nil"/>
            </w:tcBorders>
            <w:shd w:val="clear" w:color="auto" w:fill="6B2976"/>
          </w:tcPr>
          <w:p w14:paraId="065A1185" w14:textId="77777777" w:rsidR="00EE2D60" w:rsidRPr="00654F21" w:rsidRDefault="00EE2D60" w:rsidP="00593808">
            <w:pPr>
              <w:pStyle w:val="BodyText1"/>
              <w:rPr>
                <w:rFonts w:cs="Arial"/>
                <w:b/>
                <w:bCs/>
                <w:color w:val="FFFFFF"/>
                <w:kern w:val="24"/>
                <w:sz w:val="22"/>
                <w:szCs w:val="22"/>
                <w:vertAlign w:val="superscript"/>
              </w:rPr>
            </w:pPr>
            <w:r w:rsidRPr="00654F21">
              <w:rPr>
                <w:rFonts w:cs="Arial"/>
                <w:b/>
                <w:bCs/>
                <w:color w:val="FFFFFF"/>
                <w:kern w:val="24"/>
                <w:sz w:val="22"/>
                <w:szCs w:val="22"/>
              </w:rPr>
              <w:t>Domains</w:t>
            </w:r>
          </w:p>
        </w:tc>
        <w:tc>
          <w:tcPr>
            <w:tcW w:w="1951" w:type="dxa"/>
            <w:tcBorders>
              <w:bottom w:val="nil"/>
            </w:tcBorders>
            <w:shd w:val="clear" w:color="auto" w:fill="6B2976"/>
          </w:tcPr>
          <w:p w14:paraId="485EC0DB" w14:textId="77777777" w:rsidR="00EE2D60" w:rsidRPr="00654F21" w:rsidRDefault="00EE2D60" w:rsidP="00593808">
            <w:pPr>
              <w:pStyle w:val="BodyText1"/>
              <w:rPr>
                <w:rFonts w:cs="Arial"/>
                <w:b/>
                <w:bCs/>
                <w:color w:val="FFFFFF"/>
                <w:kern w:val="24"/>
                <w:sz w:val="22"/>
                <w:szCs w:val="22"/>
              </w:rPr>
            </w:pPr>
            <w:r w:rsidRPr="00654F21">
              <w:rPr>
                <w:rFonts w:cs="Arial"/>
                <w:b/>
                <w:bCs/>
                <w:color w:val="FFFFFF"/>
                <w:kern w:val="24"/>
                <w:sz w:val="22"/>
                <w:szCs w:val="22"/>
              </w:rPr>
              <w:t>Scoring</w:t>
            </w:r>
          </w:p>
        </w:tc>
      </w:tr>
      <w:tr w:rsidR="00EE2D60" w:rsidRPr="00654F21" w14:paraId="6A8D05AC" w14:textId="77777777" w:rsidTr="0C91B1AB">
        <w:trPr>
          <w:trHeight w:val="300"/>
        </w:trPr>
        <w:tc>
          <w:tcPr>
            <w:tcW w:w="1257" w:type="dxa"/>
            <w:tcBorders>
              <w:top w:val="nil"/>
              <w:bottom w:val="nil"/>
            </w:tcBorders>
            <w:shd w:val="clear" w:color="auto" w:fill="D4C5D7"/>
          </w:tcPr>
          <w:p w14:paraId="483CD999" w14:textId="77777777" w:rsidR="00EE2D60" w:rsidRPr="00654F21" w:rsidRDefault="00EE2D60">
            <w:pPr>
              <w:pStyle w:val="Heading5"/>
              <w:rPr>
                <w:b w:val="0"/>
                <w:color w:val="000000"/>
                <w:szCs w:val="22"/>
              </w:rPr>
            </w:pPr>
            <w:r w:rsidRPr="00654F21">
              <w:rPr>
                <w:b w:val="0"/>
                <w:color w:val="000000"/>
                <w:szCs w:val="22"/>
              </w:rPr>
              <w:t>PEEM</w:t>
            </w:r>
          </w:p>
        </w:tc>
        <w:tc>
          <w:tcPr>
            <w:tcW w:w="2143" w:type="dxa"/>
            <w:tcBorders>
              <w:top w:val="nil"/>
              <w:bottom w:val="nil"/>
            </w:tcBorders>
            <w:shd w:val="clear" w:color="auto" w:fill="D4C5D7"/>
          </w:tcPr>
          <w:p w14:paraId="617497EC" w14:textId="77777777" w:rsidR="00EE2D60" w:rsidRPr="00654F21" w:rsidRDefault="00EE2D60" w:rsidP="00593808">
            <w:pPr>
              <w:pStyle w:val="Datatable"/>
              <w:jc w:val="left"/>
              <w:rPr>
                <w:color w:val="000000"/>
                <w:sz w:val="22"/>
                <w:szCs w:val="22"/>
              </w:rPr>
            </w:pPr>
            <w:r w:rsidRPr="00654F21">
              <w:rPr>
                <w:color w:val="000000"/>
                <w:sz w:val="22"/>
                <w:szCs w:val="22"/>
              </w:rPr>
              <w:t>Family Outcome</w:t>
            </w:r>
          </w:p>
        </w:tc>
        <w:tc>
          <w:tcPr>
            <w:tcW w:w="1305" w:type="dxa"/>
            <w:tcBorders>
              <w:top w:val="nil"/>
              <w:bottom w:val="nil"/>
            </w:tcBorders>
            <w:shd w:val="clear" w:color="auto" w:fill="D4C5D7"/>
          </w:tcPr>
          <w:p w14:paraId="50F534AA" w14:textId="77777777" w:rsidR="00EE2D60" w:rsidRPr="00654F21" w:rsidRDefault="00EE2D60" w:rsidP="00593808">
            <w:pPr>
              <w:pStyle w:val="Datatable"/>
              <w:jc w:val="left"/>
              <w:rPr>
                <w:color w:val="000000"/>
                <w:sz w:val="22"/>
                <w:szCs w:val="22"/>
              </w:rPr>
            </w:pPr>
            <w:r w:rsidRPr="00654F21">
              <w:rPr>
                <w:color w:val="000000"/>
                <w:sz w:val="22"/>
                <w:szCs w:val="22"/>
              </w:rPr>
              <w:t>20</w:t>
            </w:r>
          </w:p>
        </w:tc>
        <w:tc>
          <w:tcPr>
            <w:tcW w:w="2370" w:type="dxa"/>
            <w:tcBorders>
              <w:top w:val="nil"/>
              <w:bottom w:val="nil"/>
            </w:tcBorders>
            <w:shd w:val="clear" w:color="auto" w:fill="D4C5D7"/>
          </w:tcPr>
          <w:p w14:paraId="11B72DF4" w14:textId="413E6AC5" w:rsidR="00EE2D60" w:rsidRPr="00654F21" w:rsidRDefault="4B218AA0" w:rsidP="0C91B1AB">
            <w:pPr>
              <w:pStyle w:val="Datatable"/>
              <w:jc w:val="left"/>
              <w:rPr>
                <w:color w:val="000000" w:themeColor="text1"/>
                <w:sz w:val="22"/>
                <w:szCs w:val="22"/>
              </w:rPr>
            </w:pPr>
            <w:r w:rsidRPr="0C91B1AB">
              <w:rPr>
                <w:color w:val="000000" w:themeColor="text1"/>
                <w:sz w:val="22"/>
                <w:szCs w:val="22"/>
              </w:rPr>
              <w:t>1</w:t>
            </w:r>
            <w:r w:rsidR="00223E81" w:rsidRPr="0C91B1AB">
              <w:rPr>
                <w:color w:val="000000" w:themeColor="text1"/>
                <w:sz w:val="22"/>
                <w:szCs w:val="22"/>
              </w:rPr>
              <w:t xml:space="preserve">. </w:t>
            </w:r>
            <w:r w:rsidR="1BF1CEBA" w:rsidRPr="0C91B1AB">
              <w:rPr>
                <w:color w:val="000000" w:themeColor="text1"/>
                <w:sz w:val="22"/>
                <w:szCs w:val="22"/>
              </w:rPr>
              <w:t xml:space="preserve">Total </w:t>
            </w:r>
          </w:p>
          <w:p w14:paraId="0EC9DD8C" w14:textId="77B243FC" w:rsidR="00EE2D60" w:rsidRPr="00654F21" w:rsidRDefault="1750B7FB" w:rsidP="337D47F6">
            <w:pPr>
              <w:pStyle w:val="Datatable"/>
              <w:jc w:val="left"/>
              <w:rPr>
                <w:color w:val="000000"/>
                <w:sz w:val="22"/>
                <w:szCs w:val="22"/>
              </w:rPr>
            </w:pPr>
            <w:r w:rsidRPr="0C91B1AB">
              <w:rPr>
                <w:color w:val="000000" w:themeColor="text1"/>
                <w:sz w:val="22"/>
                <w:szCs w:val="22"/>
              </w:rPr>
              <w:t>2</w:t>
            </w:r>
            <w:r w:rsidR="00223E81" w:rsidRPr="0C91B1AB">
              <w:rPr>
                <w:color w:val="000000" w:themeColor="text1"/>
                <w:sz w:val="22"/>
                <w:szCs w:val="22"/>
              </w:rPr>
              <w:t xml:space="preserve">. </w:t>
            </w:r>
            <w:r w:rsidR="00EE2D60" w:rsidRPr="0C91B1AB">
              <w:rPr>
                <w:color w:val="000000" w:themeColor="text1"/>
                <w:sz w:val="22"/>
                <w:szCs w:val="22"/>
              </w:rPr>
              <w:t>Efficacy to Parent</w:t>
            </w:r>
          </w:p>
          <w:p w14:paraId="7144FCBA" w14:textId="37506D91" w:rsidR="00EE2D60" w:rsidRPr="00654F21" w:rsidRDefault="1D6036EB" w:rsidP="337D47F6">
            <w:pPr>
              <w:pStyle w:val="Datatable"/>
              <w:jc w:val="left"/>
              <w:rPr>
                <w:color w:val="000000"/>
                <w:sz w:val="22"/>
                <w:szCs w:val="22"/>
              </w:rPr>
            </w:pPr>
            <w:r w:rsidRPr="337D47F6">
              <w:rPr>
                <w:color w:val="000000" w:themeColor="text1"/>
                <w:sz w:val="22"/>
                <w:szCs w:val="22"/>
              </w:rPr>
              <w:t>3</w:t>
            </w:r>
            <w:r w:rsidR="00223E81">
              <w:rPr>
                <w:color w:val="000000" w:themeColor="text1"/>
                <w:sz w:val="22"/>
                <w:szCs w:val="22"/>
              </w:rPr>
              <w:t xml:space="preserve">. </w:t>
            </w:r>
            <w:r w:rsidR="00EE2D60" w:rsidRPr="337D47F6">
              <w:rPr>
                <w:color w:val="000000" w:themeColor="text1"/>
                <w:sz w:val="22"/>
                <w:szCs w:val="22"/>
              </w:rPr>
              <w:t>Efficacy to Connect</w:t>
            </w:r>
          </w:p>
        </w:tc>
        <w:tc>
          <w:tcPr>
            <w:tcW w:w="1951" w:type="dxa"/>
            <w:tcBorders>
              <w:top w:val="nil"/>
              <w:bottom w:val="nil"/>
            </w:tcBorders>
            <w:shd w:val="clear" w:color="auto" w:fill="D4C5D7"/>
          </w:tcPr>
          <w:p w14:paraId="7EA06699" w14:textId="77777777" w:rsidR="00EE2D60" w:rsidRPr="00654F21" w:rsidRDefault="00CC3159" w:rsidP="00593808">
            <w:pPr>
              <w:pStyle w:val="Datatable"/>
              <w:jc w:val="left"/>
              <w:rPr>
                <w:bCs/>
                <w:color w:val="000000"/>
                <w:sz w:val="22"/>
                <w:szCs w:val="22"/>
              </w:rPr>
            </w:pPr>
            <w:r w:rsidRPr="00654F21">
              <w:rPr>
                <w:bCs/>
                <w:color w:val="000000"/>
                <w:sz w:val="22"/>
                <w:szCs w:val="22"/>
              </w:rPr>
              <w:t>Additive</w:t>
            </w:r>
            <w:r w:rsidR="008B7267" w:rsidRPr="00654F21">
              <w:rPr>
                <w:bCs/>
                <w:color w:val="000000"/>
                <w:sz w:val="22"/>
                <w:szCs w:val="22"/>
              </w:rPr>
              <w:t xml:space="preserve"> 0-100 standardisation</w:t>
            </w:r>
            <w:r w:rsidRPr="00654F21">
              <w:rPr>
                <w:bCs/>
                <w:color w:val="000000"/>
                <w:sz w:val="22"/>
                <w:szCs w:val="22"/>
              </w:rPr>
              <w:t xml:space="preserve"> (with population values)</w:t>
            </w:r>
          </w:p>
        </w:tc>
      </w:tr>
      <w:tr w:rsidR="00EE2D60" w:rsidRPr="00AD3F0C" w14:paraId="5DE0A5C4" w14:textId="77777777" w:rsidTr="0C91B1AB">
        <w:trPr>
          <w:trHeight w:val="300"/>
        </w:trPr>
        <w:tc>
          <w:tcPr>
            <w:tcW w:w="1257" w:type="dxa"/>
            <w:tcBorders>
              <w:top w:val="nil"/>
              <w:bottom w:val="nil"/>
            </w:tcBorders>
          </w:tcPr>
          <w:p w14:paraId="3F1F8EB2" w14:textId="77777777" w:rsidR="00EE2D60" w:rsidRPr="00593808" w:rsidRDefault="00EE2D60">
            <w:pPr>
              <w:pStyle w:val="Datatable"/>
              <w:jc w:val="left"/>
              <w:rPr>
                <w:sz w:val="22"/>
                <w:szCs w:val="22"/>
              </w:rPr>
            </w:pPr>
            <w:r w:rsidRPr="00593808">
              <w:rPr>
                <w:rFonts w:cs="Arial"/>
                <w:sz w:val="22"/>
                <w:szCs w:val="22"/>
              </w:rPr>
              <w:t>COPM</w:t>
            </w:r>
          </w:p>
        </w:tc>
        <w:tc>
          <w:tcPr>
            <w:tcW w:w="2143" w:type="dxa"/>
            <w:tcBorders>
              <w:top w:val="nil"/>
              <w:bottom w:val="nil"/>
            </w:tcBorders>
          </w:tcPr>
          <w:p w14:paraId="38B21C21" w14:textId="77777777" w:rsidR="00EE2D60" w:rsidRPr="00593808" w:rsidRDefault="00EE2D60" w:rsidP="00593808">
            <w:pPr>
              <w:pStyle w:val="Datatable"/>
              <w:jc w:val="left"/>
              <w:rPr>
                <w:sz w:val="22"/>
                <w:szCs w:val="22"/>
              </w:rPr>
            </w:pPr>
            <w:r w:rsidRPr="00593808">
              <w:rPr>
                <w:sz w:val="22"/>
                <w:szCs w:val="22"/>
              </w:rPr>
              <w:t>Subjective Child Outcome</w:t>
            </w:r>
          </w:p>
        </w:tc>
        <w:tc>
          <w:tcPr>
            <w:tcW w:w="1305" w:type="dxa"/>
            <w:tcBorders>
              <w:top w:val="nil"/>
              <w:bottom w:val="nil"/>
            </w:tcBorders>
            <w:shd w:val="clear" w:color="auto" w:fill="auto"/>
          </w:tcPr>
          <w:p w14:paraId="23EDF32F" w14:textId="77777777" w:rsidR="00EE2D60" w:rsidRPr="00593808" w:rsidRDefault="00EE2D60" w:rsidP="00593808">
            <w:pPr>
              <w:pStyle w:val="Datatable"/>
              <w:jc w:val="left"/>
              <w:rPr>
                <w:sz w:val="22"/>
                <w:szCs w:val="22"/>
              </w:rPr>
            </w:pPr>
            <w:r w:rsidRPr="00593808">
              <w:rPr>
                <w:bCs/>
                <w:sz w:val="22"/>
                <w:szCs w:val="22"/>
              </w:rPr>
              <w:t>Dependent on identified goals</w:t>
            </w:r>
          </w:p>
        </w:tc>
        <w:tc>
          <w:tcPr>
            <w:tcW w:w="2370" w:type="dxa"/>
            <w:tcBorders>
              <w:top w:val="nil"/>
              <w:bottom w:val="nil"/>
            </w:tcBorders>
            <w:shd w:val="clear" w:color="auto" w:fill="auto"/>
          </w:tcPr>
          <w:p w14:paraId="7A9719B4" w14:textId="77777777" w:rsidR="00EE2D60" w:rsidRPr="00593808" w:rsidRDefault="00EE2D60" w:rsidP="00593808">
            <w:pPr>
              <w:pStyle w:val="Datatable"/>
              <w:jc w:val="left"/>
              <w:rPr>
                <w:bCs/>
                <w:sz w:val="22"/>
                <w:szCs w:val="22"/>
              </w:rPr>
            </w:pPr>
            <w:r w:rsidRPr="00593808">
              <w:rPr>
                <w:bCs/>
                <w:sz w:val="22"/>
                <w:szCs w:val="22"/>
              </w:rPr>
              <w:t>Performance</w:t>
            </w:r>
          </w:p>
          <w:p w14:paraId="11C2011C" w14:textId="77777777" w:rsidR="00EE2D60" w:rsidRPr="00593808" w:rsidRDefault="00EE2D60" w:rsidP="00593808">
            <w:pPr>
              <w:pStyle w:val="Datatable"/>
              <w:jc w:val="left"/>
              <w:rPr>
                <w:bCs/>
                <w:sz w:val="22"/>
                <w:szCs w:val="22"/>
              </w:rPr>
            </w:pPr>
            <w:r w:rsidRPr="00593808">
              <w:rPr>
                <w:bCs/>
                <w:sz w:val="22"/>
                <w:szCs w:val="22"/>
              </w:rPr>
              <w:t>Satisfaction</w:t>
            </w:r>
          </w:p>
        </w:tc>
        <w:tc>
          <w:tcPr>
            <w:tcW w:w="1951" w:type="dxa"/>
            <w:tcBorders>
              <w:top w:val="nil"/>
              <w:bottom w:val="nil"/>
            </w:tcBorders>
          </w:tcPr>
          <w:p w14:paraId="5AB1463E" w14:textId="77777777" w:rsidR="00EE2D60" w:rsidRPr="00593808" w:rsidRDefault="00CC3159" w:rsidP="00593808">
            <w:pPr>
              <w:pStyle w:val="Datatable"/>
              <w:jc w:val="left"/>
              <w:rPr>
                <w:bCs/>
                <w:sz w:val="22"/>
                <w:szCs w:val="22"/>
              </w:rPr>
            </w:pPr>
            <w:r w:rsidRPr="00593808">
              <w:rPr>
                <w:bCs/>
                <w:sz w:val="22"/>
                <w:szCs w:val="22"/>
              </w:rPr>
              <w:t>0-10 scale</w:t>
            </w:r>
            <w:r w:rsidR="008B7267" w:rsidRPr="00593808">
              <w:rPr>
                <w:bCs/>
                <w:sz w:val="22"/>
                <w:szCs w:val="22"/>
              </w:rPr>
              <w:t xml:space="preserve"> (with change scores)</w:t>
            </w:r>
          </w:p>
        </w:tc>
      </w:tr>
      <w:tr w:rsidR="00EE2D60" w:rsidRPr="00654F21" w14:paraId="4903EE1F" w14:textId="77777777" w:rsidTr="0C91B1AB">
        <w:trPr>
          <w:trHeight w:val="300"/>
        </w:trPr>
        <w:tc>
          <w:tcPr>
            <w:tcW w:w="1257" w:type="dxa"/>
            <w:tcBorders>
              <w:bottom w:val="nil"/>
            </w:tcBorders>
            <w:shd w:val="clear" w:color="auto" w:fill="D4C5D7"/>
          </w:tcPr>
          <w:p w14:paraId="0E4449F7" w14:textId="77777777" w:rsidR="008B7267" w:rsidRPr="00654F21" w:rsidRDefault="00EE2D60">
            <w:pPr>
              <w:pStyle w:val="Datatable"/>
              <w:jc w:val="left"/>
              <w:rPr>
                <w:color w:val="000000"/>
                <w:sz w:val="22"/>
                <w:szCs w:val="22"/>
              </w:rPr>
            </w:pPr>
            <w:r w:rsidRPr="00654F21">
              <w:rPr>
                <w:color w:val="000000"/>
                <w:sz w:val="22"/>
                <w:szCs w:val="22"/>
              </w:rPr>
              <w:t>GAS/</w:t>
            </w:r>
          </w:p>
          <w:p w14:paraId="6CD64293" w14:textId="52EE911F" w:rsidR="00EE2D60" w:rsidRPr="00654F21" w:rsidRDefault="00386125">
            <w:pPr>
              <w:pStyle w:val="Datatable"/>
              <w:jc w:val="left"/>
              <w:rPr>
                <w:color w:val="000000"/>
                <w:sz w:val="22"/>
                <w:szCs w:val="22"/>
              </w:rPr>
            </w:pPr>
            <w:r w:rsidRPr="00654F21">
              <w:rPr>
                <w:color w:val="000000"/>
                <w:sz w:val="22"/>
                <w:szCs w:val="22"/>
              </w:rPr>
              <w:t>GAS-Light</w:t>
            </w:r>
          </w:p>
        </w:tc>
        <w:tc>
          <w:tcPr>
            <w:tcW w:w="2143" w:type="dxa"/>
            <w:tcBorders>
              <w:bottom w:val="nil"/>
            </w:tcBorders>
            <w:shd w:val="clear" w:color="auto" w:fill="D4C5D7"/>
          </w:tcPr>
          <w:p w14:paraId="72C4E3EE" w14:textId="77777777" w:rsidR="00EE2D60" w:rsidRPr="00654F21" w:rsidRDefault="00EE2D60" w:rsidP="00593808">
            <w:pPr>
              <w:pStyle w:val="Datatable"/>
              <w:jc w:val="left"/>
              <w:rPr>
                <w:color w:val="000000"/>
                <w:sz w:val="22"/>
                <w:szCs w:val="22"/>
              </w:rPr>
            </w:pPr>
            <w:r w:rsidRPr="00654F21">
              <w:rPr>
                <w:color w:val="000000"/>
                <w:sz w:val="22"/>
                <w:szCs w:val="22"/>
              </w:rPr>
              <w:t>Subjective Child Outcome</w:t>
            </w:r>
          </w:p>
        </w:tc>
        <w:tc>
          <w:tcPr>
            <w:tcW w:w="1305" w:type="dxa"/>
            <w:tcBorders>
              <w:bottom w:val="nil"/>
            </w:tcBorders>
            <w:shd w:val="clear" w:color="auto" w:fill="D4C5D7"/>
          </w:tcPr>
          <w:p w14:paraId="06691C46" w14:textId="77777777" w:rsidR="00EE2D60" w:rsidRPr="00654F21" w:rsidRDefault="00EE2D60" w:rsidP="00593808">
            <w:pPr>
              <w:pStyle w:val="Datatable"/>
              <w:jc w:val="left"/>
              <w:rPr>
                <w:color w:val="000000"/>
                <w:sz w:val="22"/>
                <w:szCs w:val="22"/>
              </w:rPr>
            </w:pPr>
            <w:r w:rsidRPr="00654F21">
              <w:rPr>
                <w:bCs/>
                <w:color w:val="000000"/>
                <w:sz w:val="22"/>
                <w:szCs w:val="22"/>
              </w:rPr>
              <w:t xml:space="preserve">Dependent on identified goals </w:t>
            </w:r>
          </w:p>
        </w:tc>
        <w:tc>
          <w:tcPr>
            <w:tcW w:w="2370" w:type="dxa"/>
            <w:tcBorders>
              <w:bottom w:val="nil"/>
            </w:tcBorders>
            <w:shd w:val="clear" w:color="auto" w:fill="D4C5D7"/>
          </w:tcPr>
          <w:p w14:paraId="096E51D2" w14:textId="77777777" w:rsidR="00EE2D60" w:rsidRPr="00654F21" w:rsidRDefault="00EE2D60" w:rsidP="00593808">
            <w:pPr>
              <w:pStyle w:val="Datatable"/>
              <w:jc w:val="left"/>
              <w:rPr>
                <w:bCs/>
                <w:color w:val="000000"/>
                <w:sz w:val="22"/>
                <w:szCs w:val="22"/>
              </w:rPr>
            </w:pPr>
            <w:r w:rsidRPr="00654F21">
              <w:rPr>
                <w:bCs/>
                <w:color w:val="000000"/>
                <w:sz w:val="22"/>
                <w:szCs w:val="22"/>
              </w:rPr>
              <w:t xml:space="preserve">Dependent on identified goals </w:t>
            </w:r>
          </w:p>
        </w:tc>
        <w:tc>
          <w:tcPr>
            <w:tcW w:w="1951" w:type="dxa"/>
            <w:tcBorders>
              <w:bottom w:val="nil"/>
            </w:tcBorders>
            <w:shd w:val="clear" w:color="auto" w:fill="D4C5D7"/>
          </w:tcPr>
          <w:p w14:paraId="68459517" w14:textId="77777777" w:rsidR="00EE2D60" w:rsidRPr="00654F21" w:rsidRDefault="00252408" w:rsidP="00593808">
            <w:pPr>
              <w:pStyle w:val="Datatable"/>
              <w:jc w:val="left"/>
              <w:rPr>
                <w:bCs/>
                <w:color w:val="000000"/>
                <w:sz w:val="22"/>
                <w:szCs w:val="22"/>
              </w:rPr>
            </w:pPr>
            <w:r w:rsidRPr="00654F21">
              <w:rPr>
                <w:bCs/>
                <w:color w:val="000000"/>
                <w:sz w:val="22"/>
                <w:szCs w:val="22"/>
              </w:rPr>
              <w:t xml:space="preserve">(GAS) </w:t>
            </w:r>
            <w:r w:rsidR="00CC3159" w:rsidRPr="00654F21">
              <w:rPr>
                <w:bCs/>
                <w:color w:val="000000"/>
                <w:sz w:val="22"/>
                <w:szCs w:val="22"/>
              </w:rPr>
              <w:t xml:space="preserve">-2 to +2 </w:t>
            </w:r>
          </w:p>
          <w:p w14:paraId="50758F36" w14:textId="1AB0200E" w:rsidR="00CC3159" w:rsidRPr="00654F21" w:rsidRDefault="627F75AC">
            <w:pPr>
              <w:pStyle w:val="Datatable"/>
              <w:jc w:val="left"/>
              <w:rPr>
                <w:color w:val="000000"/>
                <w:sz w:val="22"/>
                <w:szCs w:val="22"/>
              </w:rPr>
            </w:pPr>
            <w:r w:rsidRPr="00654F21">
              <w:rPr>
                <w:color w:val="000000"/>
                <w:sz w:val="22"/>
                <w:szCs w:val="22"/>
              </w:rPr>
              <w:t>(</w:t>
            </w:r>
            <w:r w:rsidR="00386125" w:rsidRPr="00654F21">
              <w:rPr>
                <w:color w:val="000000"/>
                <w:sz w:val="22"/>
                <w:szCs w:val="22"/>
              </w:rPr>
              <w:t>GAS-Light</w:t>
            </w:r>
            <w:r w:rsidRPr="00654F21">
              <w:rPr>
                <w:color w:val="000000"/>
                <w:sz w:val="22"/>
                <w:szCs w:val="22"/>
              </w:rPr>
              <w:t xml:space="preserve">) </w:t>
            </w:r>
            <w:r w:rsidR="00CC3159" w:rsidRPr="00654F21">
              <w:rPr>
                <w:color w:val="000000"/>
                <w:sz w:val="22"/>
                <w:szCs w:val="22"/>
              </w:rPr>
              <w:t xml:space="preserve">Limited numerical scoring </w:t>
            </w:r>
          </w:p>
        </w:tc>
      </w:tr>
      <w:tr w:rsidR="00EE2D60" w:rsidRPr="00AD3F0C" w14:paraId="6C336321" w14:textId="77777777" w:rsidTr="0C91B1AB">
        <w:trPr>
          <w:trHeight w:val="300"/>
        </w:trPr>
        <w:tc>
          <w:tcPr>
            <w:tcW w:w="1257" w:type="dxa"/>
            <w:tcBorders>
              <w:top w:val="nil"/>
            </w:tcBorders>
          </w:tcPr>
          <w:p w14:paraId="36D2FD7E" w14:textId="77777777" w:rsidR="00EE2D60" w:rsidRPr="00593808" w:rsidRDefault="00EE2D60">
            <w:pPr>
              <w:spacing w:line="276" w:lineRule="auto"/>
            </w:pPr>
            <w:r>
              <w:t>PEDI-CAT</w:t>
            </w:r>
          </w:p>
        </w:tc>
        <w:tc>
          <w:tcPr>
            <w:tcW w:w="2143" w:type="dxa"/>
            <w:tcBorders>
              <w:top w:val="nil"/>
            </w:tcBorders>
          </w:tcPr>
          <w:p w14:paraId="5753A9A2" w14:textId="77777777" w:rsidR="00EE2D60" w:rsidRPr="00593808" w:rsidRDefault="00CC3159" w:rsidP="00593808">
            <w:pPr>
              <w:pStyle w:val="Datatable"/>
              <w:jc w:val="left"/>
              <w:rPr>
                <w:sz w:val="22"/>
                <w:szCs w:val="22"/>
              </w:rPr>
            </w:pPr>
            <w:r w:rsidRPr="00593808">
              <w:rPr>
                <w:sz w:val="22"/>
                <w:szCs w:val="22"/>
              </w:rPr>
              <w:t>Objective Child Outcome</w:t>
            </w:r>
          </w:p>
        </w:tc>
        <w:tc>
          <w:tcPr>
            <w:tcW w:w="1305" w:type="dxa"/>
            <w:tcBorders>
              <w:top w:val="nil"/>
            </w:tcBorders>
            <w:shd w:val="clear" w:color="auto" w:fill="auto"/>
          </w:tcPr>
          <w:p w14:paraId="3F9F840B" w14:textId="77777777" w:rsidR="00EE2D60" w:rsidRPr="00593808" w:rsidRDefault="00CC3159" w:rsidP="00593808">
            <w:pPr>
              <w:pStyle w:val="Datatable"/>
              <w:jc w:val="left"/>
              <w:rPr>
                <w:sz w:val="22"/>
                <w:szCs w:val="22"/>
              </w:rPr>
            </w:pPr>
            <w:r w:rsidRPr="00593808">
              <w:rPr>
                <w:sz w:val="22"/>
                <w:szCs w:val="22"/>
              </w:rPr>
              <w:t>Approximately 15 per domain</w:t>
            </w:r>
          </w:p>
        </w:tc>
        <w:tc>
          <w:tcPr>
            <w:tcW w:w="2370" w:type="dxa"/>
            <w:tcBorders>
              <w:top w:val="nil"/>
            </w:tcBorders>
            <w:shd w:val="clear" w:color="auto" w:fill="auto"/>
          </w:tcPr>
          <w:p w14:paraId="65996BD1" w14:textId="3E9E5A2E" w:rsidR="00CC3159" w:rsidRPr="00593808" w:rsidRDefault="1C85CC5B" w:rsidP="337D47F6">
            <w:pPr>
              <w:pStyle w:val="Datatable"/>
              <w:jc w:val="left"/>
              <w:rPr>
                <w:sz w:val="22"/>
                <w:szCs w:val="22"/>
              </w:rPr>
            </w:pPr>
            <w:r w:rsidRPr="337D47F6">
              <w:rPr>
                <w:sz w:val="22"/>
                <w:szCs w:val="22"/>
              </w:rPr>
              <w:t>1</w:t>
            </w:r>
            <w:r w:rsidR="00223E81">
              <w:rPr>
                <w:sz w:val="22"/>
                <w:szCs w:val="22"/>
              </w:rPr>
              <w:t xml:space="preserve">. </w:t>
            </w:r>
            <w:r w:rsidR="00CC3159" w:rsidRPr="337D47F6">
              <w:rPr>
                <w:sz w:val="22"/>
                <w:szCs w:val="22"/>
              </w:rPr>
              <w:t>Daily Activities</w:t>
            </w:r>
          </w:p>
          <w:p w14:paraId="49CA1840" w14:textId="15374657" w:rsidR="00CC3159" w:rsidRPr="00593808" w:rsidRDefault="4C31D4DF" w:rsidP="337D47F6">
            <w:pPr>
              <w:pStyle w:val="Datatable"/>
              <w:jc w:val="left"/>
              <w:rPr>
                <w:sz w:val="22"/>
                <w:szCs w:val="22"/>
              </w:rPr>
            </w:pPr>
            <w:r w:rsidRPr="337D47F6">
              <w:rPr>
                <w:sz w:val="22"/>
                <w:szCs w:val="22"/>
              </w:rPr>
              <w:t>2</w:t>
            </w:r>
            <w:r w:rsidR="00223E81">
              <w:rPr>
                <w:sz w:val="22"/>
                <w:szCs w:val="22"/>
              </w:rPr>
              <w:t xml:space="preserve">. </w:t>
            </w:r>
            <w:r w:rsidR="00CC3159" w:rsidRPr="337D47F6">
              <w:rPr>
                <w:sz w:val="22"/>
                <w:szCs w:val="22"/>
              </w:rPr>
              <w:t>Mobility</w:t>
            </w:r>
          </w:p>
          <w:p w14:paraId="69113B98" w14:textId="602C8476" w:rsidR="00CC3159" w:rsidRPr="00593808" w:rsidRDefault="126D3AEE" w:rsidP="337D47F6">
            <w:pPr>
              <w:pStyle w:val="Datatable"/>
              <w:jc w:val="left"/>
              <w:rPr>
                <w:sz w:val="22"/>
                <w:szCs w:val="22"/>
              </w:rPr>
            </w:pPr>
            <w:r w:rsidRPr="337D47F6">
              <w:rPr>
                <w:sz w:val="22"/>
                <w:szCs w:val="22"/>
              </w:rPr>
              <w:t>3</w:t>
            </w:r>
            <w:r w:rsidR="00223E81">
              <w:rPr>
                <w:sz w:val="22"/>
                <w:szCs w:val="22"/>
              </w:rPr>
              <w:t xml:space="preserve">. </w:t>
            </w:r>
            <w:r w:rsidR="00CC3159" w:rsidRPr="337D47F6">
              <w:rPr>
                <w:sz w:val="22"/>
                <w:szCs w:val="22"/>
              </w:rPr>
              <w:t>Social/Cognitive</w:t>
            </w:r>
          </w:p>
          <w:p w14:paraId="55282915" w14:textId="4EFBA6D2" w:rsidR="00EE2D60" w:rsidRPr="00593808" w:rsidRDefault="3B90E62D" w:rsidP="337D47F6">
            <w:pPr>
              <w:pStyle w:val="Datatable"/>
              <w:jc w:val="left"/>
              <w:rPr>
                <w:sz w:val="22"/>
                <w:szCs w:val="22"/>
              </w:rPr>
            </w:pPr>
            <w:r w:rsidRPr="337D47F6">
              <w:rPr>
                <w:sz w:val="22"/>
                <w:szCs w:val="22"/>
              </w:rPr>
              <w:t>4</w:t>
            </w:r>
            <w:r w:rsidR="00223E81">
              <w:rPr>
                <w:sz w:val="22"/>
                <w:szCs w:val="22"/>
              </w:rPr>
              <w:t xml:space="preserve">. </w:t>
            </w:r>
            <w:r w:rsidR="00CC3159" w:rsidRPr="337D47F6">
              <w:rPr>
                <w:sz w:val="22"/>
                <w:szCs w:val="22"/>
              </w:rPr>
              <w:t xml:space="preserve">Responsibility </w:t>
            </w:r>
          </w:p>
        </w:tc>
        <w:tc>
          <w:tcPr>
            <w:tcW w:w="1951" w:type="dxa"/>
            <w:tcBorders>
              <w:top w:val="nil"/>
            </w:tcBorders>
          </w:tcPr>
          <w:p w14:paraId="00BCF5EE" w14:textId="77777777" w:rsidR="00EE2D60" w:rsidRPr="00593808" w:rsidRDefault="00CC3159" w:rsidP="0C91B1AB">
            <w:pPr>
              <w:pStyle w:val="Datatable"/>
              <w:jc w:val="left"/>
              <w:rPr>
                <w:sz w:val="22"/>
                <w:szCs w:val="22"/>
              </w:rPr>
            </w:pPr>
            <w:r w:rsidRPr="0C91B1AB">
              <w:rPr>
                <w:sz w:val="22"/>
                <w:szCs w:val="22"/>
              </w:rPr>
              <w:t>Factor Scoring</w:t>
            </w:r>
            <w:r w:rsidR="008B7267" w:rsidRPr="0C91B1AB">
              <w:rPr>
                <w:sz w:val="22"/>
                <w:szCs w:val="22"/>
              </w:rPr>
              <w:t xml:space="preserve"> with population norms and 0-100 standardisation</w:t>
            </w:r>
          </w:p>
        </w:tc>
      </w:tr>
    </w:tbl>
    <w:p w14:paraId="5BB87CBA" w14:textId="2BF4ED54" w:rsidR="00F420F0" w:rsidRDefault="00F420F0" w:rsidP="001100BD">
      <w:pPr>
        <w:spacing w:before="240"/>
      </w:pPr>
      <w:r>
        <w:t>Existing and proposed OM tools for assessing ES can be organised into three groups</w:t>
      </w:r>
      <w:r w:rsidR="00EE2D60">
        <w:t xml:space="preserve">, </w:t>
      </w:r>
      <w:r>
        <w:t xml:space="preserve">outlined in Table 1: Family outcome tools (PEEM), subjective child outcome tools (COPM, GAS, and </w:t>
      </w:r>
      <w:r w:rsidR="00386125">
        <w:t>GAS-Light</w:t>
      </w:r>
      <w:r>
        <w:t xml:space="preserve">, </w:t>
      </w:r>
      <w:proofErr w:type="gramStart"/>
      <w:r w:rsidR="00EE2D60">
        <w:t>i.e.</w:t>
      </w:r>
      <w:proofErr w:type="gramEnd"/>
      <w:r w:rsidR="00EE2D60">
        <w:t xml:space="preserve"> </w:t>
      </w:r>
      <w:r>
        <w:t>‘goal setting tools’), and objective child outcome tools (PEDI-CAT).</w:t>
      </w:r>
    </w:p>
    <w:p w14:paraId="4F95CDBA" w14:textId="457E3A9B" w:rsidR="00552B3D" w:rsidRDefault="001100BD" w:rsidP="00F80FE6">
      <w:pPr>
        <w:spacing w:before="240"/>
      </w:pPr>
      <w:r>
        <w:t>For subjective tools, g</w:t>
      </w:r>
      <w:r w:rsidRPr="00CF7475">
        <w:t>oal</w:t>
      </w:r>
      <w:r>
        <w:t xml:space="preserve"> identification and definition </w:t>
      </w:r>
      <w:r w:rsidR="00D401D5">
        <w:t>are</w:t>
      </w:r>
      <w:r>
        <w:t xml:space="preserve"> </w:t>
      </w:r>
      <w:r w:rsidRPr="00CF7475">
        <w:t xml:space="preserve">through observation </w:t>
      </w:r>
      <w:r>
        <w:t>and</w:t>
      </w:r>
      <w:r w:rsidRPr="00CF7475">
        <w:t xml:space="preserve"> discussion with the parents/carers. This </w:t>
      </w:r>
      <w:r>
        <w:t>contrasts</w:t>
      </w:r>
      <w:r w:rsidRPr="00CF7475">
        <w:t xml:space="preserve"> </w:t>
      </w:r>
      <w:r>
        <w:t xml:space="preserve">with the PEEM and PEDI-CAT, which </w:t>
      </w:r>
      <w:r w:rsidR="00D401D5">
        <w:t>use a</w:t>
      </w:r>
      <w:r w:rsidRPr="00CF7475">
        <w:t xml:space="preserve"> </w:t>
      </w:r>
      <w:r>
        <w:t>consistent set of</w:t>
      </w:r>
      <w:r w:rsidRPr="00CF7475">
        <w:t xml:space="preserve"> questions</w:t>
      </w:r>
      <w:r w:rsidR="00D401D5">
        <w:t xml:space="preserve"> </w:t>
      </w:r>
      <w:r w:rsidR="003D46FC">
        <w:t xml:space="preserve">to </w:t>
      </w:r>
      <w:r>
        <w:t>give an understanding of a respon</w:t>
      </w:r>
      <w:r w:rsidR="003D46FC">
        <w:t>dent’s functioning relative to the</w:t>
      </w:r>
      <w:r>
        <w:t xml:space="preserve"> population</w:t>
      </w:r>
      <w:r w:rsidRPr="00CF7475">
        <w:t>.</w:t>
      </w:r>
      <w:r>
        <w:t xml:space="preserve"> Subjective OM tools cannot do this because the goals </w:t>
      </w:r>
      <w:r w:rsidR="008B4FBE">
        <w:t>set,</w:t>
      </w:r>
      <w:r>
        <w:t xml:space="preserve"> and the level of progress required to meet those goals are specific and unique to every child</w:t>
      </w:r>
      <w:r w:rsidR="00D414F2">
        <w:t xml:space="preserve">. </w:t>
      </w:r>
      <w:r w:rsidR="005178EA">
        <w:t>Appendix A gives m</w:t>
      </w:r>
      <w:r w:rsidR="00F80FE6">
        <w:t xml:space="preserve">ore </w:t>
      </w:r>
      <w:r w:rsidR="00D86495">
        <w:t>detail</w:t>
      </w:r>
      <w:r w:rsidR="00F80FE6">
        <w:t xml:space="preserve"> on the tools and the domains </w:t>
      </w:r>
      <w:r w:rsidR="005178EA">
        <w:t>they measure</w:t>
      </w:r>
      <w:r w:rsidR="00D86495">
        <w:t>.</w:t>
      </w:r>
    </w:p>
    <w:p w14:paraId="41023076" w14:textId="34B758FF" w:rsidR="00024412" w:rsidRDefault="00024412" w:rsidP="00904817">
      <w:pPr>
        <w:pStyle w:val="Heading3"/>
        <w:numPr>
          <w:ilvl w:val="1"/>
          <w:numId w:val="16"/>
        </w:numPr>
      </w:pPr>
      <w:bookmarkStart w:id="154" w:name="_Toc116998949"/>
      <w:bookmarkStart w:id="155" w:name="_Toc117077056"/>
      <w:bookmarkStart w:id="156" w:name="_Toc117079713"/>
      <w:bookmarkStart w:id="157" w:name="_Toc128403035"/>
      <w:r>
        <w:t>Study design</w:t>
      </w:r>
      <w:bookmarkEnd w:id="153"/>
      <w:bookmarkEnd w:id="154"/>
      <w:bookmarkEnd w:id="155"/>
      <w:bookmarkEnd w:id="156"/>
      <w:bookmarkEnd w:id="157"/>
    </w:p>
    <w:p w14:paraId="0C09FB2F" w14:textId="5C393983" w:rsidR="00F420F0" w:rsidRDefault="006116FE" w:rsidP="00F420F0">
      <w:hyperlink w:anchor="_Table_2:_OM" w:history="1">
        <w:r w:rsidR="00FB7583" w:rsidRPr="00593808">
          <w:rPr>
            <w:rStyle w:val="Hyperlink"/>
            <w:color w:val="000000" w:themeColor="text1"/>
            <w:u w:val="none"/>
          </w:rPr>
          <w:t>Table 2</w:t>
        </w:r>
      </w:hyperlink>
      <w:r w:rsidR="00F420F0">
        <w:t xml:space="preserve"> gives an </w:t>
      </w:r>
      <w:r w:rsidR="00F420F0" w:rsidRPr="00154AE6">
        <w:t xml:space="preserve">overview of the </w:t>
      </w:r>
      <w:r w:rsidR="00F420F0">
        <w:t>evaluation</w:t>
      </w:r>
      <w:r w:rsidR="00F420F0" w:rsidRPr="00154AE6">
        <w:t xml:space="preserve"> design. The </w:t>
      </w:r>
      <w:r w:rsidR="00F420F0">
        <w:t>design</w:t>
      </w:r>
      <w:r w:rsidR="00F420F0" w:rsidRPr="00154AE6">
        <w:t xml:space="preserve"> accommodate</w:t>
      </w:r>
      <w:r w:rsidR="00F420F0">
        <w:t>d</w:t>
      </w:r>
      <w:r w:rsidR="00F420F0" w:rsidRPr="00154AE6">
        <w:t xml:space="preserve"> EC Partner’s existing practices and familiarity with one or more of the OM tools. </w:t>
      </w:r>
      <w:r w:rsidR="00F420F0">
        <w:t>O</w:t>
      </w:r>
      <w:r w:rsidR="00F420F0" w:rsidRPr="00154AE6">
        <w:t>rganisations were categorised into three groups:</w:t>
      </w:r>
    </w:p>
    <w:p w14:paraId="75F5E528" w14:textId="40F6F545" w:rsidR="00F420F0" w:rsidRPr="00154AE6" w:rsidRDefault="00F420F0" w:rsidP="00904817">
      <w:pPr>
        <w:pStyle w:val="ListParagraph"/>
        <w:numPr>
          <w:ilvl w:val="0"/>
          <w:numId w:val="14"/>
        </w:numPr>
        <w:spacing w:after="120"/>
        <w:ind w:left="714" w:hanging="357"/>
      </w:pPr>
      <w:r w:rsidRPr="00154AE6">
        <w:t xml:space="preserve">EC Partners </w:t>
      </w:r>
      <w:r w:rsidR="00D86008">
        <w:t>familiar with</w:t>
      </w:r>
      <w:r w:rsidRPr="00154AE6">
        <w:t xml:space="preserve"> the COPM as part of their goal sett</w:t>
      </w:r>
      <w:r w:rsidR="00D86008">
        <w:t>ing process</w:t>
      </w:r>
    </w:p>
    <w:p w14:paraId="75651A60" w14:textId="0C8FA0D9" w:rsidR="00F420F0" w:rsidRPr="00154AE6" w:rsidRDefault="00F420F0" w:rsidP="00904817">
      <w:pPr>
        <w:pStyle w:val="ListParagraph"/>
        <w:numPr>
          <w:ilvl w:val="0"/>
          <w:numId w:val="14"/>
        </w:numPr>
        <w:spacing w:after="120"/>
        <w:ind w:left="714" w:hanging="357"/>
      </w:pPr>
      <w:r w:rsidRPr="00154AE6">
        <w:t xml:space="preserve">EC Partners </w:t>
      </w:r>
      <w:r w:rsidR="00D86008">
        <w:t>familiar with</w:t>
      </w:r>
      <w:r w:rsidRPr="00154AE6">
        <w:t xml:space="preserve"> the GAS as part of their goal setting process</w:t>
      </w:r>
    </w:p>
    <w:p w14:paraId="42B1D5FA" w14:textId="77777777" w:rsidR="00F420F0" w:rsidRDefault="00F420F0" w:rsidP="00904817">
      <w:pPr>
        <w:pStyle w:val="ListParagraph"/>
        <w:numPr>
          <w:ilvl w:val="0"/>
          <w:numId w:val="14"/>
        </w:numPr>
        <w:ind w:left="714" w:hanging="357"/>
      </w:pPr>
      <w:r w:rsidRPr="00154AE6">
        <w:t xml:space="preserve">EC Partners that have not yet incorporated an OM tool in their </w:t>
      </w:r>
      <w:proofErr w:type="gramStart"/>
      <w:r w:rsidRPr="00154AE6">
        <w:t>practice</w:t>
      </w:r>
      <w:proofErr w:type="gramEnd"/>
    </w:p>
    <w:p w14:paraId="3B6AB076" w14:textId="46C1496D" w:rsidR="00F420F0" w:rsidRDefault="00F420F0" w:rsidP="00F420F0">
      <w:pPr>
        <w:spacing w:before="200"/>
      </w:pPr>
      <w:r>
        <w:lastRenderedPageBreak/>
        <w:t>EC Partners recruited</w:t>
      </w:r>
      <w:r w:rsidR="47E722E1">
        <w:t xml:space="preserve"> evaluation</w:t>
      </w:r>
      <w:r>
        <w:t xml:space="preserve"> participants on an alternating basis, to either receive the tool </w:t>
      </w:r>
      <w:r w:rsidR="00386125">
        <w:t xml:space="preserve">EC Coordinators </w:t>
      </w:r>
      <w:r>
        <w:t xml:space="preserve">are familiar with (COPM or GAS) and the </w:t>
      </w:r>
      <w:r w:rsidR="00386125">
        <w:t>GAS-Light</w:t>
      </w:r>
      <w:r>
        <w:t xml:space="preserve">. If the organisation had no prior experience with a tool, they were allocated to use the </w:t>
      </w:r>
      <w:r w:rsidR="00386125">
        <w:t>GAS-Light</w:t>
      </w:r>
      <w:r>
        <w:t xml:space="preserve"> exclusively.</w:t>
      </w:r>
      <w:r w:rsidR="007B7307">
        <w:t xml:space="preserve"> </w:t>
      </w:r>
      <w:r>
        <w:t xml:space="preserve">Allocations were also based on EC Partners’ estimates of the likely number of children recruited during the study period to collect the same number of COPM, GAS, and </w:t>
      </w:r>
      <w:r w:rsidR="00386125">
        <w:t>GAS-Light</w:t>
      </w:r>
      <w:r>
        <w:t xml:space="preserve"> responses.</w:t>
      </w:r>
    </w:p>
    <w:p w14:paraId="3755B8F8" w14:textId="7011BA75" w:rsidR="00EE038B" w:rsidRPr="000F3ECA" w:rsidRDefault="00581BC2" w:rsidP="00593808">
      <w:pPr>
        <w:pStyle w:val="Heading5"/>
        <w:rPr>
          <w:szCs w:val="22"/>
        </w:rPr>
      </w:pPr>
      <w:bookmarkStart w:id="158" w:name="_Table_2:_OM"/>
      <w:bookmarkEnd w:id="158"/>
      <w:r w:rsidRPr="007F2304">
        <w:t>Table 2: OM tool study design and data collection intervals</w:t>
      </w:r>
    </w:p>
    <w:tbl>
      <w:tblPr>
        <w:tblStyle w:val="TableGrid"/>
        <w:tblW w:w="9498" w:type="dxa"/>
        <w:tblBorders>
          <w:top w:val="none" w:sz="0" w:space="0" w:color="auto"/>
          <w:left w:val="none" w:sz="0" w:space="0" w:color="auto"/>
          <w:bottom w:val="single" w:sz="4" w:space="0" w:color="6B2976"/>
          <w:right w:val="none" w:sz="0" w:space="0" w:color="auto"/>
          <w:insideH w:val="none" w:sz="0" w:space="0" w:color="auto"/>
          <w:insideV w:val="none" w:sz="0" w:space="0" w:color="auto"/>
        </w:tblBorders>
        <w:tblLook w:val="04A0" w:firstRow="1" w:lastRow="0" w:firstColumn="1" w:lastColumn="0" w:noHBand="0" w:noVBand="1"/>
        <w:tblCaption w:val="Design and data collection intervals of OM tool study"/>
        <w:tblDescription w:val="Rows describe top to bottom the data collection tools in order for organisation types 1-3 left to right.&#10;All organisations administered the same tests before and after meeting. Collection tools during meetings were dependent on organisation type.&#10;Organisation type 1: familiar with COPM administered COPM or Gas-Light with PEDI-CAT during the first and final meeting.&#10;Organisation type 2 familiar with GAS administered either GAS or GAS-Light with PEDI-CAT during the first and final meeting.&#10;Organisation type 3: no prior use of tools administerd GAS-Light with PEDI-CAT with PEDI-CAT during the first and final meeting. "/>
      </w:tblPr>
      <w:tblGrid>
        <w:gridCol w:w="2268"/>
        <w:gridCol w:w="2410"/>
        <w:gridCol w:w="2410"/>
        <w:gridCol w:w="2410"/>
      </w:tblGrid>
      <w:tr w:rsidR="000C6248" w14:paraId="3B9C1599" w14:textId="77777777" w:rsidTr="00EE1B00">
        <w:tc>
          <w:tcPr>
            <w:tcW w:w="2268" w:type="dxa"/>
          </w:tcPr>
          <w:p w14:paraId="7C9B396F" w14:textId="77777777" w:rsidR="00E20026" w:rsidRPr="00593808" w:rsidRDefault="00E20026" w:rsidP="00E20026">
            <w:pPr>
              <w:spacing w:before="200"/>
              <w:rPr>
                <w:b/>
              </w:rPr>
            </w:pPr>
          </w:p>
        </w:tc>
        <w:tc>
          <w:tcPr>
            <w:tcW w:w="2410" w:type="dxa"/>
            <w:shd w:val="clear" w:color="auto" w:fill="6B2976"/>
          </w:tcPr>
          <w:p w14:paraId="69F76443" w14:textId="5F81F02B" w:rsidR="00E20026" w:rsidRPr="00593808" w:rsidRDefault="00E20026" w:rsidP="00E20026">
            <w:pPr>
              <w:spacing w:before="200"/>
              <w:rPr>
                <w:b/>
                <w:color w:val="FFFFFF"/>
              </w:rPr>
            </w:pPr>
            <w:r w:rsidRPr="00593808">
              <w:rPr>
                <w:b/>
                <w:color w:val="FFFFFF"/>
                <w:lang w:val="en-US"/>
              </w:rPr>
              <w:t>Organisation</w:t>
            </w:r>
            <w:r w:rsidR="003967C2" w:rsidRPr="00593808">
              <w:rPr>
                <w:b/>
                <w:color w:val="FFFFFF"/>
                <w:lang w:val="en-US"/>
              </w:rPr>
              <w:t xml:space="preserve"> t</w:t>
            </w:r>
            <w:r w:rsidRPr="00593808">
              <w:rPr>
                <w:b/>
                <w:color w:val="FFFFFF"/>
                <w:lang w:val="en-US"/>
              </w:rPr>
              <w:t>ype 1</w:t>
            </w:r>
            <w:r w:rsidR="003967C2" w:rsidRPr="00593808">
              <w:rPr>
                <w:b/>
                <w:color w:val="FFFFFF"/>
                <w:lang w:val="en-US"/>
              </w:rPr>
              <w:t>:</w:t>
            </w:r>
            <w:r w:rsidRPr="00593808">
              <w:rPr>
                <w:b/>
                <w:color w:val="FFFFFF"/>
                <w:lang w:val="en-US"/>
              </w:rPr>
              <w:t xml:space="preserve"> Familiar with COPM</w:t>
            </w:r>
          </w:p>
        </w:tc>
        <w:tc>
          <w:tcPr>
            <w:tcW w:w="2410" w:type="dxa"/>
            <w:shd w:val="clear" w:color="auto" w:fill="6B2976"/>
          </w:tcPr>
          <w:p w14:paraId="52CE51CE" w14:textId="6BB35686" w:rsidR="00E20026" w:rsidRPr="00593808" w:rsidRDefault="00E20026">
            <w:pPr>
              <w:spacing w:before="200"/>
              <w:rPr>
                <w:b/>
                <w:color w:val="FFFFFF"/>
              </w:rPr>
            </w:pPr>
            <w:r w:rsidRPr="00593808">
              <w:rPr>
                <w:b/>
                <w:color w:val="FFFFFF"/>
                <w:lang w:val="en-US"/>
              </w:rPr>
              <w:t xml:space="preserve">Organisation </w:t>
            </w:r>
            <w:r w:rsidR="003967C2" w:rsidRPr="00593808">
              <w:rPr>
                <w:b/>
                <w:color w:val="FFFFFF"/>
                <w:lang w:val="en-US"/>
              </w:rPr>
              <w:t>t</w:t>
            </w:r>
            <w:r w:rsidRPr="00593808">
              <w:rPr>
                <w:b/>
                <w:color w:val="FFFFFF"/>
                <w:lang w:val="en-US"/>
              </w:rPr>
              <w:t>ype 2</w:t>
            </w:r>
            <w:r w:rsidR="003967C2" w:rsidRPr="00593808">
              <w:rPr>
                <w:b/>
                <w:color w:val="FFFFFF"/>
                <w:lang w:val="en-US"/>
              </w:rPr>
              <w:t>:</w:t>
            </w:r>
            <w:r w:rsidRPr="00593808">
              <w:rPr>
                <w:b/>
                <w:color w:val="FFFFFF"/>
              </w:rPr>
              <w:t xml:space="preserve"> </w:t>
            </w:r>
            <w:r w:rsidRPr="00593808">
              <w:rPr>
                <w:b/>
                <w:color w:val="FFFFFF"/>
                <w:lang w:val="en-US"/>
              </w:rPr>
              <w:t>Familiar with GAS</w:t>
            </w:r>
          </w:p>
        </w:tc>
        <w:tc>
          <w:tcPr>
            <w:tcW w:w="2410" w:type="dxa"/>
            <w:shd w:val="clear" w:color="auto" w:fill="6B2976"/>
          </w:tcPr>
          <w:p w14:paraId="50252227" w14:textId="656517CA" w:rsidR="00E20026" w:rsidRPr="00593808" w:rsidRDefault="003967C2" w:rsidP="00E20026">
            <w:pPr>
              <w:spacing w:before="200"/>
              <w:rPr>
                <w:b/>
                <w:color w:val="FFFFFF"/>
                <w:lang w:val="en-US"/>
              </w:rPr>
            </w:pPr>
            <w:r w:rsidRPr="00593808">
              <w:rPr>
                <w:b/>
                <w:color w:val="FFFFFF"/>
                <w:lang w:val="en-US"/>
              </w:rPr>
              <w:t xml:space="preserve">Organisation type 3: </w:t>
            </w:r>
            <w:r w:rsidR="00E20026" w:rsidRPr="00593808">
              <w:rPr>
                <w:b/>
                <w:color w:val="FFFFFF"/>
                <w:lang w:val="en-US"/>
              </w:rPr>
              <w:t>No prior use of tools</w:t>
            </w:r>
          </w:p>
        </w:tc>
      </w:tr>
      <w:tr w:rsidR="000C6248" w14:paraId="726B48A4" w14:textId="77777777" w:rsidTr="00EE1B00">
        <w:tc>
          <w:tcPr>
            <w:tcW w:w="2268" w:type="dxa"/>
            <w:shd w:val="clear" w:color="auto" w:fill="8AC640"/>
          </w:tcPr>
          <w:p w14:paraId="6DF569D8" w14:textId="1A8848EA" w:rsidR="005A3469" w:rsidRPr="00593808" w:rsidRDefault="005A3469" w:rsidP="005A3469">
            <w:pPr>
              <w:spacing w:before="200"/>
              <w:rPr>
                <w:b/>
                <w:color w:val="000000"/>
              </w:rPr>
            </w:pPr>
            <w:r w:rsidRPr="00593808">
              <w:rPr>
                <w:b/>
                <w:color w:val="000000"/>
                <w:lang w:val="en-US"/>
              </w:rPr>
              <w:t>Immediately before first meeting with EC Partners</w:t>
            </w:r>
          </w:p>
        </w:tc>
        <w:tc>
          <w:tcPr>
            <w:tcW w:w="2410" w:type="dxa"/>
            <w:shd w:val="clear" w:color="auto" w:fill="E5F1D4"/>
          </w:tcPr>
          <w:p w14:paraId="7AEA6672" w14:textId="42694AC1" w:rsidR="005A3469" w:rsidRPr="00593808" w:rsidRDefault="005A3469" w:rsidP="005A3469">
            <w:pPr>
              <w:spacing w:before="200"/>
              <w:rPr>
                <w:color w:val="000000"/>
              </w:rPr>
            </w:pPr>
            <w:r w:rsidRPr="00593808">
              <w:rPr>
                <w:color w:val="000000"/>
              </w:rPr>
              <w:t>PEEM</w:t>
            </w:r>
          </w:p>
        </w:tc>
        <w:tc>
          <w:tcPr>
            <w:tcW w:w="2410" w:type="dxa"/>
            <w:shd w:val="clear" w:color="auto" w:fill="E5F1D4"/>
          </w:tcPr>
          <w:p w14:paraId="0D6921AC" w14:textId="6B5FE4D3" w:rsidR="005A3469" w:rsidRPr="00593808" w:rsidRDefault="005A3469" w:rsidP="005A3469">
            <w:pPr>
              <w:spacing w:before="200"/>
              <w:rPr>
                <w:color w:val="000000"/>
              </w:rPr>
            </w:pPr>
            <w:r w:rsidRPr="00593808">
              <w:rPr>
                <w:color w:val="000000"/>
              </w:rPr>
              <w:t>PEEM</w:t>
            </w:r>
          </w:p>
        </w:tc>
        <w:tc>
          <w:tcPr>
            <w:tcW w:w="2410" w:type="dxa"/>
            <w:shd w:val="clear" w:color="auto" w:fill="E5F1D4"/>
          </w:tcPr>
          <w:p w14:paraId="153D7983" w14:textId="70C8BEBA" w:rsidR="005A3469" w:rsidRPr="00593808" w:rsidRDefault="005A3469" w:rsidP="005A3469">
            <w:pPr>
              <w:spacing w:before="200"/>
              <w:rPr>
                <w:color w:val="000000"/>
              </w:rPr>
            </w:pPr>
            <w:r w:rsidRPr="00593808">
              <w:rPr>
                <w:color w:val="000000"/>
              </w:rPr>
              <w:t>PEEM</w:t>
            </w:r>
          </w:p>
        </w:tc>
      </w:tr>
      <w:tr w:rsidR="000366B1" w14:paraId="61575BCC" w14:textId="77777777" w:rsidTr="00EE1B00">
        <w:tc>
          <w:tcPr>
            <w:tcW w:w="2268" w:type="dxa"/>
            <w:shd w:val="clear" w:color="auto" w:fill="8AC640"/>
          </w:tcPr>
          <w:p w14:paraId="18CEA24F" w14:textId="7956E027" w:rsidR="005A3469" w:rsidRPr="00593808" w:rsidRDefault="005A3469">
            <w:pPr>
              <w:spacing w:before="200"/>
              <w:rPr>
                <w:b/>
                <w:color w:val="000000"/>
              </w:rPr>
            </w:pPr>
            <w:r w:rsidRPr="00593808">
              <w:rPr>
                <w:b/>
                <w:color w:val="000000"/>
              </w:rPr>
              <w:t xml:space="preserve">During first </w:t>
            </w:r>
            <w:r w:rsidR="000C6248">
              <w:rPr>
                <w:b/>
                <w:color w:val="000000"/>
              </w:rPr>
              <w:t>session</w:t>
            </w:r>
          </w:p>
        </w:tc>
        <w:tc>
          <w:tcPr>
            <w:tcW w:w="2410" w:type="dxa"/>
            <w:shd w:val="clear" w:color="auto" w:fill="auto"/>
          </w:tcPr>
          <w:p w14:paraId="4A356560" w14:textId="171777AC" w:rsidR="005A3469" w:rsidRPr="00593808" w:rsidRDefault="00AC5DD8" w:rsidP="005A3469">
            <w:pPr>
              <w:spacing w:before="200"/>
              <w:rPr>
                <w:color w:val="000000"/>
                <w:lang w:val="en-US"/>
              </w:rPr>
            </w:pPr>
            <w:r w:rsidRPr="00593808">
              <w:rPr>
                <w:color w:val="000000"/>
                <w:lang w:val="en-US"/>
              </w:rPr>
              <w:t>COPM</w:t>
            </w:r>
            <w:r w:rsidR="005E041A" w:rsidRPr="00593808">
              <w:rPr>
                <w:color w:val="000000"/>
                <w:lang w:val="en-US"/>
              </w:rPr>
              <w:t xml:space="preserve"> or </w:t>
            </w:r>
            <w:r w:rsidRPr="00593808">
              <w:rPr>
                <w:color w:val="000000"/>
                <w:lang w:val="en-US"/>
              </w:rPr>
              <w:t>GAS-Light</w:t>
            </w:r>
            <w:r w:rsidR="005E041A" w:rsidRPr="00593808">
              <w:rPr>
                <w:color w:val="000000"/>
                <w:lang w:val="en-US"/>
              </w:rPr>
              <w:t xml:space="preserve"> </w:t>
            </w:r>
            <w:r w:rsidR="000366B1">
              <w:rPr>
                <w:color w:val="000000"/>
                <w:lang w:val="en-US"/>
              </w:rPr>
              <w:br/>
            </w:r>
            <w:r w:rsidR="005E041A" w:rsidRPr="00593808">
              <w:rPr>
                <w:color w:val="000000"/>
                <w:lang w:val="en-US"/>
              </w:rPr>
              <w:t>and</w:t>
            </w:r>
            <w:r w:rsidRPr="00593808">
              <w:rPr>
                <w:color w:val="000000"/>
                <w:lang w:val="en-US"/>
              </w:rPr>
              <w:br/>
              <w:t>PEDI-CAT</w:t>
            </w:r>
          </w:p>
        </w:tc>
        <w:tc>
          <w:tcPr>
            <w:tcW w:w="2410" w:type="dxa"/>
            <w:shd w:val="clear" w:color="auto" w:fill="auto"/>
          </w:tcPr>
          <w:p w14:paraId="7D7EE1F2" w14:textId="4DBFEFA7" w:rsidR="005A3469" w:rsidRPr="00593808" w:rsidRDefault="00AC5DD8" w:rsidP="005A3469">
            <w:pPr>
              <w:spacing w:before="200"/>
              <w:rPr>
                <w:color w:val="000000"/>
                <w:lang w:val="en-US"/>
              </w:rPr>
            </w:pPr>
            <w:r w:rsidRPr="00593808">
              <w:rPr>
                <w:color w:val="000000"/>
                <w:lang w:val="en-US"/>
              </w:rPr>
              <w:t>GAS</w:t>
            </w:r>
            <w:r w:rsidR="005E041A" w:rsidRPr="00593808">
              <w:rPr>
                <w:color w:val="000000"/>
                <w:lang w:val="en-US"/>
              </w:rPr>
              <w:t xml:space="preserve"> or </w:t>
            </w:r>
            <w:r w:rsidRPr="00593808">
              <w:rPr>
                <w:color w:val="000000"/>
                <w:lang w:val="en-US"/>
              </w:rPr>
              <w:t>GAS-Light</w:t>
            </w:r>
            <w:r w:rsidRPr="00593808">
              <w:rPr>
                <w:color w:val="000000"/>
                <w:lang w:val="en-US"/>
              </w:rPr>
              <w:br/>
            </w:r>
            <w:r w:rsidR="005E041A" w:rsidRPr="00593808">
              <w:rPr>
                <w:color w:val="000000"/>
                <w:lang w:val="en-US"/>
              </w:rPr>
              <w:t xml:space="preserve">and </w:t>
            </w:r>
            <w:r w:rsidR="003967C2" w:rsidRPr="00593808">
              <w:rPr>
                <w:color w:val="000000"/>
                <w:lang w:val="en-US"/>
              </w:rPr>
              <w:br/>
            </w:r>
            <w:r w:rsidRPr="00593808">
              <w:rPr>
                <w:color w:val="000000"/>
                <w:lang w:val="en-US"/>
              </w:rPr>
              <w:t>PEDI-CAT</w:t>
            </w:r>
          </w:p>
        </w:tc>
        <w:tc>
          <w:tcPr>
            <w:tcW w:w="2410" w:type="dxa"/>
            <w:shd w:val="clear" w:color="auto" w:fill="auto"/>
          </w:tcPr>
          <w:p w14:paraId="07AF0B76" w14:textId="5CABC9B0" w:rsidR="005A3469" w:rsidRPr="00593808" w:rsidRDefault="00AC5DD8" w:rsidP="005A3469">
            <w:pPr>
              <w:spacing w:before="200"/>
              <w:rPr>
                <w:color w:val="000000"/>
              </w:rPr>
            </w:pPr>
            <w:r w:rsidRPr="00593808">
              <w:rPr>
                <w:color w:val="000000"/>
                <w:lang w:val="en-US"/>
              </w:rPr>
              <w:t>GAS-Light</w:t>
            </w:r>
            <w:r w:rsidRPr="00593808">
              <w:rPr>
                <w:color w:val="000000"/>
                <w:lang w:val="en-US"/>
              </w:rPr>
              <w:br/>
            </w:r>
            <w:r w:rsidR="005E041A" w:rsidRPr="00593808">
              <w:rPr>
                <w:color w:val="000000"/>
                <w:lang w:val="en-US"/>
              </w:rPr>
              <w:t xml:space="preserve">and </w:t>
            </w:r>
            <w:r w:rsidR="003967C2" w:rsidRPr="00593808">
              <w:rPr>
                <w:color w:val="000000"/>
                <w:lang w:val="en-US"/>
              </w:rPr>
              <w:br/>
            </w:r>
            <w:r w:rsidRPr="00593808">
              <w:rPr>
                <w:color w:val="000000"/>
                <w:lang w:val="en-US"/>
              </w:rPr>
              <w:t>PEDI-CAT</w:t>
            </w:r>
          </w:p>
        </w:tc>
      </w:tr>
      <w:tr w:rsidR="000C6248" w14:paraId="2944C64A" w14:textId="77777777" w:rsidTr="00EE1B00">
        <w:tc>
          <w:tcPr>
            <w:tcW w:w="2268" w:type="dxa"/>
            <w:shd w:val="clear" w:color="auto" w:fill="8AC640"/>
          </w:tcPr>
          <w:p w14:paraId="6F698835" w14:textId="6B1FAE32" w:rsidR="003967C2" w:rsidRPr="00593808" w:rsidRDefault="003967C2" w:rsidP="003967C2">
            <w:pPr>
              <w:spacing w:before="200"/>
              <w:rPr>
                <w:b/>
                <w:color w:val="000000"/>
              </w:rPr>
            </w:pPr>
            <w:r w:rsidRPr="00593808">
              <w:rPr>
                <w:b/>
                <w:color w:val="000000"/>
              </w:rPr>
              <w:t>Immediately after first meeting</w:t>
            </w:r>
          </w:p>
        </w:tc>
        <w:tc>
          <w:tcPr>
            <w:tcW w:w="2410" w:type="dxa"/>
            <w:shd w:val="clear" w:color="auto" w:fill="E5F1D4"/>
          </w:tcPr>
          <w:p w14:paraId="3E9B570F" w14:textId="666CA87D" w:rsidR="003967C2" w:rsidRPr="00593808" w:rsidRDefault="003967C2">
            <w:pPr>
              <w:spacing w:before="200"/>
              <w:rPr>
                <w:color w:val="000000"/>
              </w:rPr>
            </w:pPr>
            <w:r w:rsidRPr="00593808">
              <w:rPr>
                <w:color w:val="000000"/>
              </w:rPr>
              <w:t>PCG Survey</w:t>
            </w:r>
          </w:p>
        </w:tc>
        <w:tc>
          <w:tcPr>
            <w:tcW w:w="2410" w:type="dxa"/>
            <w:shd w:val="clear" w:color="auto" w:fill="E5F1D4"/>
          </w:tcPr>
          <w:p w14:paraId="6867B363" w14:textId="3F1568D9" w:rsidR="003967C2" w:rsidRPr="00593808" w:rsidRDefault="003967C2" w:rsidP="003967C2">
            <w:pPr>
              <w:spacing w:before="200"/>
              <w:rPr>
                <w:color w:val="000000"/>
              </w:rPr>
            </w:pPr>
            <w:r w:rsidRPr="00593808">
              <w:rPr>
                <w:color w:val="000000"/>
              </w:rPr>
              <w:t>PCG Survey</w:t>
            </w:r>
          </w:p>
        </w:tc>
        <w:tc>
          <w:tcPr>
            <w:tcW w:w="2410" w:type="dxa"/>
            <w:shd w:val="clear" w:color="auto" w:fill="E5F1D4"/>
          </w:tcPr>
          <w:p w14:paraId="6D59CE1B" w14:textId="69011D8F" w:rsidR="003967C2" w:rsidRPr="00593808" w:rsidRDefault="003967C2" w:rsidP="003967C2">
            <w:pPr>
              <w:spacing w:before="200"/>
              <w:rPr>
                <w:color w:val="000000"/>
              </w:rPr>
            </w:pPr>
            <w:r w:rsidRPr="00593808">
              <w:rPr>
                <w:color w:val="000000"/>
              </w:rPr>
              <w:t>PCG Survey</w:t>
            </w:r>
          </w:p>
        </w:tc>
      </w:tr>
      <w:tr w:rsidR="000C6248" w14:paraId="6BF989C4" w14:textId="77777777" w:rsidTr="00EE1B00">
        <w:tc>
          <w:tcPr>
            <w:tcW w:w="2268" w:type="dxa"/>
            <w:shd w:val="clear" w:color="auto" w:fill="009EAD"/>
          </w:tcPr>
          <w:p w14:paraId="4E77CEB0" w14:textId="32469835" w:rsidR="005E041A" w:rsidRPr="004943F3" w:rsidRDefault="005E041A">
            <w:pPr>
              <w:spacing w:before="200"/>
              <w:rPr>
                <w:b/>
              </w:rPr>
            </w:pPr>
            <w:r w:rsidRPr="004943F3">
              <w:rPr>
                <w:b/>
              </w:rPr>
              <w:t xml:space="preserve">Between first and </w:t>
            </w:r>
            <w:r w:rsidR="00826BEF" w:rsidRPr="004943F3">
              <w:rPr>
                <w:b/>
              </w:rPr>
              <w:t>final</w:t>
            </w:r>
            <w:r w:rsidRPr="004943F3">
              <w:rPr>
                <w:b/>
              </w:rPr>
              <w:t xml:space="preserve"> </w:t>
            </w:r>
            <w:r w:rsidR="000C6248" w:rsidRPr="004943F3">
              <w:rPr>
                <w:b/>
              </w:rPr>
              <w:t>session</w:t>
            </w:r>
          </w:p>
        </w:tc>
        <w:tc>
          <w:tcPr>
            <w:tcW w:w="2410" w:type="dxa"/>
            <w:shd w:val="clear" w:color="000000" w:fill="C5E4E8"/>
          </w:tcPr>
          <w:p w14:paraId="65410C8D" w14:textId="20030A20" w:rsidR="005E041A" w:rsidRPr="00593808" w:rsidRDefault="005E041A" w:rsidP="005E041A">
            <w:pPr>
              <w:spacing w:before="200"/>
              <w:rPr>
                <w:color w:val="000000"/>
              </w:rPr>
            </w:pPr>
            <w:r w:rsidRPr="00593808">
              <w:rPr>
                <w:color w:val="000000"/>
              </w:rPr>
              <w:t>PEEM</w:t>
            </w:r>
          </w:p>
        </w:tc>
        <w:tc>
          <w:tcPr>
            <w:tcW w:w="2410" w:type="dxa"/>
            <w:shd w:val="clear" w:color="000000" w:fill="C5E4E8"/>
          </w:tcPr>
          <w:p w14:paraId="0B8B7C88" w14:textId="2FA82A65" w:rsidR="005E041A" w:rsidRPr="00593808" w:rsidRDefault="005E041A" w:rsidP="005E041A">
            <w:pPr>
              <w:spacing w:before="200"/>
              <w:rPr>
                <w:color w:val="000000"/>
              </w:rPr>
            </w:pPr>
            <w:r w:rsidRPr="00593808">
              <w:rPr>
                <w:color w:val="000000"/>
              </w:rPr>
              <w:t>PEEM</w:t>
            </w:r>
          </w:p>
        </w:tc>
        <w:tc>
          <w:tcPr>
            <w:tcW w:w="2410" w:type="dxa"/>
            <w:shd w:val="clear" w:color="000000" w:fill="C5E4E8"/>
          </w:tcPr>
          <w:p w14:paraId="013511D3" w14:textId="616F2414" w:rsidR="005E041A" w:rsidRPr="00593808" w:rsidRDefault="005E041A" w:rsidP="005E041A">
            <w:pPr>
              <w:spacing w:before="200"/>
              <w:rPr>
                <w:color w:val="000000"/>
              </w:rPr>
            </w:pPr>
            <w:r w:rsidRPr="00593808">
              <w:rPr>
                <w:color w:val="000000"/>
              </w:rPr>
              <w:t>PEEM</w:t>
            </w:r>
          </w:p>
        </w:tc>
      </w:tr>
      <w:tr w:rsidR="000366B1" w14:paraId="7AC23E7E" w14:textId="77777777" w:rsidTr="00EE1B00">
        <w:tc>
          <w:tcPr>
            <w:tcW w:w="2268" w:type="dxa"/>
            <w:shd w:val="clear" w:color="auto" w:fill="009EAD"/>
          </w:tcPr>
          <w:p w14:paraId="5F27144C" w14:textId="1E626BE0" w:rsidR="000C6248" w:rsidRPr="004943F3" w:rsidRDefault="005E041A">
            <w:pPr>
              <w:spacing w:before="200"/>
              <w:rPr>
                <w:b/>
              </w:rPr>
            </w:pPr>
            <w:r w:rsidRPr="004943F3">
              <w:rPr>
                <w:b/>
              </w:rPr>
              <w:t xml:space="preserve">During </w:t>
            </w:r>
            <w:r w:rsidR="000C6248" w:rsidRPr="004943F3">
              <w:rPr>
                <w:b/>
              </w:rPr>
              <w:t>final session before evaluation ends</w:t>
            </w:r>
          </w:p>
        </w:tc>
        <w:tc>
          <w:tcPr>
            <w:tcW w:w="2410" w:type="dxa"/>
            <w:shd w:val="clear" w:color="auto" w:fill="auto"/>
          </w:tcPr>
          <w:p w14:paraId="794282CB" w14:textId="44973FBC" w:rsidR="005E041A" w:rsidRPr="00593808" w:rsidRDefault="005E041A" w:rsidP="005E041A">
            <w:pPr>
              <w:spacing w:before="200"/>
              <w:rPr>
                <w:color w:val="000000"/>
                <w:lang w:val="en-US"/>
              </w:rPr>
            </w:pPr>
            <w:r w:rsidRPr="00593808">
              <w:rPr>
                <w:color w:val="000000"/>
                <w:lang w:val="en-US"/>
              </w:rPr>
              <w:t>COPM or GAS-Light and</w:t>
            </w:r>
            <w:r w:rsidRPr="00593808">
              <w:rPr>
                <w:color w:val="000000"/>
                <w:lang w:val="en-US"/>
              </w:rPr>
              <w:br/>
              <w:t>PEDI-CAT</w:t>
            </w:r>
          </w:p>
        </w:tc>
        <w:tc>
          <w:tcPr>
            <w:tcW w:w="2410" w:type="dxa"/>
            <w:shd w:val="clear" w:color="auto" w:fill="auto"/>
          </w:tcPr>
          <w:p w14:paraId="07A0A820" w14:textId="1C100210" w:rsidR="005E041A" w:rsidRPr="00593808" w:rsidRDefault="005E041A" w:rsidP="005E041A">
            <w:pPr>
              <w:spacing w:before="200"/>
              <w:rPr>
                <w:color w:val="000000"/>
              </w:rPr>
            </w:pPr>
            <w:r w:rsidRPr="00593808">
              <w:rPr>
                <w:color w:val="000000"/>
                <w:lang w:val="en-US"/>
              </w:rPr>
              <w:t>GAS or GAS-Light</w:t>
            </w:r>
            <w:r w:rsidRPr="00593808">
              <w:rPr>
                <w:color w:val="000000"/>
                <w:lang w:val="en-US"/>
              </w:rPr>
              <w:br/>
              <w:t xml:space="preserve">and </w:t>
            </w:r>
            <w:r w:rsidR="003967C2" w:rsidRPr="00AD063A">
              <w:rPr>
                <w:color w:val="000000"/>
                <w:lang w:val="en-US"/>
              </w:rPr>
              <w:br/>
            </w:r>
            <w:r w:rsidRPr="00593808">
              <w:rPr>
                <w:color w:val="000000"/>
                <w:lang w:val="en-US"/>
              </w:rPr>
              <w:t>PEDI-CAT</w:t>
            </w:r>
          </w:p>
        </w:tc>
        <w:tc>
          <w:tcPr>
            <w:tcW w:w="2410" w:type="dxa"/>
            <w:shd w:val="clear" w:color="auto" w:fill="auto"/>
          </w:tcPr>
          <w:p w14:paraId="395E8933" w14:textId="361188AA" w:rsidR="005E041A" w:rsidRPr="00593808" w:rsidRDefault="005E041A" w:rsidP="005E041A">
            <w:pPr>
              <w:spacing w:before="200"/>
              <w:rPr>
                <w:color w:val="000000"/>
              </w:rPr>
            </w:pPr>
            <w:r w:rsidRPr="00593808">
              <w:rPr>
                <w:color w:val="000000"/>
                <w:lang w:val="en-US"/>
              </w:rPr>
              <w:t>GAS-Light</w:t>
            </w:r>
            <w:r w:rsidRPr="00593808">
              <w:rPr>
                <w:color w:val="000000"/>
                <w:lang w:val="en-US"/>
              </w:rPr>
              <w:br/>
            </w:r>
            <w:r w:rsidR="003967C2" w:rsidRPr="00AD063A">
              <w:rPr>
                <w:color w:val="000000"/>
                <w:lang w:val="en-US"/>
              </w:rPr>
              <w:t>and</w:t>
            </w:r>
            <w:r w:rsidR="003967C2" w:rsidRPr="00AD063A">
              <w:rPr>
                <w:color w:val="000000"/>
                <w:lang w:val="en-US"/>
              </w:rPr>
              <w:br/>
            </w:r>
            <w:r w:rsidRPr="00593808">
              <w:rPr>
                <w:color w:val="000000"/>
                <w:lang w:val="en-US"/>
              </w:rPr>
              <w:t>PEDI-CAT</w:t>
            </w:r>
          </w:p>
        </w:tc>
      </w:tr>
      <w:tr w:rsidR="000C6248" w14:paraId="75E6AE4F" w14:textId="77777777" w:rsidTr="00EE1B00">
        <w:tc>
          <w:tcPr>
            <w:tcW w:w="2268" w:type="dxa"/>
            <w:shd w:val="clear" w:color="auto" w:fill="009EAD"/>
          </w:tcPr>
          <w:p w14:paraId="08E4673B" w14:textId="439B8C46" w:rsidR="003967C2" w:rsidRPr="004943F3" w:rsidRDefault="003967C2" w:rsidP="003967C2">
            <w:pPr>
              <w:spacing w:before="200"/>
              <w:rPr>
                <w:b/>
              </w:rPr>
            </w:pPr>
            <w:r w:rsidRPr="004943F3">
              <w:rPr>
                <w:b/>
              </w:rPr>
              <w:t>Immediately before final meeting</w:t>
            </w:r>
          </w:p>
        </w:tc>
        <w:tc>
          <w:tcPr>
            <w:tcW w:w="2410" w:type="dxa"/>
            <w:shd w:val="clear" w:color="000000" w:fill="C5E4E8"/>
          </w:tcPr>
          <w:p w14:paraId="3D58F4DC" w14:textId="152BE29D" w:rsidR="003967C2" w:rsidRPr="00593808" w:rsidRDefault="003967C2" w:rsidP="003967C2">
            <w:pPr>
              <w:spacing w:before="200"/>
              <w:rPr>
                <w:color w:val="000000"/>
              </w:rPr>
            </w:pPr>
            <w:r w:rsidRPr="00593808">
              <w:rPr>
                <w:color w:val="000000"/>
              </w:rPr>
              <w:t>PCG Survey</w:t>
            </w:r>
          </w:p>
        </w:tc>
        <w:tc>
          <w:tcPr>
            <w:tcW w:w="2410" w:type="dxa"/>
            <w:shd w:val="clear" w:color="000000" w:fill="C5E4E8"/>
          </w:tcPr>
          <w:p w14:paraId="18B67F21" w14:textId="267EA087" w:rsidR="003967C2" w:rsidRPr="00593808" w:rsidRDefault="003967C2" w:rsidP="003967C2">
            <w:pPr>
              <w:spacing w:before="200"/>
              <w:rPr>
                <w:color w:val="000000"/>
              </w:rPr>
            </w:pPr>
            <w:r w:rsidRPr="00593808">
              <w:rPr>
                <w:color w:val="000000"/>
              </w:rPr>
              <w:t>PCG Survey</w:t>
            </w:r>
          </w:p>
        </w:tc>
        <w:tc>
          <w:tcPr>
            <w:tcW w:w="2410" w:type="dxa"/>
            <w:shd w:val="clear" w:color="000000" w:fill="C5E4E8"/>
          </w:tcPr>
          <w:p w14:paraId="2C37DB59" w14:textId="7F4DEDAC" w:rsidR="003967C2" w:rsidRPr="00593808" w:rsidRDefault="003967C2" w:rsidP="003967C2">
            <w:pPr>
              <w:spacing w:before="200"/>
              <w:rPr>
                <w:color w:val="000000"/>
              </w:rPr>
            </w:pPr>
            <w:r w:rsidRPr="00593808">
              <w:rPr>
                <w:color w:val="000000"/>
              </w:rPr>
              <w:t>PCG Survey</w:t>
            </w:r>
          </w:p>
        </w:tc>
      </w:tr>
      <w:tr w:rsidR="000C6248" w14:paraId="75B2C2FD" w14:textId="77777777" w:rsidTr="00EE1B00">
        <w:tc>
          <w:tcPr>
            <w:tcW w:w="2268" w:type="dxa"/>
            <w:shd w:val="clear" w:color="auto" w:fill="C5296D"/>
          </w:tcPr>
          <w:p w14:paraId="2DBA09C2" w14:textId="0555E711" w:rsidR="003967C2" w:rsidRPr="00593808" w:rsidRDefault="003967C2" w:rsidP="003967C2">
            <w:pPr>
              <w:spacing w:before="200"/>
              <w:rPr>
                <w:b/>
                <w:color w:val="FFFFFF"/>
              </w:rPr>
            </w:pPr>
            <w:r w:rsidRPr="00593808">
              <w:rPr>
                <w:b/>
                <w:color w:val="FFFFFF"/>
              </w:rPr>
              <w:t>After the outcome measurement collection period</w:t>
            </w:r>
          </w:p>
        </w:tc>
        <w:tc>
          <w:tcPr>
            <w:tcW w:w="2410" w:type="dxa"/>
            <w:shd w:val="clear" w:color="auto" w:fill="EFD2D7"/>
          </w:tcPr>
          <w:p w14:paraId="1C0CC025" w14:textId="77777777" w:rsidR="003967C2" w:rsidRPr="00593808" w:rsidRDefault="003967C2" w:rsidP="003967C2">
            <w:pPr>
              <w:spacing w:before="200"/>
              <w:rPr>
                <w:color w:val="000000"/>
              </w:rPr>
            </w:pPr>
            <w:r w:rsidRPr="00593808">
              <w:rPr>
                <w:color w:val="000000"/>
              </w:rPr>
              <w:t>EC Partner Interview or Focus Group</w:t>
            </w:r>
          </w:p>
          <w:p w14:paraId="55151118" w14:textId="55987CBB" w:rsidR="003967C2" w:rsidRPr="00593808" w:rsidRDefault="003967C2" w:rsidP="003967C2">
            <w:pPr>
              <w:spacing w:before="200"/>
              <w:rPr>
                <w:color w:val="000000"/>
              </w:rPr>
            </w:pPr>
            <w:r w:rsidRPr="00593808">
              <w:rPr>
                <w:color w:val="000000"/>
              </w:rPr>
              <w:t>and EC Partner Survey</w:t>
            </w:r>
          </w:p>
        </w:tc>
        <w:tc>
          <w:tcPr>
            <w:tcW w:w="2410" w:type="dxa"/>
            <w:shd w:val="clear" w:color="auto" w:fill="EFD2D7"/>
          </w:tcPr>
          <w:p w14:paraId="7BFCC009" w14:textId="77777777" w:rsidR="003967C2" w:rsidRPr="00593808" w:rsidRDefault="003967C2" w:rsidP="003967C2">
            <w:pPr>
              <w:spacing w:before="200"/>
              <w:rPr>
                <w:color w:val="000000"/>
              </w:rPr>
            </w:pPr>
            <w:r w:rsidRPr="00593808">
              <w:rPr>
                <w:color w:val="000000"/>
              </w:rPr>
              <w:t>EC Partner Interview or Focus Group</w:t>
            </w:r>
          </w:p>
          <w:p w14:paraId="243DB9B6" w14:textId="221EC65B" w:rsidR="003967C2" w:rsidRPr="00593808" w:rsidRDefault="001B3CE4" w:rsidP="003967C2">
            <w:pPr>
              <w:spacing w:before="200"/>
              <w:rPr>
                <w:color w:val="000000"/>
              </w:rPr>
            </w:pPr>
            <w:r>
              <w:rPr>
                <w:color w:val="000000"/>
              </w:rPr>
              <w:t>and EC Partner Survey</w:t>
            </w:r>
          </w:p>
        </w:tc>
        <w:tc>
          <w:tcPr>
            <w:tcW w:w="2410" w:type="dxa"/>
            <w:shd w:val="clear" w:color="auto" w:fill="EFD2D7"/>
          </w:tcPr>
          <w:p w14:paraId="401AB29B" w14:textId="77777777" w:rsidR="003967C2" w:rsidRPr="00593808" w:rsidRDefault="003967C2" w:rsidP="003967C2">
            <w:pPr>
              <w:spacing w:before="200"/>
              <w:rPr>
                <w:color w:val="000000"/>
              </w:rPr>
            </w:pPr>
            <w:r w:rsidRPr="00593808">
              <w:rPr>
                <w:color w:val="000000"/>
              </w:rPr>
              <w:t>EC Partner Interview or Focus Group</w:t>
            </w:r>
          </w:p>
          <w:p w14:paraId="6F0A357C" w14:textId="700D34FC" w:rsidR="003967C2" w:rsidRPr="00593808" w:rsidRDefault="001B3CE4" w:rsidP="003967C2">
            <w:pPr>
              <w:spacing w:before="200"/>
              <w:rPr>
                <w:color w:val="000000"/>
              </w:rPr>
            </w:pPr>
            <w:r>
              <w:rPr>
                <w:color w:val="000000"/>
              </w:rPr>
              <w:t>and EC Partner Survey</w:t>
            </w:r>
          </w:p>
        </w:tc>
      </w:tr>
    </w:tbl>
    <w:p w14:paraId="077CE2C5" w14:textId="6F8DEA19" w:rsidR="00EE2D60" w:rsidRDefault="00EE2D60" w:rsidP="00593808">
      <w:pPr>
        <w:spacing w:before="240"/>
      </w:pPr>
      <w:r>
        <w:t xml:space="preserve">We asked that EC Partners collect PEDI-CAT scores at both sessions, even though they </w:t>
      </w:r>
      <w:r w:rsidR="00386125">
        <w:t xml:space="preserve">customarily </w:t>
      </w:r>
      <w:r>
        <w:t xml:space="preserve">only collect it at the initial assessment. Families independently completed the </w:t>
      </w:r>
      <w:r w:rsidRPr="007D37B9">
        <w:t xml:space="preserve">PEEM before </w:t>
      </w:r>
      <w:r>
        <w:t xml:space="preserve">both </w:t>
      </w:r>
      <w:r w:rsidRPr="007D37B9">
        <w:t>goal setting and reassessment sessions.</w:t>
      </w:r>
    </w:p>
    <w:p w14:paraId="4C39A797" w14:textId="0071156B" w:rsidR="00617599" w:rsidRDefault="00EE2D60" w:rsidP="00593808">
      <w:pPr>
        <w:spacing w:before="200"/>
      </w:pPr>
      <w:r w:rsidRPr="00154AE6">
        <w:t xml:space="preserve">Collection of OM data </w:t>
      </w:r>
      <w:r>
        <w:t xml:space="preserve">from families was </w:t>
      </w:r>
      <w:r w:rsidRPr="00154AE6">
        <w:t xml:space="preserve">at the beginning when goal setting occurs and </w:t>
      </w:r>
      <w:r>
        <w:t>the last session</w:t>
      </w:r>
      <w:r w:rsidRPr="00154AE6">
        <w:t xml:space="preserve"> (when re-assessment occurs)</w:t>
      </w:r>
      <w:r>
        <w:t xml:space="preserve"> on advice of standard practice from the ECS Branch</w:t>
      </w:r>
      <w:r w:rsidRPr="00154AE6">
        <w:t xml:space="preserve">. </w:t>
      </w:r>
      <w:r>
        <w:t>If families had not completed Early Supports, final OM data collection was at the end of the evaluation period for data completeness.</w:t>
      </w:r>
      <w:bookmarkStart w:id="159" w:name="_Toc116998950"/>
      <w:bookmarkStart w:id="160" w:name="_Toc117077057"/>
      <w:bookmarkStart w:id="161" w:name="_Toc117079714"/>
    </w:p>
    <w:p w14:paraId="0D4F599B" w14:textId="77777777" w:rsidR="00617599" w:rsidRDefault="00617599">
      <w:pPr>
        <w:spacing w:line="276" w:lineRule="auto"/>
      </w:pPr>
      <w:r>
        <w:br w:type="page"/>
      </w:r>
    </w:p>
    <w:p w14:paraId="711B8F25" w14:textId="4E0D0492" w:rsidR="00A52F45" w:rsidRDefault="00A52F45" w:rsidP="00904817">
      <w:pPr>
        <w:pStyle w:val="Heading3"/>
        <w:numPr>
          <w:ilvl w:val="1"/>
          <w:numId w:val="16"/>
        </w:numPr>
      </w:pPr>
      <w:bookmarkStart w:id="162" w:name="_Toc128403036"/>
      <w:r>
        <w:lastRenderedPageBreak/>
        <w:t>Participating EC Partners</w:t>
      </w:r>
      <w:bookmarkEnd w:id="159"/>
      <w:bookmarkEnd w:id="160"/>
      <w:bookmarkEnd w:id="161"/>
      <w:bookmarkEnd w:id="162"/>
    </w:p>
    <w:p w14:paraId="494F8264" w14:textId="470772C7" w:rsidR="00CC3159" w:rsidRPr="00F420F0" w:rsidRDefault="00D41EBB" w:rsidP="00CC3159">
      <w:pPr>
        <w:spacing w:before="200"/>
      </w:pPr>
      <w:r>
        <w:rPr>
          <w:szCs w:val="22"/>
        </w:rPr>
        <w:t>S</w:t>
      </w:r>
      <w:r w:rsidR="00CC3159" w:rsidRPr="00A52F45">
        <w:rPr>
          <w:szCs w:val="22"/>
        </w:rPr>
        <w:t xml:space="preserve">even EC Partners participated in the evaluation. </w:t>
      </w:r>
      <w:r w:rsidR="00CC3159" w:rsidRPr="00A52F45">
        <w:t>All operate across multiple sites and a wide range of urban and rural locations. However, those who participated represent less than half of the 19 EC Partners nationally.</w:t>
      </w:r>
    </w:p>
    <w:p w14:paraId="5A1547D7" w14:textId="419DE97F" w:rsidR="00BD2B4F" w:rsidRDefault="00311144" w:rsidP="00CC3159">
      <w:r w:rsidRPr="00E1567D">
        <w:t>Ta</w:t>
      </w:r>
      <w:r w:rsidR="00397AE3" w:rsidRPr="00E1567D">
        <w:t>ble 3</w:t>
      </w:r>
      <w:r w:rsidR="00397AE3">
        <w:t xml:space="preserve"> </w:t>
      </w:r>
      <w:r w:rsidR="00CC3159">
        <w:t xml:space="preserve">outlines the extent EC Partners participated in the evaluation at three critical stages: the number of coordinators who consented to participate, the number that participated in training and completed the practical exercise and those who recruited at least one participant. </w:t>
      </w:r>
      <w:r w:rsidR="00A4750A">
        <w:t>Partners participating have been anonymised</w:t>
      </w:r>
      <w:r w:rsidR="00C0239F">
        <w:t xml:space="preserve"> from the report</w:t>
      </w:r>
      <w:r w:rsidR="00A4750A">
        <w:t xml:space="preserve">. </w:t>
      </w:r>
    </w:p>
    <w:p w14:paraId="0A4A0B3A" w14:textId="25C38D6D" w:rsidR="00CC3159" w:rsidRDefault="00CC3159" w:rsidP="00CC3159">
      <w:r>
        <w:t>Results indicate that while many coordinators consented to be part of the evaluation and an appreciable proportion participated in training, this did not translate into enrolment of participants.</w:t>
      </w:r>
    </w:p>
    <w:p w14:paraId="23AEC0FC" w14:textId="77777777" w:rsidR="00F52299" w:rsidRPr="00F52299" w:rsidRDefault="00F52299" w:rsidP="002D7697">
      <w:pPr>
        <w:pStyle w:val="Heading5"/>
      </w:pPr>
      <w:r w:rsidRPr="00F52299">
        <w:t xml:space="preserve">Table </w:t>
      </w:r>
      <w:r w:rsidR="006116FE">
        <w:fldChar w:fldCharType="begin"/>
      </w:r>
      <w:r w:rsidR="006116FE">
        <w:instrText xml:space="preserve"> SEQ Table \* ARABIC </w:instrText>
      </w:r>
      <w:r w:rsidR="006116FE">
        <w:fldChar w:fldCharType="separate"/>
      </w:r>
      <w:r w:rsidRPr="00F52299">
        <w:t>3</w:t>
      </w:r>
      <w:r w:rsidR="006116FE">
        <w:fldChar w:fldCharType="end"/>
      </w:r>
      <w:r w:rsidRPr="00F52299">
        <w:t xml:space="preserve">: Number of EC coordinators consenting to participate, participating in training, and who enrolled </w:t>
      </w:r>
      <w:proofErr w:type="gramStart"/>
      <w:r w:rsidRPr="00F52299">
        <w:t>participants</w:t>
      </w:r>
      <w:proofErr w:type="gramEnd"/>
    </w:p>
    <w:p w14:paraId="5DBCC971" w14:textId="289520B0" w:rsidR="00F6682E" w:rsidRPr="00F6682E" w:rsidRDefault="00F6682E">
      <w:r>
        <w:rPr>
          <w:szCs w:val="22"/>
        </w:rPr>
        <w:t xml:space="preserve">Note: Percentages for “Number of EC Coordinators </w:t>
      </w:r>
      <w:r w:rsidRPr="00552B3D">
        <w:rPr>
          <w:szCs w:val="22"/>
        </w:rPr>
        <w:t>participating in training</w:t>
      </w:r>
      <w:r>
        <w:rPr>
          <w:szCs w:val="22"/>
        </w:rPr>
        <w:t>”</w:t>
      </w:r>
      <w:r w:rsidRPr="00552B3D">
        <w:rPr>
          <w:szCs w:val="22"/>
        </w:rPr>
        <w:t xml:space="preserve"> </w:t>
      </w:r>
      <w:r>
        <w:rPr>
          <w:szCs w:val="22"/>
        </w:rPr>
        <w:t>and “</w:t>
      </w:r>
      <w:r w:rsidRPr="002652E0">
        <w:rPr>
          <w:szCs w:val="22"/>
        </w:rPr>
        <w:t>Number of EC Coordinators who enrolled at least one participant</w:t>
      </w:r>
      <w:r>
        <w:rPr>
          <w:szCs w:val="22"/>
        </w:rPr>
        <w:t xml:space="preserve">” </w:t>
      </w:r>
      <w:r w:rsidRPr="00593808">
        <w:rPr>
          <w:szCs w:val="22"/>
        </w:rPr>
        <w:t>are the proportion in that group out of those who consented to participate.</w:t>
      </w:r>
    </w:p>
    <w:tbl>
      <w:tblPr>
        <w:tblStyle w:val="TableGrid"/>
        <w:tblW w:w="5107"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 w:type="dxa"/>
          <w:bottom w:w="28" w:type="dxa"/>
        </w:tblCellMar>
        <w:tblLook w:val="04A0" w:firstRow="1" w:lastRow="0" w:firstColumn="1" w:lastColumn="0" w:noHBand="0" w:noVBand="1"/>
      </w:tblPr>
      <w:tblGrid>
        <w:gridCol w:w="1974"/>
        <w:gridCol w:w="1980"/>
        <w:gridCol w:w="1575"/>
        <w:gridCol w:w="1575"/>
        <w:gridCol w:w="2115"/>
      </w:tblGrid>
      <w:tr w:rsidR="00D86495" w:rsidRPr="00F6682E" w14:paraId="2B763103" w14:textId="77777777" w:rsidTr="00593808">
        <w:trPr>
          <w:tblHeader/>
        </w:trPr>
        <w:tc>
          <w:tcPr>
            <w:tcW w:w="1071" w:type="pct"/>
            <w:shd w:val="clear" w:color="auto" w:fill="6B2976"/>
          </w:tcPr>
          <w:p w14:paraId="10D8B0DB" w14:textId="77777777" w:rsidR="00A4553E" w:rsidRPr="00593808" w:rsidRDefault="00A4553E">
            <w:pPr>
              <w:pStyle w:val="BodyText1"/>
              <w:rPr>
                <w:rFonts w:cs="Arial"/>
                <w:b/>
                <w:bCs/>
                <w:color w:val="FFFFFF" w:themeColor="background1"/>
                <w:kern w:val="24"/>
                <w:sz w:val="22"/>
                <w:szCs w:val="22"/>
              </w:rPr>
            </w:pPr>
            <w:r w:rsidRPr="00593808">
              <w:rPr>
                <w:rFonts w:cs="Arial"/>
                <w:b/>
                <w:bCs/>
                <w:color w:val="FFFFFF" w:themeColor="background1"/>
                <w:kern w:val="24"/>
                <w:sz w:val="22"/>
                <w:szCs w:val="22"/>
              </w:rPr>
              <w:t>EC Partner</w:t>
            </w:r>
          </w:p>
        </w:tc>
        <w:tc>
          <w:tcPr>
            <w:tcW w:w="1074" w:type="pct"/>
            <w:shd w:val="clear" w:color="auto" w:fill="6B2976"/>
          </w:tcPr>
          <w:p w14:paraId="6405770E" w14:textId="77777777" w:rsidR="00A4553E" w:rsidRPr="00593808" w:rsidRDefault="00A4553E" w:rsidP="00593808">
            <w:pPr>
              <w:pStyle w:val="BodyText1"/>
              <w:rPr>
                <w:rFonts w:cs="Arial"/>
                <w:b/>
                <w:bCs/>
                <w:color w:val="FFFFFF" w:themeColor="background1"/>
                <w:kern w:val="24"/>
                <w:sz w:val="22"/>
                <w:szCs w:val="22"/>
              </w:rPr>
            </w:pPr>
            <w:r w:rsidRPr="00593808">
              <w:rPr>
                <w:rFonts w:cs="Arial"/>
                <w:b/>
                <w:bCs/>
                <w:color w:val="FFFFFF" w:themeColor="background1"/>
                <w:kern w:val="24"/>
                <w:sz w:val="22"/>
                <w:szCs w:val="22"/>
              </w:rPr>
              <w:t>O</w:t>
            </w:r>
            <w:r w:rsidR="00D86495" w:rsidRPr="00593808">
              <w:rPr>
                <w:rFonts w:cs="Arial"/>
                <w:b/>
                <w:bCs/>
                <w:color w:val="FFFFFF" w:themeColor="background1"/>
                <w:kern w:val="24"/>
                <w:sz w:val="22"/>
                <w:szCs w:val="22"/>
              </w:rPr>
              <w:t>M t</w:t>
            </w:r>
            <w:r w:rsidRPr="00593808">
              <w:rPr>
                <w:rFonts w:cs="Arial"/>
                <w:b/>
                <w:bCs/>
                <w:color w:val="FFFFFF" w:themeColor="background1"/>
                <w:kern w:val="24"/>
                <w:sz w:val="22"/>
                <w:szCs w:val="22"/>
              </w:rPr>
              <w:t>ools allocated</w:t>
            </w:r>
          </w:p>
        </w:tc>
        <w:tc>
          <w:tcPr>
            <w:tcW w:w="854" w:type="pct"/>
            <w:shd w:val="clear" w:color="auto" w:fill="6B2976"/>
          </w:tcPr>
          <w:p w14:paraId="40B54873" w14:textId="77777777" w:rsidR="00A4553E" w:rsidRPr="00593808" w:rsidRDefault="00A4553E" w:rsidP="00593808">
            <w:pPr>
              <w:pStyle w:val="BodyText1"/>
              <w:rPr>
                <w:rFonts w:cs="Arial"/>
                <w:b/>
                <w:bCs/>
                <w:color w:val="FFFFFF" w:themeColor="background1"/>
                <w:kern w:val="24"/>
                <w:sz w:val="22"/>
                <w:szCs w:val="22"/>
              </w:rPr>
            </w:pPr>
            <w:r w:rsidRPr="00593808">
              <w:rPr>
                <w:rFonts w:cs="Arial"/>
                <w:b/>
                <w:bCs/>
                <w:color w:val="FFFFFF" w:themeColor="background1"/>
                <w:kern w:val="24"/>
                <w:sz w:val="22"/>
                <w:szCs w:val="22"/>
              </w:rPr>
              <w:t>Number of EC Coordinators consenting to participate</w:t>
            </w:r>
          </w:p>
        </w:tc>
        <w:tc>
          <w:tcPr>
            <w:tcW w:w="854" w:type="pct"/>
            <w:shd w:val="clear" w:color="auto" w:fill="6B2976"/>
          </w:tcPr>
          <w:p w14:paraId="05A940FE" w14:textId="7C13BD86" w:rsidR="00A4553E" w:rsidRPr="00593808" w:rsidRDefault="00A4553E" w:rsidP="00593808">
            <w:pPr>
              <w:pStyle w:val="BodyText1"/>
              <w:rPr>
                <w:rFonts w:cs="Arial"/>
                <w:b/>
                <w:bCs/>
                <w:color w:val="FFFFFF" w:themeColor="background1"/>
                <w:kern w:val="24"/>
                <w:sz w:val="22"/>
                <w:szCs w:val="22"/>
                <w:vertAlign w:val="superscript"/>
              </w:rPr>
            </w:pPr>
            <w:r w:rsidRPr="00593808">
              <w:rPr>
                <w:rFonts w:cs="Arial"/>
                <w:b/>
                <w:bCs/>
                <w:color w:val="FFFFFF" w:themeColor="background1"/>
                <w:kern w:val="24"/>
                <w:sz w:val="22"/>
                <w:szCs w:val="22"/>
              </w:rPr>
              <w:t>Number of EC Coordinators participating in training</w:t>
            </w:r>
          </w:p>
        </w:tc>
        <w:tc>
          <w:tcPr>
            <w:tcW w:w="1147" w:type="pct"/>
            <w:shd w:val="clear" w:color="auto" w:fill="6B2976"/>
          </w:tcPr>
          <w:p w14:paraId="492F0240" w14:textId="1C5AC9B9" w:rsidR="00A4553E" w:rsidRPr="00593808" w:rsidRDefault="00A4553E" w:rsidP="00593808">
            <w:pPr>
              <w:pStyle w:val="BodyText1"/>
              <w:rPr>
                <w:rFonts w:cs="Arial"/>
                <w:b/>
                <w:bCs/>
                <w:color w:val="FFFFFF" w:themeColor="background1"/>
                <w:sz w:val="22"/>
                <w:szCs w:val="22"/>
                <w:vertAlign w:val="superscript"/>
                <w:lang w:eastAsia="ja-JP"/>
              </w:rPr>
            </w:pPr>
            <w:r w:rsidRPr="00593808">
              <w:rPr>
                <w:rFonts w:cs="Arial"/>
                <w:b/>
                <w:bCs/>
                <w:color w:val="FFFFFF" w:themeColor="background1"/>
                <w:sz w:val="22"/>
                <w:szCs w:val="22"/>
                <w:lang w:eastAsia="ja-JP"/>
              </w:rPr>
              <w:t xml:space="preserve">Number of </w:t>
            </w:r>
            <w:r w:rsidRPr="00593808">
              <w:rPr>
                <w:rFonts w:cs="Arial"/>
                <w:b/>
                <w:bCs/>
                <w:color w:val="FFFFFF" w:themeColor="background1"/>
                <w:kern w:val="24"/>
                <w:sz w:val="22"/>
                <w:szCs w:val="22"/>
              </w:rPr>
              <w:t>EC Coordinators</w:t>
            </w:r>
            <w:r w:rsidRPr="00593808">
              <w:rPr>
                <w:rFonts w:cs="Arial"/>
                <w:b/>
                <w:bCs/>
                <w:color w:val="FFFFFF" w:themeColor="background1"/>
                <w:sz w:val="22"/>
                <w:szCs w:val="22"/>
                <w:lang w:eastAsia="ja-JP"/>
              </w:rPr>
              <w:t xml:space="preserve"> who enrolled at least one </w:t>
            </w:r>
            <w:r w:rsidR="004F0BD3" w:rsidRPr="00593808">
              <w:rPr>
                <w:rFonts w:cs="Arial"/>
                <w:b/>
                <w:bCs/>
                <w:color w:val="FFFFFF" w:themeColor="background1"/>
                <w:sz w:val="22"/>
                <w:szCs w:val="22"/>
                <w:lang w:eastAsia="ja-JP"/>
              </w:rPr>
              <w:t>p</w:t>
            </w:r>
            <w:r w:rsidRPr="00593808">
              <w:rPr>
                <w:rFonts w:cs="Arial"/>
                <w:b/>
                <w:bCs/>
                <w:color w:val="FFFFFF" w:themeColor="background1"/>
                <w:sz w:val="22"/>
                <w:szCs w:val="22"/>
                <w:lang w:eastAsia="ja-JP"/>
              </w:rPr>
              <w:t>articipant</w:t>
            </w:r>
          </w:p>
        </w:tc>
      </w:tr>
      <w:tr w:rsidR="00D86495" w:rsidRPr="00F6682E" w14:paraId="1FBA39B2" w14:textId="77777777" w:rsidTr="00593808">
        <w:tc>
          <w:tcPr>
            <w:tcW w:w="1071" w:type="pct"/>
            <w:shd w:val="clear" w:color="auto" w:fill="D4C5D7"/>
          </w:tcPr>
          <w:p w14:paraId="7042F8CF" w14:textId="77F62587" w:rsidR="00D86495" w:rsidRPr="00593808" w:rsidRDefault="00E10607">
            <w:pPr>
              <w:pStyle w:val="Datatable"/>
              <w:jc w:val="left"/>
              <w:rPr>
                <w:rFonts w:cs="Arial"/>
                <w:sz w:val="22"/>
                <w:szCs w:val="22"/>
              </w:rPr>
            </w:pPr>
            <w:r>
              <w:rPr>
                <w:rFonts w:cs="Arial"/>
                <w:sz w:val="22"/>
                <w:szCs w:val="22"/>
              </w:rPr>
              <w:t xml:space="preserve">EC </w:t>
            </w:r>
            <w:r w:rsidR="00176D2C">
              <w:rPr>
                <w:rFonts w:cs="Arial"/>
                <w:sz w:val="22"/>
                <w:szCs w:val="22"/>
              </w:rPr>
              <w:t>Partner 1</w:t>
            </w:r>
          </w:p>
        </w:tc>
        <w:tc>
          <w:tcPr>
            <w:tcW w:w="1074" w:type="pct"/>
            <w:shd w:val="clear" w:color="auto" w:fill="D4C5D7"/>
          </w:tcPr>
          <w:p w14:paraId="54500A4B" w14:textId="33FB44D5" w:rsidR="00D86495" w:rsidRPr="00593808" w:rsidRDefault="00D86495" w:rsidP="00593808">
            <w:pPr>
              <w:pStyle w:val="Datatable"/>
              <w:jc w:val="left"/>
              <w:rPr>
                <w:rFonts w:cs="Arial"/>
                <w:b/>
                <w:sz w:val="22"/>
                <w:szCs w:val="22"/>
              </w:rPr>
            </w:pPr>
            <w:r w:rsidRPr="00593808">
              <w:rPr>
                <w:rFonts w:cs="Arial"/>
                <w:sz w:val="22"/>
                <w:szCs w:val="22"/>
              </w:rPr>
              <w:t>GAS/</w:t>
            </w:r>
            <w:r w:rsidR="00386125" w:rsidRPr="00593808">
              <w:rPr>
                <w:rFonts w:cs="Arial"/>
                <w:sz w:val="22"/>
                <w:szCs w:val="22"/>
              </w:rPr>
              <w:t>GAS-Light</w:t>
            </w:r>
          </w:p>
        </w:tc>
        <w:tc>
          <w:tcPr>
            <w:tcW w:w="854" w:type="pct"/>
            <w:shd w:val="clear" w:color="auto" w:fill="D4C5D7"/>
          </w:tcPr>
          <w:p w14:paraId="1DA7CB12" w14:textId="77777777" w:rsidR="00D86495" w:rsidRPr="00593808" w:rsidRDefault="00D86495" w:rsidP="00593808">
            <w:pPr>
              <w:pStyle w:val="Datatable"/>
              <w:jc w:val="left"/>
              <w:rPr>
                <w:rFonts w:cs="Arial"/>
                <w:b/>
                <w:sz w:val="22"/>
                <w:szCs w:val="22"/>
              </w:rPr>
            </w:pPr>
            <w:r w:rsidRPr="00593808">
              <w:rPr>
                <w:rFonts w:cs="Arial"/>
                <w:b/>
                <w:sz w:val="22"/>
                <w:szCs w:val="22"/>
              </w:rPr>
              <w:t>34</w:t>
            </w:r>
          </w:p>
        </w:tc>
        <w:tc>
          <w:tcPr>
            <w:tcW w:w="854" w:type="pct"/>
            <w:shd w:val="clear" w:color="auto" w:fill="D4C5D7"/>
          </w:tcPr>
          <w:p w14:paraId="492633A0" w14:textId="77777777" w:rsidR="00D86495" w:rsidRPr="00593808" w:rsidRDefault="00D86495" w:rsidP="00593808">
            <w:pPr>
              <w:pStyle w:val="Datatable"/>
              <w:jc w:val="left"/>
              <w:rPr>
                <w:rFonts w:cs="Arial"/>
                <w:bCs/>
                <w:sz w:val="22"/>
                <w:szCs w:val="22"/>
              </w:rPr>
            </w:pPr>
            <w:r w:rsidRPr="00593808">
              <w:rPr>
                <w:rFonts w:cs="Arial"/>
                <w:bCs/>
                <w:sz w:val="22"/>
                <w:szCs w:val="22"/>
              </w:rPr>
              <w:t>23 (67%)</w:t>
            </w:r>
          </w:p>
        </w:tc>
        <w:tc>
          <w:tcPr>
            <w:tcW w:w="1147" w:type="pct"/>
            <w:shd w:val="clear" w:color="auto" w:fill="D4C5D7"/>
          </w:tcPr>
          <w:p w14:paraId="599762E8" w14:textId="77777777" w:rsidR="00D86495" w:rsidRPr="00593808" w:rsidRDefault="00D86495" w:rsidP="00593808">
            <w:pPr>
              <w:pStyle w:val="Datatable"/>
              <w:jc w:val="left"/>
              <w:rPr>
                <w:rFonts w:cs="Arial"/>
                <w:sz w:val="22"/>
                <w:szCs w:val="22"/>
              </w:rPr>
            </w:pPr>
            <w:r w:rsidRPr="00593808">
              <w:rPr>
                <w:rFonts w:cs="Arial"/>
                <w:sz w:val="22"/>
                <w:szCs w:val="22"/>
              </w:rPr>
              <w:t>5 (15%)</w:t>
            </w:r>
          </w:p>
        </w:tc>
      </w:tr>
      <w:tr w:rsidR="00D86495" w:rsidRPr="00F6682E" w14:paraId="076A7698" w14:textId="77777777" w:rsidTr="00593808">
        <w:tc>
          <w:tcPr>
            <w:tcW w:w="1071" w:type="pct"/>
          </w:tcPr>
          <w:p w14:paraId="46442C38" w14:textId="2F2D0CB3" w:rsidR="00D86495" w:rsidRPr="00593808" w:rsidRDefault="00E10607">
            <w:pPr>
              <w:pStyle w:val="Datatable"/>
              <w:jc w:val="left"/>
              <w:rPr>
                <w:rFonts w:cs="Arial"/>
                <w:sz w:val="22"/>
                <w:szCs w:val="22"/>
              </w:rPr>
            </w:pPr>
            <w:r>
              <w:rPr>
                <w:rFonts w:cs="Arial"/>
                <w:sz w:val="22"/>
                <w:szCs w:val="22"/>
              </w:rPr>
              <w:t xml:space="preserve">EC </w:t>
            </w:r>
            <w:r w:rsidR="00176D2C">
              <w:rPr>
                <w:rFonts w:cs="Arial"/>
                <w:sz w:val="22"/>
                <w:szCs w:val="22"/>
              </w:rPr>
              <w:t>Partner 2</w:t>
            </w:r>
          </w:p>
        </w:tc>
        <w:tc>
          <w:tcPr>
            <w:tcW w:w="1074" w:type="pct"/>
          </w:tcPr>
          <w:p w14:paraId="40612FEB" w14:textId="54C66DD3" w:rsidR="00D86495" w:rsidRPr="00593808" w:rsidRDefault="00386125" w:rsidP="00593808">
            <w:pPr>
              <w:pStyle w:val="Datatable"/>
              <w:jc w:val="left"/>
              <w:rPr>
                <w:rFonts w:cs="Arial"/>
                <w:b/>
                <w:sz w:val="22"/>
                <w:szCs w:val="22"/>
              </w:rPr>
            </w:pPr>
            <w:r w:rsidRPr="00593808">
              <w:rPr>
                <w:rFonts w:cs="Arial"/>
                <w:sz w:val="22"/>
                <w:szCs w:val="22"/>
              </w:rPr>
              <w:t>GAS-Light</w:t>
            </w:r>
          </w:p>
        </w:tc>
        <w:tc>
          <w:tcPr>
            <w:tcW w:w="854" w:type="pct"/>
            <w:shd w:val="clear" w:color="auto" w:fill="auto"/>
          </w:tcPr>
          <w:p w14:paraId="6B782076" w14:textId="77777777" w:rsidR="00D86495" w:rsidRPr="00593808" w:rsidRDefault="00D86495" w:rsidP="00593808">
            <w:pPr>
              <w:pStyle w:val="Datatable"/>
              <w:jc w:val="left"/>
              <w:rPr>
                <w:rFonts w:cs="Arial"/>
                <w:b/>
                <w:sz w:val="22"/>
                <w:szCs w:val="22"/>
              </w:rPr>
            </w:pPr>
            <w:r w:rsidRPr="00593808">
              <w:rPr>
                <w:rFonts w:cs="Arial"/>
                <w:b/>
                <w:sz w:val="22"/>
                <w:szCs w:val="22"/>
              </w:rPr>
              <w:t>2</w:t>
            </w:r>
          </w:p>
        </w:tc>
        <w:tc>
          <w:tcPr>
            <w:tcW w:w="854" w:type="pct"/>
            <w:shd w:val="clear" w:color="auto" w:fill="auto"/>
          </w:tcPr>
          <w:p w14:paraId="7A8243C1" w14:textId="77777777" w:rsidR="00D86495" w:rsidRPr="00593808" w:rsidRDefault="00D86495" w:rsidP="00593808">
            <w:pPr>
              <w:pStyle w:val="Datatable"/>
              <w:jc w:val="left"/>
              <w:rPr>
                <w:rFonts w:cs="Arial"/>
                <w:bCs/>
                <w:sz w:val="22"/>
                <w:szCs w:val="22"/>
              </w:rPr>
            </w:pPr>
            <w:r w:rsidRPr="00593808">
              <w:rPr>
                <w:rFonts w:cs="Arial"/>
                <w:bCs/>
                <w:sz w:val="22"/>
                <w:szCs w:val="22"/>
              </w:rPr>
              <w:t>2 (100%)</w:t>
            </w:r>
          </w:p>
        </w:tc>
        <w:tc>
          <w:tcPr>
            <w:tcW w:w="1147" w:type="pct"/>
            <w:shd w:val="clear" w:color="auto" w:fill="auto"/>
          </w:tcPr>
          <w:p w14:paraId="726E2ABD" w14:textId="77777777" w:rsidR="00D86495" w:rsidRPr="00593808" w:rsidRDefault="00D86495" w:rsidP="00593808">
            <w:pPr>
              <w:pStyle w:val="Datatable"/>
              <w:jc w:val="left"/>
              <w:rPr>
                <w:rFonts w:cs="Arial"/>
                <w:sz w:val="22"/>
                <w:szCs w:val="22"/>
              </w:rPr>
            </w:pPr>
            <w:r w:rsidRPr="00593808">
              <w:rPr>
                <w:rFonts w:cs="Arial"/>
                <w:sz w:val="22"/>
                <w:szCs w:val="22"/>
              </w:rPr>
              <w:t>0 (0%)</w:t>
            </w:r>
          </w:p>
        </w:tc>
      </w:tr>
      <w:tr w:rsidR="00D86495" w:rsidRPr="00F6682E" w14:paraId="7CA72654" w14:textId="77777777" w:rsidTr="00593808">
        <w:tc>
          <w:tcPr>
            <w:tcW w:w="1071" w:type="pct"/>
            <w:shd w:val="clear" w:color="auto" w:fill="D4C5D7"/>
          </w:tcPr>
          <w:p w14:paraId="1A546848" w14:textId="6E4D0052" w:rsidR="00D86495" w:rsidRPr="00593808" w:rsidRDefault="00E10607">
            <w:pPr>
              <w:pStyle w:val="Datatable"/>
              <w:jc w:val="left"/>
              <w:rPr>
                <w:rFonts w:cs="Arial"/>
                <w:sz w:val="22"/>
                <w:szCs w:val="22"/>
              </w:rPr>
            </w:pPr>
            <w:r>
              <w:rPr>
                <w:rFonts w:cs="Arial"/>
                <w:sz w:val="22"/>
                <w:szCs w:val="22"/>
              </w:rPr>
              <w:t xml:space="preserve">EC </w:t>
            </w:r>
            <w:r w:rsidR="00176D2C">
              <w:rPr>
                <w:rFonts w:cs="Arial"/>
                <w:sz w:val="22"/>
                <w:szCs w:val="22"/>
              </w:rPr>
              <w:t>Partner 3</w:t>
            </w:r>
          </w:p>
        </w:tc>
        <w:tc>
          <w:tcPr>
            <w:tcW w:w="1074" w:type="pct"/>
            <w:shd w:val="clear" w:color="auto" w:fill="D4C5D7"/>
          </w:tcPr>
          <w:p w14:paraId="33315B70" w14:textId="441621F1" w:rsidR="00D86495" w:rsidRPr="00593808" w:rsidRDefault="00D86495" w:rsidP="00593808">
            <w:pPr>
              <w:pStyle w:val="Datatable"/>
              <w:jc w:val="left"/>
              <w:rPr>
                <w:rFonts w:cs="Arial"/>
                <w:b/>
                <w:sz w:val="22"/>
                <w:szCs w:val="22"/>
              </w:rPr>
            </w:pPr>
            <w:r w:rsidRPr="00593808">
              <w:rPr>
                <w:rFonts w:cs="Arial"/>
                <w:sz w:val="22"/>
                <w:szCs w:val="22"/>
              </w:rPr>
              <w:t>COPM/</w:t>
            </w:r>
            <w:r w:rsidR="00386125" w:rsidRPr="00593808">
              <w:rPr>
                <w:rFonts w:cs="Arial"/>
                <w:sz w:val="22"/>
                <w:szCs w:val="22"/>
              </w:rPr>
              <w:t>GAS-Light</w:t>
            </w:r>
          </w:p>
        </w:tc>
        <w:tc>
          <w:tcPr>
            <w:tcW w:w="854" w:type="pct"/>
            <w:shd w:val="clear" w:color="auto" w:fill="D4C5D7"/>
          </w:tcPr>
          <w:p w14:paraId="078DA3E5" w14:textId="77777777" w:rsidR="00D86495" w:rsidRPr="00593808" w:rsidRDefault="00D86495" w:rsidP="00593808">
            <w:pPr>
              <w:pStyle w:val="Datatable"/>
              <w:jc w:val="left"/>
              <w:rPr>
                <w:rFonts w:cs="Arial"/>
                <w:b/>
                <w:sz w:val="22"/>
                <w:szCs w:val="22"/>
              </w:rPr>
            </w:pPr>
            <w:r w:rsidRPr="00593808">
              <w:rPr>
                <w:rFonts w:cs="Arial"/>
                <w:b/>
                <w:sz w:val="22"/>
                <w:szCs w:val="22"/>
              </w:rPr>
              <w:t>25</w:t>
            </w:r>
          </w:p>
        </w:tc>
        <w:tc>
          <w:tcPr>
            <w:tcW w:w="854" w:type="pct"/>
            <w:shd w:val="clear" w:color="auto" w:fill="D4C5D7"/>
          </w:tcPr>
          <w:p w14:paraId="5FD53140" w14:textId="77777777" w:rsidR="00D86495" w:rsidRPr="00593808" w:rsidRDefault="00D86495" w:rsidP="00593808">
            <w:pPr>
              <w:pStyle w:val="Datatable"/>
              <w:jc w:val="left"/>
              <w:rPr>
                <w:rFonts w:cs="Arial"/>
                <w:bCs/>
                <w:sz w:val="22"/>
                <w:szCs w:val="22"/>
              </w:rPr>
            </w:pPr>
            <w:r w:rsidRPr="00593808">
              <w:rPr>
                <w:rFonts w:cs="Arial"/>
                <w:bCs/>
                <w:sz w:val="22"/>
                <w:szCs w:val="22"/>
              </w:rPr>
              <w:t>22 (88%)</w:t>
            </w:r>
          </w:p>
        </w:tc>
        <w:tc>
          <w:tcPr>
            <w:tcW w:w="1147" w:type="pct"/>
            <w:shd w:val="clear" w:color="auto" w:fill="D4C5D7"/>
          </w:tcPr>
          <w:p w14:paraId="10CF52C6" w14:textId="77777777" w:rsidR="00D86495" w:rsidRPr="00593808" w:rsidRDefault="00D86495" w:rsidP="00593808">
            <w:pPr>
              <w:pStyle w:val="Datatable"/>
              <w:jc w:val="left"/>
              <w:rPr>
                <w:rFonts w:cs="Arial"/>
                <w:sz w:val="22"/>
                <w:szCs w:val="22"/>
              </w:rPr>
            </w:pPr>
            <w:r w:rsidRPr="00593808">
              <w:rPr>
                <w:rFonts w:cs="Arial"/>
                <w:sz w:val="22"/>
                <w:szCs w:val="22"/>
              </w:rPr>
              <w:t>4 (16%)</w:t>
            </w:r>
          </w:p>
        </w:tc>
      </w:tr>
      <w:tr w:rsidR="00D86495" w:rsidRPr="00F6682E" w14:paraId="5D20A470" w14:textId="77777777" w:rsidTr="00593808">
        <w:tc>
          <w:tcPr>
            <w:tcW w:w="1071" w:type="pct"/>
          </w:tcPr>
          <w:p w14:paraId="337671C2" w14:textId="1B124D11" w:rsidR="00D86495" w:rsidRPr="00593808" w:rsidRDefault="00E10607">
            <w:pPr>
              <w:pStyle w:val="Datatable"/>
              <w:jc w:val="left"/>
              <w:rPr>
                <w:rFonts w:cs="Arial"/>
                <w:sz w:val="22"/>
                <w:szCs w:val="22"/>
              </w:rPr>
            </w:pPr>
            <w:r>
              <w:rPr>
                <w:rFonts w:cs="Arial"/>
                <w:sz w:val="22"/>
                <w:szCs w:val="22"/>
              </w:rPr>
              <w:t xml:space="preserve">EC </w:t>
            </w:r>
            <w:r w:rsidR="00176D2C">
              <w:rPr>
                <w:rFonts w:cs="Arial"/>
                <w:sz w:val="22"/>
                <w:szCs w:val="22"/>
              </w:rPr>
              <w:t>Partner 4</w:t>
            </w:r>
          </w:p>
        </w:tc>
        <w:tc>
          <w:tcPr>
            <w:tcW w:w="1074" w:type="pct"/>
          </w:tcPr>
          <w:p w14:paraId="61F6E216" w14:textId="2D71F2D4" w:rsidR="00D86495" w:rsidRPr="00593808" w:rsidRDefault="00D86495" w:rsidP="00593808">
            <w:pPr>
              <w:pStyle w:val="Datatable"/>
              <w:jc w:val="left"/>
              <w:rPr>
                <w:rFonts w:cs="Arial"/>
                <w:b/>
                <w:sz w:val="22"/>
                <w:szCs w:val="22"/>
              </w:rPr>
            </w:pPr>
            <w:r w:rsidRPr="00593808">
              <w:rPr>
                <w:rFonts w:cs="Arial"/>
                <w:sz w:val="22"/>
                <w:szCs w:val="22"/>
              </w:rPr>
              <w:t>GAS/</w:t>
            </w:r>
            <w:r w:rsidR="00386125" w:rsidRPr="00593808">
              <w:rPr>
                <w:rFonts w:cs="Arial"/>
                <w:sz w:val="22"/>
                <w:szCs w:val="22"/>
              </w:rPr>
              <w:t>GAS-Light</w:t>
            </w:r>
          </w:p>
        </w:tc>
        <w:tc>
          <w:tcPr>
            <w:tcW w:w="854" w:type="pct"/>
            <w:shd w:val="clear" w:color="auto" w:fill="auto"/>
          </w:tcPr>
          <w:p w14:paraId="574C5230" w14:textId="77777777" w:rsidR="00D86495" w:rsidRPr="00593808" w:rsidRDefault="00D86495" w:rsidP="00593808">
            <w:pPr>
              <w:pStyle w:val="Datatable"/>
              <w:jc w:val="left"/>
              <w:rPr>
                <w:rFonts w:cs="Arial"/>
                <w:b/>
                <w:sz w:val="22"/>
                <w:szCs w:val="22"/>
              </w:rPr>
            </w:pPr>
            <w:r w:rsidRPr="00593808">
              <w:rPr>
                <w:rFonts w:cs="Arial"/>
                <w:b/>
                <w:sz w:val="22"/>
                <w:szCs w:val="22"/>
              </w:rPr>
              <w:t>16</w:t>
            </w:r>
          </w:p>
        </w:tc>
        <w:tc>
          <w:tcPr>
            <w:tcW w:w="854" w:type="pct"/>
            <w:shd w:val="clear" w:color="auto" w:fill="auto"/>
          </w:tcPr>
          <w:p w14:paraId="25F9E05E" w14:textId="77777777" w:rsidR="00D86495" w:rsidRPr="00593808" w:rsidRDefault="00D86495" w:rsidP="00593808">
            <w:pPr>
              <w:pStyle w:val="Datatable"/>
              <w:jc w:val="left"/>
              <w:rPr>
                <w:rFonts w:cs="Arial"/>
                <w:bCs/>
                <w:sz w:val="22"/>
                <w:szCs w:val="22"/>
              </w:rPr>
            </w:pPr>
            <w:r w:rsidRPr="00593808">
              <w:rPr>
                <w:rFonts w:cs="Arial"/>
                <w:bCs/>
                <w:sz w:val="22"/>
                <w:szCs w:val="22"/>
              </w:rPr>
              <w:t>12 (75%)</w:t>
            </w:r>
          </w:p>
        </w:tc>
        <w:tc>
          <w:tcPr>
            <w:tcW w:w="1147" w:type="pct"/>
            <w:shd w:val="clear" w:color="auto" w:fill="auto"/>
          </w:tcPr>
          <w:p w14:paraId="7E214352" w14:textId="77777777" w:rsidR="00D86495" w:rsidRPr="00593808" w:rsidRDefault="00D86495" w:rsidP="00593808">
            <w:pPr>
              <w:pStyle w:val="Datatable"/>
              <w:jc w:val="left"/>
              <w:rPr>
                <w:rFonts w:cs="Arial"/>
                <w:sz w:val="22"/>
                <w:szCs w:val="22"/>
              </w:rPr>
            </w:pPr>
            <w:r w:rsidRPr="00593808">
              <w:rPr>
                <w:rFonts w:cs="Arial"/>
                <w:sz w:val="22"/>
                <w:szCs w:val="22"/>
              </w:rPr>
              <w:t>5 (16%)</w:t>
            </w:r>
          </w:p>
        </w:tc>
      </w:tr>
      <w:tr w:rsidR="00D86495" w:rsidRPr="00F6682E" w14:paraId="272E551B" w14:textId="77777777" w:rsidTr="00593808">
        <w:tc>
          <w:tcPr>
            <w:tcW w:w="1071" w:type="pct"/>
            <w:shd w:val="clear" w:color="auto" w:fill="D4C5D7"/>
          </w:tcPr>
          <w:p w14:paraId="48513C12" w14:textId="282341A5" w:rsidR="00D86495" w:rsidRPr="00593808" w:rsidRDefault="00E10607">
            <w:pPr>
              <w:pStyle w:val="Datatable"/>
              <w:jc w:val="left"/>
              <w:rPr>
                <w:rFonts w:cs="Arial"/>
                <w:sz w:val="22"/>
                <w:szCs w:val="22"/>
              </w:rPr>
            </w:pPr>
            <w:r>
              <w:rPr>
                <w:rFonts w:cs="Arial"/>
                <w:sz w:val="22"/>
                <w:szCs w:val="22"/>
              </w:rPr>
              <w:t xml:space="preserve">EC </w:t>
            </w:r>
            <w:r w:rsidR="00176D2C">
              <w:rPr>
                <w:rFonts w:cs="Arial"/>
                <w:sz w:val="22"/>
                <w:szCs w:val="22"/>
              </w:rPr>
              <w:t>Partner 5</w:t>
            </w:r>
          </w:p>
        </w:tc>
        <w:tc>
          <w:tcPr>
            <w:tcW w:w="1074" w:type="pct"/>
            <w:shd w:val="clear" w:color="auto" w:fill="D4C5D7"/>
          </w:tcPr>
          <w:p w14:paraId="6F7A6124" w14:textId="309477D2" w:rsidR="00D86495" w:rsidRPr="00593808" w:rsidRDefault="00386125" w:rsidP="00593808">
            <w:pPr>
              <w:pStyle w:val="Datatable"/>
              <w:jc w:val="left"/>
              <w:rPr>
                <w:rFonts w:cs="Arial"/>
                <w:b/>
                <w:sz w:val="22"/>
                <w:szCs w:val="22"/>
              </w:rPr>
            </w:pPr>
            <w:r w:rsidRPr="00593808">
              <w:rPr>
                <w:rFonts w:cs="Arial"/>
                <w:sz w:val="22"/>
                <w:szCs w:val="22"/>
              </w:rPr>
              <w:t>GAS-Light</w:t>
            </w:r>
          </w:p>
        </w:tc>
        <w:tc>
          <w:tcPr>
            <w:tcW w:w="854" w:type="pct"/>
            <w:shd w:val="clear" w:color="auto" w:fill="D4C5D7"/>
          </w:tcPr>
          <w:p w14:paraId="44EDA3C7" w14:textId="77777777" w:rsidR="00D86495" w:rsidRPr="00593808" w:rsidRDefault="00D86495" w:rsidP="00593808">
            <w:pPr>
              <w:pStyle w:val="Datatable"/>
              <w:jc w:val="left"/>
              <w:rPr>
                <w:rFonts w:cs="Arial"/>
                <w:b/>
                <w:sz w:val="22"/>
                <w:szCs w:val="22"/>
              </w:rPr>
            </w:pPr>
            <w:r w:rsidRPr="00593808">
              <w:rPr>
                <w:rFonts w:cs="Arial"/>
                <w:b/>
                <w:sz w:val="22"/>
                <w:szCs w:val="22"/>
              </w:rPr>
              <w:t>33</w:t>
            </w:r>
          </w:p>
        </w:tc>
        <w:tc>
          <w:tcPr>
            <w:tcW w:w="854" w:type="pct"/>
            <w:shd w:val="clear" w:color="auto" w:fill="D4C5D7"/>
          </w:tcPr>
          <w:p w14:paraId="6BB0F350" w14:textId="77777777" w:rsidR="00D86495" w:rsidRPr="00593808" w:rsidRDefault="00D86495" w:rsidP="00593808">
            <w:pPr>
              <w:pStyle w:val="Datatable"/>
              <w:jc w:val="left"/>
              <w:rPr>
                <w:rFonts w:cs="Arial"/>
                <w:bCs/>
                <w:sz w:val="22"/>
                <w:szCs w:val="22"/>
              </w:rPr>
            </w:pPr>
            <w:r w:rsidRPr="00593808">
              <w:rPr>
                <w:rFonts w:cs="Arial"/>
                <w:bCs/>
                <w:sz w:val="22"/>
                <w:szCs w:val="22"/>
              </w:rPr>
              <w:t>7 (12%)</w:t>
            </w:r>
          </w:p>
        </w:tc>
        <w:tc>
          <w:tcPr>
            <w:tcW w:w="1147" w:type="pct"/>
            <w:shd w:val="clear" w:color="auto" w:fill="D4C5D7"/>
          </w:tcPr>
          <w:p w14:paraId="7E734516" w14:textId="77777777" w:rsidR="00D86495" w:rsidRPr="00593808" w:rsidRDefault="00D86495" w:rsidP="00593808">
            <w:pPr>
              <w:pStyle w:val="Datatable"/>
              <w:jc w:val="left"/>
              <w:rPr>
                <w:rFonts w:cs="Arial"/>
                <w:sz w:val="22"/>
                <w:szCs w:val="22"/>
              </w:rPr>
            </w:pPr>
            <w:r w:rsidRPr="00593808">
              <w:rPr>
                <w:rFonts w:cs="Arial"/>
                <w:sz w:val="22"/>
                <w:szCs w:val="22"/>
              </w:rPr>
              <w:t>7 (21%)</w:t>
            </w:r>
          </w:p>
        </w:tc>
      </w:tr>
      <w:tr w:rsidR="00D86495" w:rsidRPr="00F6682E" w14:paraId="49B1F46E" w14:textId="77777777" w:rsidTr="00593808">
        <w:tc>
          <w:tcPr>
            <w:tcW w:w="1071" w:type="pct"/>
          </w:tcPr>
          <w:p w14:paraId="3783A6E1" w14:textId="6B9A20D2" w:rsidR="00D86495" w:rsidRPr="00593808" w:rsidRDefault="00E10607">
            <w:pPr>
              <w:pStyle w:val="Datatable"/>
              <w:jc w:val="left"/>
              <w:rPr>
                <w:rFonts w:cs="Arial"/>
                <w:sz w:val="22"/>
                <w:szCs w:val="22"/>
              </w:rPr>
            </w:pPr>
            <w:r>
              <w:rPr>
                <w:rFonts w:cs="Arial"/>
                <w:sz w:val="22"/>
                <w:szCs w:val="22"/>
              </w:rPr>
              <w:t xml:space="preserve">EC </w:t>
            </w:r>
            <w:r w:rsidR="00176D2C">
              <w:rPr>
                <w:rFonts w:cs="Arial"/>
                <w:sz w:val="22"/>
                <w:szCs w:val="22"/>
              </w:rPr>
              <w:t>Partner 6</w:t>
            </w:r>
          </w:p>
        </w:tc>
        <w:tc>
          <w:tcPr>
            <w:tcW w:w="1074" w:type="pct"/>
          </w:tcPr>
          <w:p w14:paraId="50A5D6CF" w14:textId="64866FB7" w:rsidR="00D86495" w:rsidRPr="00593808" w:rsidRDefault="00D86495" w:rsidP="00593808">
            <w:pPr>
              <w:pStyle w:val="Datatable"/>
              <w:jc w:val="left"/>
              <w:rPr>
                <w:rFonts w:cs="Arial"/>
                <w:b/>
                <w:sz w:val="22"/>
                <w:szCs w:val="22"/>
              </w:rPr>
            </w:pPr>
            <w:r w:rsidRPr="00593808">
              <w:rPr>
                <w:rFonts w:cs="Arial"/>
                <w:sz w:val="22"/>
                <w:szCs w:val="22"/>
              </w:rPr>
              <w:t>GAS/</w:t>
            </w:r>
            <w:r w:rsidR="00386125" w:rsidRPr="00593808">
              <w:rPr>
                <w:rFonts w:cs="Arial"/>
                <w:sz w:val="22"/>
                <w:szCs w:val="22"/>
              </w:rPr>
              <w:t>GAS-Light</w:t>
            </w:r>
          </w:p>
        </w:tc>
        <w:tc>
          <w:tcPr>
            <w:tcW w:w="854" w:type="pct"/>
            <w:shd w:val="clear" w:color="auto" w:fill="auto"/>
          </w:tcPr>
          <w:p w14:paraId="052EB193" w14:textId="77777777" w:rsidR="00D86495" w:rsidRPr="00593808" w:rsidRDefault="00D86495" w:rsidP="00593808">
            <w:pPr>
              <w:pStyle w:val="Datatable"/>
              <w:jc w:val="left"/>
              <w:rPr>
                <w:rFonts w:cs="Arial"/>
                <w:b/>
                <w:sz w:val="22"/>
                <w:szCs w:val="22"/>
              </w:rPr>
            </w:pPr>
            <w:r w:rsidRPr="00593808">
              <w:rPr>
                <w:rFonts w:cs="Arial"/>
                <w:b/>
                <w:sz w:val="22"/>
                <w:szCs w:val="22"/>
              </w:rPr>
              <w:t>23</w:t>
            </w:r>
          </w:p>
        </w:tc>
        <w:tc>
          <w:tcPr>
            <w:tcW w:w="854" w:type="pct"/>
            <w:shd w:val="clear" w:color="auto" w:fill="auto"/>
          </w:tcPr>
          <w:p w14:paraId="6B5EF6DE" w14:textId="77777777" w:rsidR="00D86495" w:rsidRPr="00593808" w:rsidRDefault="00D86495" w:rsidP="00593808">
            <w:pPr>
              <w:pStyle w:val="Datatable"/>
              <w:jc w:val="left"/>
              <w:rPr>
                <w:rFonts w:cs="Arial"/>
                <w:bCs/>
                <w:sz w:val="22"/>
                <w:szCs w:val="22"/>
              </w:rPr>
            </w:pPr>
            <w:r w:rsidRPr="00593808">
              <w:rPr>
                <w:rFonts w:cs="Arial"/>
                <w:bCs/>
                <w:sz w:val="22"/>
                <w:szCs w:val="22"/>
              </w:rPr>
              <w:t>21 (91%)</w:t>
            </w:r>
          </w:p>
        </w:tc>
        <w:tc>
          <w:tcPr>
            <w:tcW w:w="1147" w:type="pct"/>
            <w:shd w:val="clear" w:color="auto" w:fill="auto"/>
          </w:tcPr>
          <w:p w14:paraId="353191C5" w14:textId="77777777" w:rsidR="00D86495" w:rsidRPr="00593808" w:rsidRDefault="00D86495" w:rsidP="00593808">
            <w:pPr>
              <w:pStyle w:val="Datatable"/>
              <w:jc w:val="left"/>
              <w:rPr>
                <w:rFonts w:cs="Arial"/>
                <w:sz w:val="22"/>
                <w:szCs w:val="22"/>
              </w:rPr>
            </w:pPr>
            <w:r w:rsidRPr="00593808">
              <w:rPr>
                <w:rFonts w:cs="Arial"/>
                <w:sz w:val="22"/>
                <w:szCs w:val="22"/>
              </w:rPr>
              <w:t>9 (39%)</w:t>
            </w:r>
          </w:p>
        </w:tc>
      </w:tr>
      <w:tr w:rsidR="00D86495" w:rsidRPr="00F6682E" w14:paraId="00628CFB" w14:textId="77777777" w:rsidTr="00593808">
        <w:tc>
          <w:tcPr>
            <w:tcW w:w="1071" w:type="pct"/>
            <w:shd w:val="clear" w:color="auto" w:fill="D4C5D7"/>
          </w:tcPr>
          <w:p w14:paraId="4AFAECD6" w14:textId="12E9F5E1" w:rsidR="00D86495" w:rsidRPr="00593808" w:rsidRDefault="00E10607">
            <w:pPr>
              <w:pStyle w:val="Datatable"/>
              <w:jc w:val="left"/>
              <w:rPr>
                <w:rFonts w:cs="Arial"/>
                <w:sz w:val="22"/>
                <w:szCs w:val="22"/>
              </w:rPr>
            </w:pPr>
            <w:r>
              <w:rPr>
                <w:rFonts w:cs="Arial"/>
                <w:sz w:val="22"/>
                <w:szCs w:val="22"/>
              </w:rPr>
              <w:t xml:space="preserve">EC </w:t>
            </w:r>
            <w:r w:rsidR="00176D2C">
              <w:rPr>
                <w:rFonts w:cs="Arial"/>
                <w:sz w:val="22"/>
                <w:szCs w:val="22"/>
              </w:rPr>
              <w:t>Partner 7</w:t>
            </w:r>
          </w:p>
        </w:tc>
        <w:tc>
          <w:tcPr>
            <w:tcW w:w="1074" w:type="pct"/>
            <w:shd w:val="clear" w:color="auto" w:fill="D4C5D7"/>
          </w:tcPr>
          <w:p w14:paraId="175CB585" w14:textId="0D47006D" w:rsidR="00D86495" w:rsidRPr="00593808" w:rsidRDefault="00D86495" w:rsidP="00593808">
            <w:pPr>
              <w:pStyle w:val="Datatable"/>
              <w:jc w:val="left"/>
              <w:rPr>
                <w:rFonts w:cs="Arial"/>
                <w:b/>
                <w:sz w:val="22"/>
                <w:szCs w:val="22"/>
              </w:rPr>
            </w:pPr>
            <w:r w:rsidRPr="00593808">
              <w:rPr>
                <w:rFonts w:cs="Arial"/>
                <w:sz w:val="22"/>
                <w:szCs w:val="22"/>
              </w:rPr>
              <w:t>COPM/</w:t>
            </w:r>
            <w:r w:rsidR="00386125" w:rsidRPr="00593808">
              <w:rPr>
                <w:rFonts w:cs="Arial"/>
                <w:sz w:val="22"/>
                <w:szCs w:val="22"/>
              </w:rPr>
              <w:t>GAS-Light</w:t>
            </w:r>
          </w:p>
        </w:tc>
        <w:tc>
          <w:tcPr>
            <w:tcW w:w="854" w:type="pct"/>
            <w:shd w:val="clear" w:color="auto" w:fill="D4C5D7"/>
          </w:tcPr>
          <w:p w14:paraId="5AAC78BF" w14:textId="77777777" w:rsidR="00D86495" w:rsidRPr="00593808" w:rsidRDefault="00D86495" w:rsidP="00593808">
            <w:pPr>
              <w:pStyle w:val="Datatable"/>
              <w:jc w:val="left"/>
              <w:rPr>
                <w:rFonts w:cs="Arial"/>
                <w:b/>
                <w:sz w:val="22"/>
                <w:szCs w:val="22"/>
              </w:rPr>
            </w:pPr>
            <w:r w:rsidRPr="00593808">
              <w:rPr>
                <w:rFonts w:cs="Arial"/>
                <w:b/>
                <w:sz w:val="22"/>
                <w:szCs w:val="22"/>
              </w:rPr>
              <w:t>6</w:t>
            </w:r>
          </w:p>
        </w:tc>
        <w:tc>
          <w:tcPr>
            <w:tcW w:w="854" w:type="pct"/>
            <w:shd w:val="clear" w:color="auto" w:fill="D4C5D7"/>
          </w:tcPr>
          <w:p w14:paraId="25A11187" w14:textId="77777777" w:rsidR="00D86495" w:rsidRPr="00593808" w:rsidRDefault="00D86495" w:rsidP="00593808">
            <w:pPr>
              <w:pStyle w:val="Datatable"/>
              <w:jc w:val="left"/>
              <w:rPr>
                <w:rFonts w:cs="Arial"/>
                <w:bCs/>
                <w:sz w:val="22"/>
                <w:szCs w:val="22"/>
              </w:rPr>
            </w:pPr>
            <w:r w:rsidRPr="00593808">
              <w:rPr>
                <w:rFonts w:cs="Arial"/>
                <w:bCs/>
                <w:sz w:val="22"/>
                <w:szCs w:val="22"/>
              </w:rPr>
              <w:t>5 (83%)</w:t>
            </w:r>
          </w:p>
        </w:tc>
        <w:tc>
          <w:tcPr>
            <w:tcW w:w="1147" w:type="pct"/>
            <w:shd w:val="clear" w:color="auto" w:fill="D4C5D7"/>
          </w:tcPr>
          <w:p w14:paraId="2F2A2F3A" w14:textId="77777777" w:rsidR="00D86495" w:rsidRPr="00593808" w:rsidRDefault="00D86495" w:rsidP="00593808">
            <w:pPr>
              <w:pStyle w:val="Datatable"/>
              <w:jc w:val="left"/>
              <w:rPr>
                <w:rFonts w:cs="Arial"/>
                <w:sz w:val="22"/>
                <w:szCs w:val="22"/>
              </w:rPr>
            </w:pPr>
            <w:r w:rsidRPr="00593808">
              <w:rPr>
                <w:rFonts w:cs="Arial"/>
                <w:sz w:val="22"/>
                <w:szCs w:val="22"/>
              </w:rPr>
              <w:t>1 (17%)</w:t>
            </w:r>
          </w:p>
        </w:tc>
      </w:tr>
      <w:tr w:rsidR="00D86495" w:rsidRPr="00F6682E" w14:paraId="39461BCE" w14:textId="77777777" w:rsidTr="00593808">
        <w:tc>
          <w:tcPr>
            <w:tcW w:w="1071" w:type="pct"/>
            <w:shd w:val="clear" w:color="auto" w:fill="000000" w:themeFill="text1"/>
          </w:tcPr>
          <w:p w14:paraId="5FC7228B" w14:textId="77777777" w:rsidR="00D86495" w:rsidRPr="00593808" w:rsidRDefault="00D86495">
            <w:pPr>
              <w:pStyle w:val="Datatotal"/>
              <w:spacing w:line="288" w:lineRule="auto"/>
              <w:jc w:val="left"/>
              <w:rPr>
                <w:rFonts w:cs="Arial"/>
                <w:sz w:val="22"/>
                <w:szCs w:val="22"/>
              </w:rPr>
            </w:pPr>
            <w:r w:rsidRPr="00593808">
              <w:rPr>
                <w:rFonts w:cs="Arial"/>
                <w:sz w:val="22"/>
                <w:szCs w:val="22"/>
              </w:rPr>
              <w:t>Total</w:t>
            </w:r>
          </w:p>
        </w:tc>
        <w:tc>
          <w:tcPr>
            <w:tcW w:w="1074" w:type="pct"/>
            <w:shd w:val="clear" w:color="auto" w:fill="000000" w:themeFill="text1"/>
          </w:tcPr>
          <w:p w14:paraId="75851286" w14:textId="58F16AF1" w:rsidR="00D86495" w:rsidRPr="00593808" w:rsidRDefault="00D86495">
            <w:pPr>
              <w:pStyle w:val="Datatotal"/>
              <w:spacing w:line="288" w:lineRule="auto"/>
              <w:jc w:val="left"/>
              <w:rPr>
                <w:rFonts w:cs="Arial"/>
                <w:color w:val="B398B8"/>
                <w:sz w:val="22"/>
                <w:szCs w:val="22"/>
              </w:rPr>
            </w:pPr>
          </w:p>
        </w:tc>
        <w:tc>
          <w:tcPr>
            <w:tcW w:w="854" w:type="pct"/>
            <w:shd w:val="clear" w:color="auto" w:fill="000000" w:themeFill="text1"/>
          </w:tcPr>
          <w:p w14:paraId="0D2499B7" w14:textId="77777777" w:rsidR="00D86495" w:rsidRPr="00593808" w:rsidRDefault="00D86495" w:rsidP="00593808">
            <w:pPr>
              <w:pStyle w:val="Datatotal"/>
              <w:spacing w:line="288" w:lineRule="auto"/>
              <w:jc w:val="left"/>
              <w:rPr>
                <w:rFonts w:cs="Arial"/>
                <w:sz w:val="22"/>
                <w:szCs w:val="22"/>
              </w:rPr>
            </w:pPr>
            <w:r w:rsidRPr="00593808">
              <w:rPr>
                <w:rFonts w:cs="Arial"/>
                <w:sz w:val="22"/>
                <w:szCs w:val="22"/>
              </w:rPr>
              <w:t>139</w:t>
            </w:r>
          </w:p>
        </w:tc>
        <w:tc>
          <w:tcPr>
            <w:tcW w:w="854" w:type="pct"/>
            <w:shd w:val="clear" w:color="auto" w:fill="000000" w:themeFill="text1"/>
          </w:tcPr>
          <w:p w14:paraId="5029BED9" w14:textId="77777777" w:rsidR="00D86495" w:rsidRPr="00593808" w:rsidRDefault="00D86495" w:rsidP="00593808">
            <w:pPr>
              <w:pStyle w:val="Datatotal"/>
              <w:spacing w:line="288" w:lineRule="auto"/>
              <w:jc w:val="left"/>
              <w:rPr>
                <w:rFonts w:cs="Arial"/>
                <w:sz w:val="22"/>
                <w:szCs w:val="22"/>
              </w:rPr>
            </w:pPr>
            <w:r w:rsidRPr="00593808">
              <w:rPr>
                <w:rFonts w:cs="Arial"/>
                <w:sz w:val="22"/>
                <w:szCs w:val="22"/>
              </w:rPr>
              <w:t>89 (64%)</w:t>
            </w:r>
          </w:p>
        </w:tc>
        <w:tc>
          <w:tcPr>
            <w:tcW w:w="1147" w:type="pct"/>
            <w:shd w:val="clear" w:color="auto" w:fill="000000" w:themeFill="text1"/>
          </w:tcPr>
          <w:p w14:paraId="6C8B5B9A" w14:textId="77777777" w:rsidR="00D86495" w:rsidRPr="00593808" w:rsidRDefault="00D86495" w:rsidP="00593808">
            <w:pPr>
              <w:pStyle w:val="Datatotal"/>
              <w:spacing w:line="288" w:lineRule="auto"/>
              <w:jc w:val="left"/>
              <w:rPr>
                <w:rFonts w:cs="Arial"/>
                <w:sz w:val="22"/>
                <w:szCs w:val="22"/>
              </w:rPr>
            </w:pPr>
            <w:r w:rsidRPr="00593808">
              <w:rPr>
                <w:rFonts w:cs="Arial"/>
                <w:sz w:val="22"/>
                <w:szCs w:val="22"/>
              </w:rPr>
              <w:t>31 (22%)</w:t>
            </w:r>
          </w:p>
        </w:tc>
      </w:tr>
    </w:tbl>
    <w:p w14:paraId="51A5873A" w14:textId="7D931D4F" w:rsidR="000366B1" w:rsidRPr="00593808" w:rsidRDefault="00A52F45" w:rsidP="00A52F45">
      <w:pPr>
        <w:spacing w:before="60" w:after="0"/>
        <w:rPr>
          <w:szCs w:val="22"/>
        </w:rPr>
      </w:pPr>
      <w:r w:rsidRPr="00593808">
        <w:rPr>
          <w:b/>
          <w:bCs/>
          <w:szCs w:val="22"/>
        </w:rPr>
        <w:t>Source</w:t>
      </w:r>
      <w:r w:rsidRPr="00593808">
        <w:rPr>
          <w:szCs w:val="22"/>
        </w:rPr>
        <w:t>: OM tool evaluation consent forms, training records, and participant enrolments</w:t>
      </w:r>
    </w:p>
    <w:p w14:paraId="0FD85F4E" w14:textId="77777777" w:rsidR="000366B1" w:rsidRDefault="000366B1">
      <w:pPr>
        <w:spacing w:line="276" w:lineRule="auto"/>
        <w:rPr>
          <w:sz w:val="18"/>
          <w:szCs w:val="22"/>
        </w:rPr>
      </w:pPr>
      <w:r>
        <w:rPr>
          <w:sz w:val="18"/>
          <w:szCs w:val="22"/>
        </w:rPr>
        <w:br w:type="page"/>
      </w:r>
    </w:p>
    <w:p w14:paraId="2B63515D" w14:textId="02B624DA" w:rsidR="00024412" w:rsidRDefault="00A52F45" w:rsidP="00904817">
      <w:pPr>
        <w:pStyle w:val="Heading3"/>
        <w:numPr>
          <w:ilvl w:val="1"/>
          <w:numId w:val="16"/>
        </w:numPr>
      </w:pPr>
      <w:bookmarkStart w:id="163" w:name="_Toc116998951"/>
      <w:bookmarkStart w:id="164" w:name="_Toc117077058"/>
      <w:bookmarkStart w:id="165" w:name="_Toc117079715"/>
      <w:bookmarkStart w:id="166" w:name="_Toc128403037"/>
      <w:r>
        <w:lastRenderedPageBreak/>
        <w:t>Data</w:t>
      </w:r>
      <w:bookmarkEnd w:id="163"/>
      <w:bookmarkEnd w:id="164"/>
      <w:bookmarkEnd w:id="165"/>
      <w:bookmarkEnd w:id="166"/>
    </w:p>
    <w:p w14:paraId="1C3528C4" w14:textId="5244FA83" w:rsidR="00A52F45" w:rsidRDefault="00A52F45" w:rsidP="00A52F45">
      <w:r w:rsidRPr="00CC3159">
        <w:t xml:space="preserve">Appendix </w:t>
      </w:r>
      <w:r w:rsidR="00DE67D2">
        <w:t>B</w:t>
      </w:r>
      <w:r>
        <w:t xml:space="preserve"> shows the alignment of the data sources to the evaluation questions.</w:t>
      </w:r>
    </w:p>
    <w:p w14:paraId="3E69A1B9" w14:textId="3F0A7E48" w:rsidR="009C366E" w:rsidRPr="00976214" w:rsidRDefault="00654F21" w:rsidP="00976214">
      <w:pPr>
        <w:pStyle w:val="Heading4"/>
        <w:ind w:left="0"/>
      </w:pPr>
      <w:r>
        <w:t xml:space="preserve">2.4.1 </w:t>
      </w:r>
      <w:r w:rsidR="009C366E" w:rsidRPr="00976214">
        <w:t>Tool collection</w:t>
      </w:r>
    </w:p>
    <w:p w14:paraId="6BD759DC" w14:textId="714CE896" w:rsidR="007168A2" w:rsidRDefault="009C366E" w:rsidP="007168A2">
      <w:pPr>
        <w:spacing w:line="276" w:lineRule="auto"/>
      </w:pPr>
      <w:r>
        <w:t>Study enrolment commenced in October 2021 and ceased in late May 2022. A total of 123 families enrolled in the OM evaluation across six providers. Of those, six withdrew their consent to participate at some point in the evaluation</w:t>
      </w:r>
      <w:r w:rsidR="18B766FB">
        <w:t>, leaving 117 families</w:t>
      </w:r>
      <w:r>
        <w:t xml:space="preserve">. </w:t>
      </w:r>
    </w:p>
    <w:p w14:paraId="1E555A18" w14:textId="0DCAF062" w:rsidR="00A1661B" w:rsidRDefault="007168A2" w:rsidP="00593808">
      <w:r w:rsidRPr="00E1567D">
        <w:t>Table 4</w:t>
      </w:r>
      <w:r>
        <w:t xml:space="preserve"> </w:t>
      </w:r>
      <w:r w:rsidR="009C366E">
        <w:t>outlines the number of responses for each OM tool as well as overlap between tools.</w:t>
      </w:r>
    </w:p>
    <w:p w14:paraId="199E5737" w14:textId="24E272A8" w:rsidR="00F420F0" w:rsidRPr="00A77ADB" w:rsidRDefault="00F420F0" w:rsidP="00F420F0">
      <w:r>
        <w:t>In summary:</w:t>
      </w:r>
    </w:p>
    <w:p w14:paraId="6A84A422" w14:textId="77777777" w:rsidR="00F420F0" w:rsidRDefault="00F420F0" w:rsidP="00904817">
      <w:pPr>
        <w:pStyle w:val="ListParagraph"/>
        <w:numPr>
          <w:ilvl w:val="0"/>
          <w:numId w:val="13"/>
        </w:numPr>
        <w:spacing w:before="120" w:after="120"/>
        <w:ind w:left="714" w:hanging="357"/>
        <w:contextualSpacing w:val="0"/>
      </w:pPr>
      <w:r>
        <w:t>EC Partners collected OM tool data from 59 families at the goal setting phase, 31 for GAS and 27 for the GAS-Light. Only one family completed the COPM at baseline and none at follow-up. Therefore, the evaluation could not assess the reliability and validity of the COPM.</w:t>
      </w:r>
    </w:p>
    <w:p w14:paraId="7D998D4E" w14:textId="3760089E" w:rsidR="00F420F0" w:rsidRDefault="00F420F0" w:rsidP="00904817">
      <w:pPr>
        <w:pStyle w:val="ListParagraph"/>
        <w:numPr>
          <w:ilvl w:val="0"/>
          <w:numId w:val="13"/>
        </w:numPr>
        <w:spacing w:before="120" w:after="120"/>
        <w:ind w:left="714" w:hanging="357"/>
      </w:pPr>
      <w:r>
        <w:t xml:space="preserve">The 59 families reported 152 separate goals (average = 2.5) with a minimum of one goal and a maximum of five. Based on alignment to PEDI-CAT domains, most recorded goals related to socialisation/cognition (119, </w:t>
      </w:r>
      <w:r w:rsidR="6B779C12">
        <w:t>78</w:t>
      </w:r>
      <w:r>
        <w:t xml:space="preserve">%) goals followed by daily activities (29, </w:t>
      </w:r>
      <w:r w:rsidR="69AE766C">
        <w:t>19</w:t>
      </w:r>
      <w:r>
        <w:t xml:space="preserve">%). </w:t>
      </w:r>
    </w:p>
    <w:p w14:paraId="06CEEB31" w14:textId="1BC4FA0E" w:rsidR="00F420F0" w:rsidRDefault="00F420F0" w:rsidP="00904817">
      <w:pPr>
        <w:pStyle w:val="ListParagraph"/>
        <w:numPr>
          <w:ilvl w:val="0"/>
          <w:numId w:val="13"/>
        </w:numPr>
        <w:spacing w:before="120" w:after="120"/>
        <w:ind w:left="714" w:hanging="357"/>
        <w:contextualSpacing w:val="0"/>
      </w:pPr>
      <w:r>
        <w:t xml:space="preserve">EC Partners recorded reassessment of at least one goal for 40 families (25 based on GAS and 15 based on </w:t>
      </w:r>
      <w:r w:rsidR="00386125">
        <w:t>GAS-Light</w:t>
      </w:r>
      <w:r>
        <w:t>).</w:t>
      </w:r>
    </w:p>
    <w:p w14:paraId="4B216209" w14:textId="1BAC53C0" w:rsidR="00F420F0" w:rsidRDefault="00F420F0" w:rsidP="00904817">
      <w:pPr>
        <w:pStyle w:val="ListParagraph"/>
        <w:numPr>
          <w:ilvl w:val="0"/>
          <w:numId w:val="13"/>
        </w:numPr>
        <w:spacing w:before="120" w:after="120"/>
        <w:ind w:left="714" w:hanging="357"/>
      </w:pPr>
      <w:r>
        <w:t>Just over half of enrolled families completed the PEEM at goal setting (66 of 117, 56%) and 30</w:t>
      </w:r>
      <w:r w:rsidR="59C5F672">
        <w:t xml:space="preserve"> (26%)</w:t>
      </w:r>
      <w:r>
        <w:t xml:space="preserve"> at reassessment.</w:t>
      </w:r>
    </w:p>
    <w:p w14:paraId="5ABAC5B0" w14:textId="375AAB17" w:rsidR="00F420F0" w:rsidRDefault="00F420F0" w:rsidP="00904817">
      <w:pPr>
        <w:pStyle w:val="ListParagraph"/>
        <w:numPr>
          <w:ilvl w:val="0"/>
          <w:numId w:val="13"/>
        </w:numPr>
        <w:spacing w:before="120"/>
        <w:ind w:left="714" w:hanging="357"/>
      </w:pPr>
      <w:r>
        <w:t xml:space="preserve">The evaluation used PEDI-CAT domain scores as the ‘gold standard’ on which to assess the concurrent validity between objective (PEDI-CAT) and subjective tools (GAS and the </w:t>
      </w:r>
      <w:r w:rsidR="00386125">
        <w:t>GAS-Light</w:t>
      </w:r>
      <w:r>
        <w:t xml:space="preserve">). For those accessing Early Supports, the NDIA </w:t>
      </w:r>
      <w:r w:rsidR="00AF2123">
        <w:t xml:space="preserve">KPIs </w:t>
      </w:r>
      <w:r>
        <w:t xml:space="preserve">only </w:t>
      </w:r>
      <w:r w:rsidR="00AF2123">
        <w:t xml:space="preserve">assess </w:t>
      </w:r>
      <w:r>
        <w:t xml:space="preserve">PEDI-CAT </w:t>
      </w:r>
      <w:r w:rsidR="00AF2123">
        <w:t xml:space="preserve">completion </w:t>
      </w:r>
      <w:r>
        <w:t>at entry. However, the NDIA requires that children also receive a PEDI-CAT assessment upon entry to the NDIS. So, of the 53 children enrolled in the evaluation who went on to apply for the NDIS, PEDI-CAT assessments for two time-points were available for 41</w:t>
      </w:r>
      <w:r w:rsidR="71DE3276">
        <w:t xml:space="preserve"> (77%)</w:t>
      </w:r>
      <w:r>
        <w:t>.</w:t>
      </w:r>
    </w:p>
    <w:p w14:paraId="2CED5A80" w14:textId="77777777" w:rsidR="000366B1" w:rsidRDefault="000366B1">
      <w:pPr>
        <w:spacing w:line="276" w:lineRule="auto"/>
        <w:rPr>
          <w:b/>
          <w:bCs/>
          <w:sz w:val="20"/>
          <w:szCs w:val="18"/>
        </w:rPr>
      </w:pPr>
      <w:bookmarkStart w:id="167" w:name="_Ref116990237"/>
      <w:r>
        <w:br w:type="page"/>
      </w:r>
    </w:p>
    <w:p w14:paraId="4A3EE9A6" w14:textId="20E4000E" w:rsidR="009C366E" w:rsidRDefault="009C366E" w:rsidP="00593808">
      <w:pPr>
        <w:pStyle w:val="Heading5"/>
      </w:pPr>
      <w:r>
        <w:lastRenderedPageBreak/>
        <w:t xml:space="preserve">Table </w:t>
      </w:r>
      <w:bookmarkEnd w:id="167"/>
      <w:r w:rsidR="002D7697">
        <w:t>4</w:t>
      </w:r>
      <w:r>
        <w:t xml:space="preserve">: </w:t>
      </w:r>
      <w:r w:rsidRPr="003832B4">
        <w:t xml:space="preserve">Number of responses recorded across OMs and all tool </w:t>
      </w:r>
      <w:proofErr w:type="gramStart"/>
      <w:r w:rsidRPr="003832B4">
        <w:t>combinations</w:t>
      </w:r>
      <w:proofErr w:type="gramEnd"/>
    </w:p>
    <w:p w14:paraId="46355FDC" w14:textId="5F5CC76E" w:rsidR="000C6248" w:rsidRPr="00593808" w:rsidRDefault="00EE038B" w:rsidP="000C6248">
      <w:pPr>
        <w:spacing w:after="0"/>
        <w:rPr>
          <w:rFonts w:cs="Arial"/>
          <w:szCs w:val="22"/>
        </w:rPr>
      </w:pPr>
      <w:r w:rsidRPr="00593808">
        <w:rPr>
          <w:rFonts w:cs="Arial"/>
          <w:b/>
          <w:szCs w:val="22"/>
        </w:rPr>
        <w:t>Note</w:t>
      </w:r>
      <w:r w:rsidR="000C6248" w:rsidRPr="00593808">
        <w:rPr>
          <w:rFonts w:cs="Arial"/>
          <w:b/>
          <w:szCs w:val="22"/>
        </w:rPr>
        <w:t>:</w:t>
      </w:r>
      <w:r w:rsidR="000C6248" w:rsidRPr="00AD063A">
        <w:rPr>
          <w:rFonts w:cs="Arial"/>
          <w:szCs w:val="22"/>
        </w:rPr>
        <w:t xml:space="preserve"> </w:t>
      </w:r>
      <w:r w:rsidR="000C6248" w:rsidRPr="00593808">
        <w:rPr>
          <w:rFonts w:cs="Arial"/>
          <w:szCs w:val="22"/>
        </w:rPr>
        <w:t>*</w:t>
      </w:r>
      <w:r>
        <w:rPr>
          <w:rFonts w:cs="Arial"/>
          <w:szCs w:val="22"/>
        </w:rPr>
        <w:t>Asterisk indicates that q</w:t>
      </w:r>
      <w:r w:rsidR="000C6248" w:rsidRPr="00593808">
        <w:rPr>
          <w:rFonts w:cs="Arial"/>
          <w:szCs w:val="22"/>
        </w:rPr>
        <w:t xml:space="preserve">uestions related to the Responsibility domain were not asked if the child was under the age of three. </w:t>
      </w:r>
    </w:p>
    <w:p w14:paraId="08AB4781" w14:textId="6F5008F2" w:rsidR="000C6248" w:rsidRPr="00593808" w:rsidRDefault="000C6248" w:rsidP="000C6248">
      <w:pPr>
        <w:spacing w:after="0"/>
        <w:rPr>
          <w:rFonts w:cs="Arial"/>
          <w:szCs w:val="22"/>
        </w:rPr>
      </w:pPr>
      <w:r w:rsidRPr="00593808">
        <w:rPr>
          <w:rFonts w:asciiTheme="minorHAnsi" w:hAnsiTheme="minorHAnsi" w:cs="Arial"/>
          <w:color w:val="000000" w:themeColor="text1"/>
          <w:szCs w:val="22"/>
          <w:shd w:val="clear" w:color="auto" w:fill="FFFFFF"/>
        </w:rPr>
        <w:t>†</w:t>
      </w:r>
      <w:r w:rsidRPr="00593808">
        <w:rPr>
          <w:rFonts w:cs="Arial"/>
          <w:color w:val="000000" w:themeColor="text1"/>
          <w:szCs w:val="22"/>
          <w:shd w:val="clear" w:color="auto" w:fill="FFFFFF"/>
        </w:rPr>
        <w:t xml:space="preserve"> </w:t>
      </w:r>
      <w:r w:rsidR="00EE038B" w:rsidRPr="00593808">
        <w:rPr>
          <w:rFonts w:cs="Arial"/>
          <w:color w:val="000000" w:themeColor="text1"/>
          <w:szCs w:val="22"/>
          <w:shd w:val="clear" w:color="auto" w:fill="FFFFFF"/>
        </w:rPr>
        <w:t xml:space="preserve">Crucifix indicates </w:t>
      </w:r>
      <w:r w:rsidRPr="00593808">
        <w:rPr>
          <w:rFonts w:cs="Arial"/>
          <w:color w:val="000000" w:themeColor="text1"/>
          <w:szCs w:val="22"/>
        </w:rPr>
        <w:t xml:space="preserve">98% of the PEDI-CAT scores </w:t>
      </w:r>
      <w:r w:rsidRPr="00593808">
        <w:rPr>
          <w:rFonts w:cs="Arial"/>
          <w:szCs w:val="22"/>
        </w:rPr>
        <w:t>recorded at follow-up were recorded as part of applying for NDIS access.</w:t>
      </w:r>
    </w:p>
    <w:tbl>
      <w:tblPr>
        <w:tblStyle w:val="TableGrid"/>
        <w:tblW w:w="5000" w:type="pct"/>
        <w:tblCellMar>
          <w:top w:w="28" w:type="dxa"/>
          <w:bottom w:w="28" w:type="dxa"/>
        </w:tblCellMar>
        <w:tblLook w:val="04A0" w:firstRow="1" w:lastRow="0" w:firstColumn="1" w:lastColumn="0" w:noHBand="0" w:noVBand="1"/>
      </w:tblPr>
      <w:tblGrid>
        <w:gridCol w:w="3114"/>
        <w:gridCol w:w="1700"/>
        <w:gridCol w:w="1843"/>
        <w:gridCol w:w="2359"/>
      </w:tblGrid>
      <w:tr w:rsidR="009C366E" w:rsidRPr="00AD7042" w14:paraId="153D80B1" w14:textId="77777777" w:rsidTr="009D3AE9">
        <w:trPr>
          <w:tblHeader/>
        </w:trPr>
        <w:tc>
          <w:tcPr>
            <w:tcW w:w="1727" w:type="pct"/>
            <w:shd w:val="clear" w:color="auto" w:fill="6B2976"/>
          </w:tcPr>
          <w:p w14:paraId="6A9650AE" w14:textId="77777777" w:rsidR="009C366E" w:rsidRPr="00AD7042" w:rsidRDefault="009C366E" w:rsidP="00581D49">
            <w:pPr>
              <w:pStyle w:val="BodyText1"/>
              <w:rPr>
                <w:rFonts w:cs="Arial"/>
                <w:b/>
                <w:bCs/>
                <w:color w:val="FFFFFF" w:themeColor="background1"/>
                <w:kern w:val="24"/>
              </w:rPr>
            </w:pPr>
            <w:r w:rsidRPr="00AD7042">
              <w:rPr>
                <w:rFonts w:cs="Arial"/>
                <w:b/>
                <w:bCs/>
                <w:color w:val="FFFFFF" w:themeColor="background1"/>
                <w:kern w:val="24"/>
              </w:rPr>
              <w:t>Measure</w:t>
            </w:r>
          </w:p>
        </w:tc>
        <w:tc>
          <w:tcPr>
            <w:tcW w:w="943" w:type="pct"/>
            <w:shd w:val="clear" w:color="auto" w:fill="6B2976"/>
          </w:tcPr>
          <w:p w14:paraId="23A21913" w14:textId="77777777" w:rsidR="009C366E" w:rsidRPr="00AD7042" w:rsidRDefault="009C366E" w:rsidP="00593808">
            <w:pPr>
              <w:pStyle w:val="BodyText1"/>
              <w:rPr>
                <w:rFonts w:cs="Arial"/>
                <w:b/>
                <w:bCs/>
                <w:color w:val="FFFFFF" w:themeColor="background1"/>
                <w:kern w:val="24"/>
              </w:rPr>
            </w:pPr>
            <w:r>
              <w:rPr>
                <w:rFonts w:cs="Arial"/>
                <w:b/>
                <w:bCs/>
                <w:color w:val="FFFFFF" w:themeColor="background1"/>
                <w:kern w:val="24"/>
              </w:rPr>
              <w:t>Goal setting</w:t>
            </w:r>
          </w:p>
        </w:tc>
        <w:tc>
          <w:tcPr>
            <w:tcW w:w="1022" w:type="pct"/>
            <w:shd w:val="clear" w:color="auto" w:fill="6B2976"/>
          </w:tcPr>
          <w:p w14:paraId="1CA8BD07" w14:textId="77777777" w:rsidR="009C366E" w:rsidRPr="00AD7042" w:rsidRDefault="009C366E" w:rsidP="00593808">
            <w:pPr>
              <w:pStyle w:val="BodyText1"/>
              <w:rPr>
                <w:rFonts w:cs="Arial"/>
                <w:b/>
                <w:bCs/>
                <w:color w:val="FFFFFF" w:themeColor="background1"/>
                <w:kern w:val="24"/>
              </w:rPr>
            </w:pPr>
            <w:r>
              <w:rPr>
                <w:rFonts w:cs="Arial"/>
                <w:b/>
                <w:bCs/>
                <w:color w:val="FFFFFF" w:themeColor="background1"/>
                <w:kern w:val="24"/>
              </w:rPr>
              <w:t>Reassessment</w:t>
            </w:r>
          </w:p>
        </w:tc>
        <w:tc>
          <w:tcPr>
            <w:tcW w:w="1308" w:type="pct"/>
            <w:shd w:val="clear" w:color="auto" w:fill="6B2976"/>
          </w:tcPr>
          <w:p w14:paraId="10688831" w14:textId="77777777" w:rsidR="009C366E" w:rsidRPr="00AD7042" w:rsidRDefault="009C366E" w:rsidP="00593808">
            <w:pPr>
              <w:pStyle w:val="BodyText1"/>
              <w:rPr>
                <w:rFonts w:cs="Arial"/>
                <w:b/>
                <w:bCs/>
                <w:color w:val="FFFFFF" w:themeColor="background1"/>
                <w:kern w:val="24"/>
              </w:rPr>
            </w:pPr>
            <w:r>
              <w:rPr>
                <w:rFonts w:cs="Arial"/>
                <w:b/>
                <w:bCs/>
                <w:color w:val="FFFFFF" w:themeColor="background1"/>
                <w:kern w:val="24"/>
              </w:rPr>
              <w:t>Goal setting and reassessment</w:t>
            </w:r>
          </w:p>
        </w:tc>
      </w:tr>
      <w:tr w:rsidR="009C366E" w:rsidRPr="00AD7042" w14:paraId="28AA99FD" w14:textId="77777777" w:rsidTr="009D3AE9">
        <w:tc>
          <w:tcPr>
            <w:tcW w:w="1727" w:type="pct"/>
            <w:shd w:val="clear" w:color="auto" w:fill="D4C5D7"/>
          </w:tcPr>
          <w:p w14:paraId="737EC550" w14:textId="77777777" w:rsidR="009C366E" w:rsidRPr="00593808" w:rsidRDefault="009C366E">
            <w:pPr>
              <w:pStyle w:val="Datatable"/>
              <w:jc w:val="left"/>
              <w:rPr>
                <w:rFonts w:cs="Arial"/>
                <w:b/>
                <w:bCs/>
              </w:rPr>
            </w:pPr>
            <w:r w:rsidRPr="00593808">
              <w:rPr>
                <w:rFonts w:cs="Arial"/>
                <w:b/>
                <w:bCs/>
              </w:rPr>
              <w:t>PEDI-CAT</w:t>
            </w:r>
          </w:p>
        </w:tc>
        <w:tc>
          <w:tcPr>
            <w:tcW w:w="943" w:type="pct"/>
            <w:shd w:val="clear" w:color="auto" w:fill="D4C5D7"/>
          </w:tcPr>
          <w:p w14:paraId="6164850C" w14:textId="77777777" w:rsidR="009C366E" w:rsidRPr="00593808" w:rsidRDefault="009C366E" w:rsidP="00593808">
            <w:pPr>
              <w:pStyle w:val="Datatable"/>
              <w:jc w:val="right"/>
              <w:rPr>
                <w:rFonts w:cs="Arial"/>
                <w:b/>
              </w:rPr>
            </w:pPr>
            <w:r w:rsidRPr="00593808">
              <w:rPr>
                <w:rFonts w:cs="Arial"/>
                <w:b/>
              </w:rPr>
              <w:t>91*</w:t>
            </w:r>
          </w:p>
        </w:tc>
        <w:tc>
          <w:tcPr>
            <w:tcW w:w="1022" w:type="pct"/>
            <w:shd w:val="clear" w:color="auto" w:fill="D3C5D7"/>
          </w:tcPr>
          <w:p w14:paraId="68510848" w14:textId="7F295853" w:rsidR="009C366E" w:rsidRPr="00593808" w:rsidRDefault="009C366E" w:rsidP="00593808">
            <w:pPr>
              <w:pStyle w:val="Datatable"/>
              <w:jc w:val="right"/>
              <w:rPr>
                <w:rFonts w:cs="Arial"/>
                <w:b/>
                <w:color w:val="000000"/>
              </w:rPr>
            </w:pPr>
            <w:r w:rsidRPr="00593808">
              <w:rPr>
                <w:rFonts w:cs="Arial"/>
                <w:b/>
                <w:color w:val="000000"/>
              </w:rPr>
              <w:t>49*</w:t>
            </w:r>
            <w:r w:rsidR="00F24351" w:rsidRPr="00593808">
              <w:rPr>
                <w:rFonts w:asciiTheme="minorHAnsi" w:hAnsiTheme="minorHAnsi" w:cstheme="minorHAnsi"/>
                <w:b/>
                <w:color w:val="000000"/>
              </w:rPr>
              <w:t>†</w:t>
            </w:r>
          </w:p>
        </w:tc>
        <w:tc>
          <w:tcPr>
            <w:tcW w:w="1308" w:type="pct"/>
            <w:shd w:val="clear" w:color="auto" w:fill="D4C5D7"/>
          </w:tcPr>
          <w:p w14:paraId="07B793B7" w14:textId="77777777" w:rsidR="009C366E" w:rsidRPr="00593808" w:rsidRDefault="009C366E" w:rsidP="00593808">
            <w:pPr>
              <w:pStyle w:val="Datatable"/>
              <w:jc w:val="right"/>
              <w:rPr>
                <w:rFonts w:cs="Arial"/>
                <w:b/>
              </w:rPr>
            </w:pPr>
            <w:r w:rsidRPr="00593808">
              <w:rPr>
                <w:rFonts w:cs="Arial"/>
                <w:b/>
              </w:rPr>
              <w:t>41*</w:t>
            </w:r>
          </w:p>
        </w:tc>
      </w:tr>
      <w:tr w:rsidR="009C366E" w:rsidRPr="00AD7042" w14:paraId="03533410" w14:textId="77777777" w:rsidTr="009D3AE9">
        <w:tc>
          <w:tcPr>
            <w:tcW w:w="1727" w:type="pct"/>
            <w:shd w:val="clear" w:color="auto" w:fill="D4C5D7"/>
          </w:tcPr>
          <w:p w14:paraId="33E255D4" w14:textId="77777777" w:rsidR="009C366E" w:rsidRPr="00AD7042" w:rsidRDefault="009C366E">
            <w:pPr>
              <w:pStyle w:val="Datatable"/>
              <w:jc w:val="left"/>
              <w:rPr>
                <w:rFonts w:cs="Arial"/>
              </w:rPr>
            </w:pPr>
            <w:r w:rsidRPr="00AD7042">
              <w:rPr>
                <w:rFonts w:cs="Arial"/>
              </w:rPr>
              <w:t>PEEM</w:t>
            </w:r>
          </w:p>
        </w:tc>
        <w:tc>
          <w:tcPr>
            <w:tcW w:w="943" w:type="pct"/>
            <w:shd w:val="clear" w:color="auto" w:fill="D4C5D7"/>
          </w:tcPr>
          <w:p w14:paraId="0D037478" w14:textId="77777777" w:rsidR="009C366E" w:rsidRPr="00AD7042" w:rsidRDefault="009C366E" w:rsidP="00593808">
            <w:pPr>
              <w:pStyle w:val="Datatable"/>
              <w:jc w:val="right"/>
              <w:rPr>
                <w:rFonts w:cs="Arial"/>
              </w:rPr>
            </w:pPr>
            <w:r w:rsidRPr="00AD7042">
              <w:rPr>
                <w:rFonts w:cs="Arial"/>
              </w:rPr>
              <w:t>66</w:t>
            </w:r>
          </w:p>
        </w:tc>
        <w:tc>
          <w:tcPr>
            <w:tcW w:w="1022" w:type="pct"/>
            <w:shd w:val="clear" w:color="auto" w:fill="D4C5D7"/>
          </w:tcPr>
          <w:p w14:paraId="5897D9E3" w14:textId="77777777" w:rsidR="009C366E" w:rsidRPr="00AD7042" w:rsidRDefault="009C366E" w:rsidP="00593808">
            <w:pPr>
              <w:pStyle w:val="Datatable"/>
              <w:jc w:val="right"/>
              <w:rPr>
                <w:rFonts w:cs="Arial"/>
              </w:rPr>
            </w:pPr>
            <w:r w:rsidRPr="00AD7042">
              <w:rPr>
                <w:rFonts w:cs="Arial"/>
              </w:rPr>
              <w:t>32</w:t>
            </w:r>
          </w:p>
        </w:tc>
        <w:tc>
          <w:tcPr>
            <w:tcW w:w="1308" w:type="pct"/>
            <w:shd w:val="clear" w:color="auto" w:fill="D4C5D7"/>
          </w:tcPr>
          <w:p w14:paraId="548EBF71" w14:textId="77777777" w:rsidR="009C366E" w:rsidRPr="00AD7042" w:rsidRDefault="009C366E" w:rsidP="00593808">
            <w:pPr>
              <w:pStyle w:val="Datatable"/>
              <w:jc w:val="right"/>
              <w:rPr>
                <w:rFonts w:cs="Arial"/>
              </w:rPr>
            </w:pPr>
            <w:r w:rsidRPr="00AD7042">
              <w:rPr>
                <w:rFonts w:cs="Arial"/>
              </w:rPr>
              <w:t>30</w:t>
            </w:r>
          </w:p>
        </w:tc>
      </w:tr>
      <w:tr w:rsidR="009C366E" w:rsidRPr="00AD7042" w14:paraId="508A8BD2" w14:textId="77777777" w:rsidTr="009D3AE9">
        <w:tc>
          <w:tcPr>
            <w:tcW w:w="1727" w:type="pct"/>
            <w:shd w:val="clear" w:color="auto" w:fill="D4C5D7"/>
          </w:tcPr>
          <w:p w14:paraId="2A00ED68" w14:textId="77777777" w:rsidR="009C366E" w:rsidRPr="00AD7042" w:rsidRDefault="009C366E">
            <w:pPr>
              <w:pStyle w:val="Datatable"/>
              <w:jc w:val="left"/>
              <w:rPr>
                <w:rFonts w:cs="Arial"/>
              </w:rPr>
            </w:pPr>
            <w:r w:rsidRPr="00AD7042">
              <w:rPr>
                <w:rFonts w:cs="Arial"/>
              </w:rPr>
              <w:t xml:space="preserve">PEEM </w:t>
            </w:r>
            <w:r>
              <w:rPr>
                <w:rFonts w:cs="Arial"/>
              </w:rPr>
              <w:t>and</w:t>
            </w:r>
            <w:r w:rsidRPr="00AD7042">
              <w:rPr>
                <w:rFonts w:cs="Arial"/>
              </w:rPr>
              <w:t xml:space="preserve"> PEDI-CAT*</w:t>
            </w:r>
          </w:p>
        </w:tc>
        <w:tc>
          <w:tcPr>
            <w:tcW w:w="943" w:type="pct"/>
            <w:shd w:val="clear" w:color="auto" w:fill="D4C5D7"/>
          </w:tcPr>
          <w:p w14:paraId="00A06CFA" w14:textId="77777777" w:rsidR="009C366E" w:rsidRPr="00AD7042" w:rsidRDefault="009C366E" w:rsidP="00593808">
            <w:pPr>
              <w:pStyle w:val="Datatable"/>
              <w:jc w:val="right"/>
              <w:rPr>
                <w:rFonts w:cs="Arial"/>
              </w:rPr>
            </w:pPr>
            <w:r w:rsidRPr="00AD7042">
              <w:rPr>
                <w:rFonts w:cs="Arial"/>
              </w:rPr>
              <w:t>52</w:t>
            </w:r>
          </w:p>
        </w:tc>
        <w:tc>
          <w:tcPr>
            <w:tcW w:w="1022" w:type="pct"/>
            <w:shd w:val="clear" w:color="auto" w:fill="D4C5D7"/>
          </w:tcPr>
          <w:p w14:paraId="25817429" w14:textId="77777777" w:rsidR="009C366E" w:rsidRPr="00AD7042" w:rsidRDefault="009C366E" w:rsidP="00593808">
            <w:pPr>
              <w:pStyle w:val="Datatable"/>
              <w:jc w:val="right"/>
              <w:rPr>
                <w:rFonts w:cs="Arial"/>
              </w:rPr>
            </w:pPr>
            <w:r w:rsidRPr="00AD7042">
              <w:rPr>
                <w:rFonts w:cs="Arial"/>
              </w:rPr>
              <w:t>17</w:t>
            </w:r>
          </w:p>
        </w:tc>
        <w:tc>
          <w:tcPr>
            <w:tcW w:w="1308" w:type="pct"/>
            <w:shd w:val="clear" w:color="auto" w:fill="D4C5D7"/>
          </w:tcPr>
          <w:p w14:paraId="72520B5B" w14:textId="77777777" w:rsidR="009C366E" w:rsidRPr="00AD7042" w:rsidRDefault="009C366E" w:rsidP="00593808">
            <w:pPr>
              <w:pStyle w:val="Datatable"/>
              <w:jc w:val="right"/>
              <w:rPr>
                <w:rFonts w:cs="Arial"/>
              </w:rPr>
            </w:pPr>
            <w:r w:rsidRPr="00AD7042">
              <w:rPr>
                <w:rFonts w:cs="Arial"/>
              </w:rPr>
              <w:t>12</w:t>
            </w:r>
          </w:p>
        </w:tc>
      </w:tr>
      <w:tr w:rsidR="009C366E" w:rsidRPr="00AD7042" w14:paraId="5914863C" w14:textId="77777777" w:rsidTr="009D3AE9">
        <w:tc>
          <w:tcPr>
            <w:tcW w:w="1727" w:type="pct"/>
          </w:tcPr>
          <w:p w14:paraId="6E22CCC8" w14:textId="77777777" w:rsidR="009C366E" w:rsidRPr="00593808" w:rsidRDefault="009C366E">
            <w:pPr>
              <w:pStyle w:val="Datatable"/>
              <w:jc w:val="left"/>
              <w:rPr>
                <w:rFonts w:cs="Arial"/>
                <w:b/>
              </w:rPr>
            </w:pPr>
            <w:r w:rsidRPr="00593808">
              <w:rPr>
                <w:rFonts w:cs="Arial"/>
                <w:b/>
              </w:rPr>
              <w:t>OM tool (All)</w:t>
            </w:r>
          </w:p>
        </w:tc>
        <w:tc>
          <w:tcPr>
            <w:tcW w:w="943" w:type="pct"/>
          </w:tcPr>
          <w:p w14:paraId="4816F829" w14:textId="77777777" w:rsidR="009C366E" w:rsidRPr="00593808" w:rsidRDefault="009C366E" w:rsidP="00593808">
            <w:pPr>
              <w:pStyle w:val="Datatable"/>
              <w:jc w:val="right"/>
              <w:rPr>
                <w:rFonts w:cs="Arial"/>
                <w:b/>
              </w:rPr>
            </w:pPr>
            <w:r w:rsidRPr="00593808">
              <w:rPr>
                <w:rFonts w:cs="Arial"/>
                <w:b/>
              </w:rPr>
              <w:t>59</w:t>
            </w:r>
          </w:p>
        </w:tc>
        <w:tc>
          <w:tcPr>
            <w:tcW w:w="1022" w:type="pct"/>
          </w:tcPr>
          <w:p w14:paraId="343B1F20" w14:textId="77777777" w:rsidR="009C366E" w:rsidRPr="00593808" w:rsidRDefault="009C366E" w:rsidP="00593808">
            <w:pPr>
              <w:pStyle w:val="Datatable"/>
              <w:jc w:val="right"/>
              <w:rPr>
                <w:rFonts w:cs="Arial"/>
                <w:b/>
              </w:rPr>
            </w:pPr>
            <w:r w:rsidRPr="00593808">
              <w:rPr>
                <w:rFonts w:cs="Arial"/>
                <w:b/>
              </w:rPr>
              <w:t>40</w:t>
            </w:r>
          </w:p>
        </w:tc>
        <w:tc>
          <w:tcPr>
            <w:tcW w:w="1308" w:type="pct"/>
          </w:tcPr>
          <w:p w14:paraId="5B25ED7C" w14:textId="77777777" w:rsidR="009C366E" w:rsidRPr="00593808" w:rsidRDefault="009C366E" w:rsidP="00593808">
            <w:pPr>
              <w:pStyle w:val="Datatable"/>
              <w:jc w:val="right"/>
              <w:rPr>
                <w:rFonts w:cs="Arial"/>
                <w:b/>
              </w:rPr>
            </w:pPr>
            <w:r w:rsidRPr="00593808">
              <w:rPr>
                <w:rFonts w:cs="Arial"/>
                <w:b/>
              </w:rPr>
              <w:t>40</w:t>
            </w:r>
          </w:p>
        </w:tc>
      </w:tr>
      <w:tr w:rsidR="009C366E" w:rsidRPr="00AD7042" w14:paraId="2FA8B64B" w14:textId="77777777" w:rsidTr="009D3AE9">
        <w:tc>
          <w:tcPr>
            <w:tcW w:w="1727" w:type="pct"/>
          </w:tcPr>
          <w:p w14:paraId="036EA3FC" w14:textId="77777777" w:rsidR="009C366E" w:rsidRPr="00AD7042" w:rsidRDefault="009C366E">
            <w:pPr>
              <w:pStyle w:val="Datatable"/>
              <w:jc w:val="right"/>
              <w:rPr>
                <w:rFonts w:cs="Arial"/>
              </w:rPr>
            </w:pPr>
            <w:r w:rsidRPr="00AD7042">
              <w:rPr>
                <w:rFonts w:cs="Arial"/>
              </w:rPr>
              <w:t>GAS</w:t>
            </w:r>
          </w:p>
        </w:tc>
        <w:tc>
          <w:tcPr>
            <w:tcW w:w="943" w:type="pct"/>
          </w:tcPr>
          <w:p w14:paraId="4695BB82" w14:textId="77777777" w:rsidR="009C366E" w:rsidRPr="00AD7042" w:rsidRDefault="009C366E" w:rsidP="00593808">
            <w:pPr>
              <w:pStyle w:val="Datatable"/>
              <w:jc w:val="right"/>
              <w:rPr>
                <w:rFonts w:cs="Arial"/>
              </w:rPr>
            </w:pPr>
            <w:r w:rsidRPr="00AD7042">
              <w:rPr>
                <w:rFonts w:cs="Arial"/>
              </w:rPr>
              <w:t>31</w:t>
            </w:r>
          </w:p>
        </w:tc>
        <w:tc>
          <w:tcPr>
            <w:tcW w:w="1022" w:type="pct"/>
          </w:tcPr>
          <w:p w14:paraId="79475692" w14:textId="77777777" w:rsidR="009C366E" w:rsidRPr="00AD7042" w:rsidRDefault="009C366E" w:rsidP="00593808">
            <w:pPr>
              <w:pStyle w:val="Datatable"/>
              <w:jc w:val="right"/>
              <w:rPr>
                <w:rFonts w:cs="Arial"/>
              </w:rPr>
            </w:pPr>
            <w:r w:rsidRPr="00AD7042">
              <w:rPr>
                <w:rFonts w:cs="Arial"/>
              </w:rPr>
              <w:t>25</w:t>
            </w:r>
          </w:p>
        </w:tc>
        <w:tc>
          <w:tcPr>
            <w:tcW w:w="1308" w:type="pct"/>
          </w:tcPr>
          <w:p w14:paraId="40D111E8" w14:textId="77777777" w:rsidR="009C366E" w:rsidRPr="00AD7042" w:rsidRDefault="009C366E" w:rsidP="00593808">
            <w:pPr>
              <w:pStyle w:val="Datatable"/>
              <w:jc w:val="right"/>
              <w:rPr>
                <w:rFonts w:cs="Arial"/>
              </w:rPr>
            </w:pPr>
            <w:r w:rsidRPr="00AD7042">
              <w:rPr>
                <w:rFonts w:cs="Arial"/>
              </w:rPr>
              <w:t>25</w:t>
            </w:r>
          </w:p>
        </w:tc>
      </w:tr>
      <w:tr w:rsidR="009C366E" w:rsidRPr="00AD7042" w14:paraId="2F1686C1" w14:textId="77777777" w:rsidTr="009D3AE9">
        <w:tc>
          <w:tcPr>
            <w:tcW w:w="1727" w:type="pct"/>
          </w:tcPr>
          <w:p w14:paraId="766619E2" w14:textId="48CDB826" w:rsidR="009C366E" w:rsidRPr="00AD7042" w:rsidRDefault="00386125">
            <w:pPr>
              <w:pStyle w:val="Datatable"/>
              <w:jc w:val="right"/>
              <w:rPr>
                <w:rFonts w:cs="Arial"/>
              </w:rPr>
            </w:pPr>
            <w:r>
              <w:rPr>
                <w:rFonts w:cs="Arial"/>
              </w:rPr>
              <w:t>GAS-Light</w:t>
            </w:r>
          </w:p>
        </w:tc>
        <w:tc>
          <w:tcPr>
            <w:tcW w:w="943" w:type="pct"/>
          </w:tcPr>
          <w:p w14:paraId="45FBED9C" w14:textId="77777777" w:rsidR="009C366E" w:rsidRPr="00AD7042" w:rsidRDefault="009C366E" w:rsidP="00593808">
            <w:pPr>
              <w:pStyle w:val="Datatable"/>
              <w:jc w:val="right"/>
              <w:rPr>
                <w:rFonts w:cs="Arial"/>
              </w:rPr>
            </w:pPr>
            <w:r w:rsidRPr="00AD7042">
              <w:rPr>
                <w:rFonts w:cs="Arial"/>
              </w:rPr>
              <w:t>27</w:t>
            </w:r>
          </w:p>
        </w:tc>
        <w:tc>
          <w:tcPr>
            <w:tcW w:w="1022" w:type="pct"/>
          </w:tcPr>
          <w:p w14:paraId="6CD752E9" w14:textId="77777777" w:rsidR="009C366E" w:rsidRPr="00AD7042" w:rsidRDefault="009C366E" w:rsidP="00593808">
            <w:pPr>
              <w:pStyle w:val="Datatable"/>
              <w:jc w:val="right"/>
              <w:rPr>
                <w:rFonts w:cs="Arial"/>
              </w:rPr>
            </w:pPr>
            <w:r w:rsidRPr="00AD7042">
              <w:rPr>
                <w:rFonts w:cs="Arial"/>
              </w:rPr>
              <w:t>15</w:t>
            </w:r>
          </w:p>
        </w:tc>
        <w:tc>
          <w:tcPr>
            <w:tcW w:w="1308" w:type="pct"/>
          </w:tcPr>
          <w:p w14:paraId="1B949B4D" w14:textId="77777777" w:rsidR="009C366E" w:rsidRPr="00AD7042" w:rsidRDefault="009C366E" w:rsidP="00593808">
            <w:pPr>
              <w:pStyle w:val="Datatable"/>
              <w:jc w:val="right"/>
              <w:rPr>
                <w:rFonts w:cs="Arial"/>
              </w:rPr>
            </w:pPr>
            <w:r w:rsidRPr="00AD7042">
              <w:rPr>
                <w:rFonts w:cs="Arial"/>
              </w:rPr>
              <w:t>15</w:t>
            </w:r>
          </w:p>
        </w:tc>
      </w:tr>
      <w:tr w:rsidR="009C366E" w:rsidRPr="00AD7042" w14:paraId="2F2E9295" w14:textId="77777777" w:rsidTr="009D3AE9">
        <w:tc>
          <w:tcPr>
            <w:tcW w:w="1727" w:type="pct"/>
          </w:tcPr>
          <w:p w14:paraId="0E3C7348" w14:textId="77777777" w:rsidR="009C366E" w:rsidRPr="00AD7042" w:rsidRDefault="009C366E">
            <w:pPr>
              <w:pStyle w:val="Datatable"/>
              <w:jc w:val="right"/>
              <w:rPr>
                <w:rFonts w:cs="Arial"/>
              </w:rPr>
            </w:pPr>
            <w:r w:rsidRPr="00AD7042">
              <w:rPr>
                <w:rFonts w:cs="Arial"/>
              </w:rPr>
              <w:t>COPM</w:t>
            </w:r>
          </w:p>
        </w:tc>
        <w:tc>
          <w:tcPr>
            <w:tcW w:w="943" w:type="pct"/>
          </w:tcPr>
          <w:p w14:paraId="401F4A7A" w14:textId="77777777" w:rsidR="009C366E" w:rsidRPr="00AD7042" w:rsidRDefault="009C366E" w:rsidP="00593808">
            <w:pPr>
              <w:pStyle w:val="Datatable"/>
              <w:jc w:val="right"/>
              <w:rPr>
                <w:rFonts w:cs="Arial"/>
              </w:rPr>
            </w:pPr>
            <w:r w:rsidRPr="00AD7042">
              <w:rPr>
                <w:rFonts w:cs="Arial"/>
              </w:rPr>
              <w:t>1</w:t>
            </w:r>
          </w:p>
        </w:tc>
        <w:tc>
          <w:tcPr>
            <w:tcW w:w="1022" w:type="pct"/>
          </w:tcPr>
          <w:p w14:paraId="0B790271" w14:textId="77777777" w:rsidR="009C366E" w:rsidRPr="00AD7042" w:rsidRDefault="009C366E" w:rsidP="00593808">
            <w:pPr>
              <w:pStyle w:val="Datatable"/>
              <w:jc w:val="right"/>
              <w:rPr>
                <w:rFonts w:cs="Arial"/>
              </w:rPr>
            </w:pPr>
            <w:r w:rsidRPr="00AD7042">
              <w:rPr>
                <w:rFonts w:cs="Arial"/>
              </w:rPr>
              <w:t>0</w:t>
            </w:r>
          </w:p>
        </w:tc>
        <w:tc>
          <w:tcPr>
            <w:tcW w:w="1308" w:type="pct"/>
          </w:tcPr>
          <w:p w14:paraId="3C5F4D8B" w14:textId="77777777" w:rsidR="009C366E" w:rsidRPr="00AD7042" w:rsidRDefault="009C366E" w:rsidP="00593808">
            <w:pPr>
              <w:pStyle w:val="Datatable"/>
              <w:jc w:val="right"/>
              <w:rPr>
                <w:rFonts w:cs="Arial"/>
              </w:rPr>
            </w:pPr>
            <w:r w:rsidRPr="00AD7042">
              <w:rPr>
                <w:rFonts w:cs="Arial"/>
              </w:rPr>
              <w:t>0</w:t>
            </w:r>
          </w:p>
        </w:tc>
      </w:tr>
      <w:tr w:rsidR="009C366E" w:rsidRPr="00AD7042" w14:paraId="0A3DA28B" w14:textId="77777777" w:rsidTr="009D3AE9">
        <w:tc>
          <w:tcPr>
            <w:tcW w:w="1727" w:type="pct"/>
            <w:shd w:val="clear" w:color="auto" w:fill="D4C5D7"/>
          </w:tcPr>
          <w:p w14:paraId="28BA23BD" w14:textId="77777777" w:rsidR="009C366E" w:rsidRPr="00593808" w:rsidRDefault="009C366E">
            <w:pPr>
              <w:pStyle w:val="Datatable"/>
              <w:jc w:val="left"/>
              <w:rPr>
                <w:rFonts w:cs="Arial"/>
                <w:b/>
                <w:bCs/>
              </w:rPr>
            </w:pPr>
            <w:r w:rsidRPr="00593808">
              <w:rPr>
                <w:rFonts w:cs="Arial"/>
                <w:b/>
                <w:bCs/>
              </w:rPr>
              <w:t>OM tool (All) and PEEM</w:t>
            </w:r>
          </w:p>
        </w:tc>
        <w:tc>
          <w:tcPr>
            <w:tcW w:w="943" w:type="pct"/>
            <w:shd w:val="clear" w:color="auto" w:fill="D4C5D7"/>
          </w:tcPr>
          <w:p w14:paraId="07F9D9B0" w14:textId="77777777" w:rsidR="009C366E" w:rsidRPr="00593808" w:rsidRDefault="009C366E" w:rsidP="00593808">
            <w:pPr>
              <w:pStyle w:val="Datatable"/>
              <w:jc w:val="right"/>
              <w:rPr>
                <w:rFonts w:cs="Arial"/>
                <w:b/>
              </w:rPr>
            </w:pPr>
            <w:r w:rsidRPr="00593808">
              <w:rPr>
                <w:rFonts w:cs="Arial"/>
                <w:b/>
              </w:rPr>
              <w:t>53</w:t>
            </w:r>
          </w:p>
        </w:tc>
        <w:tc>
          <w:tcPr>
            <w:tcW w:w="1022" w:type="pct"/>
            <w:shd w:val="clear" w:color="auto" w:fill="D4C5D7"/>
          </w:tcPr>
          <w:p w14:paraId="1720E81E" w14:textId="77777777" w:rsidR="009C366E" w:rsidRPr="00593808" w:rsidRDefault="009C366E" w:rsidP="00593808">
            <w:pPr>
              <w:pStyle w:val="Datatable"/>
              <w:jc w:val="right"/>
              <w:rPr>
                <w:rFonts w:cs="Arial"/>
                <w:b/>
              </w:rPr>
            </w:pPr>
            <w:r w:rsidRPr="00593808">
              <w:rPr>
                <w:rFonts w:cs="Arial"/>
                <w:b/>
              </w:rPr>
              <w:t>31</w:t>
            </w:r>
          </w:p>
        </w:tc>
        <w:tc>
          <w:tcPr>
            <w:tcW w:w="1308" w:type="pct"/>
            <w:shd w:val="clear" w:color="auto" w:fill="D4C5D7"/>
          </w:tcPr>
          <w:p w14:paraId="64757CB2" w14:textId="77777777" w:rsidR="009C366E" w:rsidRPr="00593808" w:rsidRDefault="009C366E" w:rsidP="00593808">
            <w:pPr>
              <w:pStyle w:val="Datatable"/>
              <w:jc w:val="right"/>
              <w:rPr>
                <w:rFonts w:cs="Arial"/>
                <w:b/>
              </w:rPr>
            </w:pPr>
            <w:r w:rsidRPr="00593808">
              <w:rPr>
                <w:rFonts w:cs="Arial"/>
                <w:b/>
              </w:rPr>
              <w:t>29</w:t>
            </w:r>
          </w:p>
        </w:tc>
      </w:tr>
      <w:tr w:rsidR="009C366E" w:rsidRPr="00AD7042" w14:paraId="5863AA4C" w14:textId="77777777" w:rsidTr="009D3AE9">
        <w:trPr>
          <w:trHeight w:val="149"/>
        </w:trPr>
        <w:tc>
          <w:tcPr>
            <w:tcW w:w="1727" w:type="pct"/>
            <w:shd w:val="clear" w:color="auto" w:fill="D4C5D7"/>
          </w:tcPr>
          <w:p w14:paraId="799154DB" w14:textId="77777777" w:rsidR="009C366E" w:rsidRPr="00AD7042" w:rsidRDefault="009C366E">
            <w:pPr>
              <w:pStyle w:val="Datatable"/>
              <w:jc w:val="right"/>
              <w:rPr>
                <w:rFonts w:cs="Arial"/>
              </w:rPr>
            </w:pPr>
            <w:r w:rsidRPr="00AD7042">
              <w:rPr>
                <w:rFonts w:cs="Arial"/>
              </w:rPr>
              <w:t>GAS</w:t>
            </w:r>
          </w:p>
        </w:tc>
        <w:tc>
          <w:tcPr>
            <w:tcW w:w="943" w:type="pct"/>
            <w:shd w:val="clear" w:color="auto" w:fill="D4C5D7"/>
          </w:tcPr>
          <w:p w14:paraId="577155C3" w14:textId="77777777" w:rsidR="009C366E" w:rsidRPr="00AD7042" w:rsidRDefault="009C366E" w:rsidP="00593808">
            <w:pPr>
              <w:pStyle w:val="Datatable"/>
              <w:jc w:val="right"/>
              <w:rPr>
                <w:rFonts w:cs="Arial"/>
              </w:rPr>
            </w:pPr>
            <w:r w:rsidRPr="00AD7042">
              <w:rPr>
                <w:rFonts w:cs="Arial"/>
              </w:rPr>
              <w:t>27</w:t>
            </w:r>
          </w:p>
        </w:tc>
        <w:tc>
          <w:tcPr>
            <w:tcW w:w="1022" w:type="pct"/>
            <w:shd w:val="clear" w:color="auto" w:fill="D4C5D7"/>
          </w:tcPr>
          <w:p w14:paraId="31F3EB96" w14:textId="77777777" w:rsidR="009C366E" w:rsidRPr="00AD7042" w:rsidRDefault="009C366E" w:rsidP="00593808">
            <w:pPr>
              <w:pStyle w:val="Datatable"/>
              <w:jc w:val="right"/>
              <w:rPr>
                <w:rFonts w:cs="Arial"/>
              </w:rPr>
            </w:pPr>
            <w:r w:rsidRPr="00AD7042">
              <w:rPr>
                <w:rFonts w:cs="Arial"/>
              </w:rPr>
              <w:t>19</w:t>
            </w:r>
          </w:p>
        </w:tc>
        <w:tc>
          <w:tcPr>
            <w:tcW w:w="1308" w:type="pct"/>
            <w:shd w:val="clear" w:color="auto" w:fill="D4C5D7"/>
          </w:tcPr>
          <w:p w14:paraId="75A1B9D9" w14:textId="77777777" w:rsidR="009C366E" w:rsidRPr="00AD7042" w:rsidRDefault="009C366E" w:rsidP="00593808">
            <w:pPr>
              <w:pStyle w:val="Datatable"/>
              <w:jc w:val="right"/>
              <w:rPr>
                <w:rFonts w:cs="Arial"/>
              </w:rPr>
            </w:pPr>
            <w:r w:rsidRPr="00AD7042">
              <w:rPr>
                <w:rFonts w:cs="Arial"/>
              </w:rPr>
              <w:t>18</w:t>
            </w:r>
          </w:p>
        </w:tc>
      </w:tr>
      <w:tr w:rsidR="00252408" w:rsidRPr="00AD7042" w14:paraId="4F9C38B9" w14:textId="77777777" w:rsidTr="009D3AE9">
        <w:trPr>
          <w:trHeight w:val="149"/>
        </w:trPr>
        <w:tc>
          <w:tcPr>
            <w:tcW w:w="1727" w:type="pct"/>
            <w:shd w:val="clear" w:color="auto" w:fill="D4C5D7"/>
          </w:tcPr>
          <w:p w14:paraId="0289182E" w14:textId="655909C5" w:rsidR="00252408" w:rsidRPr="00AD7042" w:rsidRDefault="00386125">
            <w:pPr>
              <w:pStyle w:val="Datatable"/>
              <w:jc w:val="right"/>
              <w:rPr>
                <w:rFonts w:cs="Arial"/>
              </w:rPr>
            </w:pPr>
            <w:r>
              <w:rPr>
                <w:rFonts w:cs="Arial"/>
              </w:rPr>
              <w:t>GAS-Light</w:t>
            </w:r>
          </w:p>
        </w:tc>
        <w:tc>
          <w:tcPr>
            <w:tcW w:w="943" w:type="pct"/>
            <w:shd w:val="clear" w:color="auto" w:fill="D4C5D7"/>
            <w:vAlign w:val="center"/>
          </w:tcPr>
          <w:p w14:paraId="607145C5" w14:textId="77777777" w:rsidR="00252408" w:rsidRPr="00AD7042" w:rsidRDefault="00252408" w:rsidP="00593808">
            <w:pPr>
              <w:pStyle w:val="Datatable"/>
              <w:jc w:val="right"/>
              <w:rPr>
                <w:rFonts w:cs="Arial"/>
              </w:rPr>
            </w:pPr>
            <w:r w:rsidRPr="00E54CB3">
              <w:rPr>
                <w:rFonts w:cs="Arial"/>
                <w:color w:val="000000"/>
              </w:rPr>
              <w:t>25</w:t>
            </w:r>
          </w:p>
        </w:tc>
        <w:tc>
          <w:tcPr>
            <w:tcW w:w="1022" w:type="pct"/>
            <w:shd w:val="clear" w:color="auto" w:fill="D4C5D7"/>
            <w:vAlign w:val="center"/>
          </w:tcPr>
          <w:p w14:paraId="748E8516" w14:textId="77777777" w:rsidR="00252408" w:rsidRPr="00AD7042" w:rsidRDefault="00252408" w:rsidP="00593808">
            <w:pPr>
              <w:pStyle w:val="Datatable"/>
              <w:jc w:val="right"/>
              <w:rPr>
                <w:rFonts w:cs="Arial"/>
              </w:rPr>
            </w:pPr>
            <w:r w:rsidRPr="00E54CB3">
              <w:rPr>
                <w:rFonts w:cs="Arial"/>
                <w:color w:val="000000"/>
              </w:rPr>
              <w:t>12</w:t>
            </w:r>
          </w:p>
        </w:tc>
        <w:tc>
          <w:tcPr>
            <w:tcW w:w="1308" w:type="pct"/>
            <w:shd w:val="clear" w:color="auto" w:fill="D4C5D7"/>
            <w:vAlign w:val="center"/>
          </w:tcPr>
          <w:p w14:paraId="1A948AC4" w14:textId="77777777" w:rsidR="00252408" w:rsidRPr="00AD7042" w:rsidRDefault="00252408" w:rsidP="00593808">
            <w:pPr>
              <w:pStyle w:val="Datatable"/>
              <w:jc w:val="right"/>
              <w:rPr>
                <w:rFonts w:cs="Arial"/>
              </w:rPr>
            </w:pPr>
            <w:r w:rsidRPr="00E54CB3">
              <w:rPr>
                <w:rFonts w:cs="Arial"/>
                <w:color w:val="000000"/>
              </w:rPr>
              <w:t>11</w:t>
            </w:r>
          </w:p>
        </w:tc>
      </w:tr>
      <w:tr w:rsidR="00252408" w:rsidRPr="00AD7042" w14:paraId="097E9F0B" w14:textId="77777777" w:rsidTr="009D3AE9">
        <w:trPr>
          <w:trHeight w:val="149"/>
        </w:trPr>
        <w:tc>
          <w:tcPr>
            <w:tcW w:w="1727" w:type="pct"/>
            <w:shd w:val="clear" w:color="auto" w:fill="D4C5D7"/>
          </w:tcPr>
          <w:p w14:paraId="373901E6" w14:textId="77777777" w:rsidR="00252408" w:rsidRPr="00AD7042" w:rsidRDefault="00252408">
            <w:pPr>
              <w:pStyle w:val="Datatable"/>
              <w:jc w:val="right"/>
              <w:rPr>
                <w:rFonts w:cs="Arial"/>
              </w:rPr>
            </w:pPr>
            <w:r w:rsidRPr="00AD7042">
              <w:rPr>
                <w:rFonts w:cs="Arial"/>
              </w:rPr>
              <w:t>COPM</w:t>
            </w:r>
          </w:p>
        </w:tc>
        <w:tc>
          <w:tcPr>
            <w:tcW w:w="943" w:type="pct"/>
            <w:shd w:val="clear" w:color="auto" w:fill="D4C5D7"/>
          </w:tcPr>
          <w:p w14:paraId="210AB597" w14:textId="77777777" w:rsidR="00252408" w:rsidRPr="00AD7042" w:rsidRDefault="00252408" w:rsidP="00593808">
            <w:pPr>
              <w:pStyle w:val="Datatable"/>
              <w:jc w:val="right"/>
              <w:rPr>
                <w:rFonts w:cs="Arial"/>
              </w:rPr>
            </w:pPr>
            <w:r w:rsidRPr="00AD7042">
              <w:rPr>
                <w:rFonts w:cs="Arial"/>
              </w:rPr>
              <w:t>1</w:t>
            </w:r>
          </w:p>
        </w:tc>
        <w:tc>
          <w:tcPr>
            <w:tcW w:w="1022" w:type="pct"/>
            <w:shd w:val="clear" w:color="auto" w:fill="D4C5D7"/>
          </w:tcPr>
          <w:p w14:paraId="32E51DF3" w14:textId="77777777" w:rsidR="00252408" w:rsidRPr="00AD7042" w:rsidRDefault="00252408" w:rsidP="00593808">
            <w:pPr>
              <w:pStyle w:val="Datatable"/>
              <w:jc w:val="right"/>
              <w:rPr>
                <w:rFonts w:cs="Arial"/>
              </w:rPr>
            </w:pPr>
            <w:r w:rsidRPr="00AD7042">
              <w:rPr>
                <w:rFonts w:cs="Arial"/>
              </w:rPr>
              <w:t>0</w:t>
            </w:r>
          </w:p>
        </w:tc>
        <w:tc>
          <w:tcPr>
            <w:tcW w:w="1308" w:type="pct"/>
            <w:shd w:val="clear" w:color="auto" w:fill="D4C5D7"/>
          </w:tcPr>
          <w:p w14:paraId="1ABAC0AE" w14:textId="77777777" w:rsidR="00252408" w:rsidRPr="00AD7042" w:rsidRDefault="00252408" w:rsidP="00593808">
            <w:pPr>
              <w:pStyle w:val="Datatable"/>
              <w:jc w:val="right"/>
              <w:rPr>
                <w:rFonts w:cs="Arial"/>
              </w:rPr>
            </w:pPr>
            <w:r w:rsidRPr="00AD7042">
              <w:rPr>
                <w:rFonts w:cs="Arial"/>
              </w:rPr>
              <w:t>0</w:t>
            </w:r>
          </w:p>
        </w:tc>
      </w:tr>
      <w:tr w:rsidR="009C366E" w:rsidRPr="00AD7042" w14:paraId="37DAD689" w14:textId="77777777" w:rsidTr="009D3AE9">
        <w:tc>
          <w:tcPr>
            <w:tcW w:w="1727" w:type="pct"/>
          </w:tcPr>
          <w:p w14:paraId="59A81594" w14:textId="77777777" w:rsidR="009C366E" w:rsidRPr="00593808" w:rsidRDefault="009C366E">
            <w:pPr>
              <w:pStyle w:val="Datatable"/>
              <w:jc w:val="left"/>
              <w:rPr>
                <w:rFonts w:cs="Arial"/>
                <w:b/>
                <w:bCs/>
              </w:rPr>
            </w:pPr>
            <w:r w:rsidRPr="00593808">
              <w:rPr>
                <w:rFonts w:cs="Arial"/>
                <w:b/>
                <w:bCs/>
              </w:rPr>
              <w:t>OM tool (All) and PEDI-CAT</w:t>
            </w:r>
          </w:p>
        </w:tc>
        <w:tc>
          <w:tcPr>
            <w:tcW w:w="943" w:type="pct"/>
          </w:tcPr>
          <w:p w14:paraId="2050AB87" w14:textId="77777777" w:rsidR="009C366E" w:rsidRPr="00593808" w:rsidRDefault="009C366E" w:rsidP="00593808">
            <w:pPr>
              <w:pStyle w:val="Datatable"/>
              <w:jc w:val="right"/>
              <w:rPr>
                <w:rFonts w:cs="Arial"/>
                <w:b/>
              </w:rPr>
            </w:pPr>
            <w:r w:rsidRPr="00593808">
              <w:rPr>
                <w:rFonts w:cs="Arial"/>
                <w:b/>
              </w:rPr>
              <w:t>50</w:t>
            </w:r>
          </w:p>
        </w:tc>
        <w:tc>
          <w:tcPr>
            <w:tcW w:w="1022" w:type="pct"/>
          </w:tcPr>
          <w:p w14:paraId="51D12EF0" w14:textId="77777777" w:rsidR="009C366E" w:rsidRPr="00593808" w:rsidRDefault="009C366E" w:rsidP="00593808">
            <w:pPr>
              <w:pStyle w:val="Datatable"/>
              <w:jc w:val="right"/>
              <w:rPr>
                <w:rFonts w:cs="Arial"/>
                <w:b/>
              </w:rPr>
            </w:pPr>
            <w:r w:rsidRPr="00593808">
              <w:rPr>
                <w:rFonts w:cs="Arial"/>
                <w:b/>
              </w:rPr>
              <w:t>22</w:t>
            </w:r>
          </w:p>
        </w:tc>
        <w:tc>
          <w:tcPr>
            <w:tcW w:w="1308" w:type="pct"/>
          </w:tcPr>
          <w:p w14:paraId="61027F4F" w14:textId="77777777" w:rsidR="009C366E" w:rsidRPr="00593808" w:rsidRDefault="009C366E" w:rsidP="00593808">
            <w:pPr>
              <w:pStyle w:val="Datatable"/>
              <w:jc w:val="right"/>
              <w:rPr>
                <w:rFonts w:cs="Arial"/>
                <w:b/>
              </w:rPr>
            </w:pPr>
            <w:r w:rsidRPr="00593808">
              <w:rPr>
                <w:rFonts w:cs="Arial"/>
                <w:b/>
              </w:rPr>
              <w:t>18</w:t>
            </w:r>
          </w:p>
        </w:tc>
      </w:tr>
      <w:tr w:rsidR="009C366E" w:rsidRPr="00AD7042" w14:paraId="68119805" w14:textId="77777777" w:rsidTr="009D3AE9">
        <w:tc>
          <w:tcPr>
            <w:tcW w:w="1727" w:type="pct"/>
          </w:tcPr>
          <w:p w14:paraId="616521A1" w14:textId="77777777" w:rsidR="009C366E" w:rsidRPr="00AD7042" w:rsidRDefault="009C366E">
            <w:pPr>
              <w:pStyle w:val="Datatable"/>
              <w:jc w:val="right"/>
              <w:rPr>
                <w:rFonts w:cs="Arial"/>
              </w:rPr>
            </w:pPr>
            <w:r w:rsidRPr="00AD7042">
              <w:rPr>
                <w:rFonts w:cs="Arial"/>
              </w:rPr>
              <w:t>GAS</w:t>
            </w:r>
          </w:p>
        </w:tc>
        <w:tc>
          <w:tcPr>
            <w:tcW w:w="943" w:type="pct"/>
          </w:tcPr>
          <w:p w14:paraId="7FC811D9" w14:textId="77777777" w:rsidR="009C366E" w:rsidRPr="00AD7042" w:rsidRDefault="009C366E" w:rsidP="00593808">
            <w:pPr>
              <w:pStyle w:val="Datatable"/>
              <w:jc w:val="right"/>
              <w:rPr>
                <w:rFonts w:cs="Arial"/>
              </w:rPr>
            </w:pPr>
            <w:r w:rsidRPr="00AD7042">
              <w:rPr>
                <w:rFonts w:cs="Arial"/>
              </w:rPr>
              <w:t>27</w:t>
            </w:r>
          </w:p>
        </w:tc>
        <w:tc>
          <w:tcPr>
            <w:tcW w:w="1022" w:type="pct"/>
          </w:tcPr>
          <w:p w14:paraId="3961B568" w14:textId="77777777" w:rsidR="009C366E" w:rsidRPr="00AD7042" w:rsidRDefault="009C366E" w:rsidP="00593808">
            <w:pPr>
              <w:pStyle w:val="Datatable"/>
              <w:jc w:val="right"/>
              <w:rPr>
                <w:rFonts w:cs="Arial"/>
              </w:rPr>
            </w:pPr>
            <w:r w:rsidRPr="00AD7042">
              <w:rPr>
                <w:rFonts w:cs="Arial"/>
              </w:rPr>
              <w:t>18</w:t>
            </w:r>
          </w:p>
        </w:tc>
        <w:tc>
          <w:tcPr>
            <w:tcW w:w="1308" w:type="pct"/>
          </w:tcPr>
          <w:p w14:paraId="74792F1E" w14:textId="77777777" w:rsidR="009C366E" w:rsidRPr="00AD7042" w:rsidRDefault="009C366E" w:rsidP="00593808">
            <w:pPr>
              <w:pStyle w:val="Datatable"/>
              <w:jc w:val="right"/>
              <w:rPr>
                <w:rFonts w:cs="Arial"/>
              </w:rPr>
            </w:pPr>
            <w:r w:rsidRPr="00AD7042">
              <w:rPr>
                <w:rFonts w:cs="Arial"/>
              </w:rPr>
              <w:t>15</w:t>
            </w:r>
          </w:p>
        </w:tc>
      </w:tr>
      <w:tr w:rsidR="009C366E" w:rsidRPr="00AD7042" w14:paraId="6967A36B" w14:textId="77777777" w:rsidTr="009D3AE9">
        <w:tc>
          <w:tcPr>
            <w:tcW w:w="1727" w:type="pct"/>
          </w:tcPr>
          <w:p w14:paraId="0601D70E" w14:textId="0D97AE74" w:rsidR="009C366E" w:rsidRPr="00AD7042" w:rsidRDefault="00386125">
            <w:pPr>
              <w:pStyle w:val="Datatable"/>
              <w:jc w:val="right"/>
              <w:rPr>
                <w:rFonts w:cs="Arial"/>
              </w:rPr>
            </w:pPr>
            <w:r>
              <w:rPr>
                <w:rFonts w:cs="Arial"/>
              </w:rPr>
              <w:t>GAS-Light</w:t>
            </w:r>
          </w:p>
        </w:tc>
        <w:tc>
          <w:tcPr>
            <w:tcW w:w="943" w:type="pct"/>
          </w:tcPr>
          <w:p w14:paraId="0FA3E265" w14:textId="77777777" w:rsidR="009C366E" w:rsidRPr="00AD7042" w:rsidRDefault="009C366E" w:rsidP="00593808">
            <w:pPr>
              <w:pStyle w:val="Datatable"/>
              <w:jc w:val="right"/>
              <w:rPr>
                <w:rFonts w:cs="Arial"/>
              </w:rPr>
            </w:pPr>
            <w:r w:rsidRPr="00AD7042">
              <w:rPr>
                <w:rFonts w:cs="Arial"/>
              </w:rPr>
              <w:t>23</w:t>
            </w:r>
          </w:p>
        </w:tc>
        <w:tc>
          <w:tcPr>
            <w:tcW w:w="1022" w:type="pct"/>
          </w:tcPr>
          <w:p w14:paraId="1D30F9E9" w14:textId="77777777" w:rsidR="009C366E" w:rsidRPr="00AD7042" w:rsidRDefault="009C366E" w:rsidP="00593808">
            <w:pPr>
              <w:pStyle w:val="Datatable"/>
              <w:jc w:val="right"/>
              <w:rPr>
                <w:rFonts w:cs="Arial"/>
              </w:rPr>
            </w:pPr>
            <w:r w:rsidRPr="00AD7042">
              <w:rPr>
                <w:rFonts w:cs="Arial"/>
              </w:rPr>
              <w:t>4</w:t>
            </w:r>
          </w:p>
        </w:tc>
        <w:tc>
          <w:tcPr>
            <w:tcW w:w="1308" w:type="pct"/>
          </w:tcPr>
          <w:p w14:paraId="7AF0227A" w14:textId="77777777" w:rsidR="009C366E" w:rsidRPr="00AD7042" w:rsidRDefault="009C366E" w:rsidP="00593808">
            <w:pPr>
              <w:pStyle w:val="Datatable"/>
              <w:jc w:val="right"/>
              <w:rPr>
                <w:rFonts w:cs="Arial"/>
              </w:rPr>
            </w:pPr>
            <w:r w:rsidRPr="00AD7042">
              <w:rPr>
                <w:rFonts w:cs="Arial"/>
              </w:rPr>
              <w:t>3</w:t>
            </w:r>
          </w:p>
        </w:tc>
      </w:tr>
      <w:tr w:rsidR="009C366E" w:rsidRPr="00AD7042" w14:paraId="7627CD4D" w14:textId="77777777" w:rsidTr="009D3AE9">
        <w:tc>
          <w:tcPr>
            <w:tcW w:w="1727" w:type="pct"/>
          </w:tcPr>
          <w:p w14:paraId="47F53EE0" w14:textId="77777777" w:rsidR="009C366E" w:rsidRPr="00AD7042" w:rsidRDefault="009C366E">
            <w:pPr>
              <w:pStyle w:val="Datatable"/>
              <w:jc w:val="right"/>
              <w:rPr>
                <w:rFonts w:cs="Arial"/>
              </w:rPr>
            </w:pPr>
            <w:r w:rsidRPr="00AD7042">
              <w:rPr>
                <w:rFonts w:cs="Arial"/>
              </w:rPr>
              <w:t>COPM</w:t>
            </w:r>
          </w:p>
        </w:tc>
        <w:tc>
          <w:tcPr>
            <w:tcW w:w="943" w:type="pct"/>
          </w:tcPr>
          <w:p w14:paraId="2679ECA5" w14:textId="77777777" w:rsidR="009C366E" w:rsidRPr="00AD7042" w:rsidRDefault="009C366E" w:rsidP="00593808">
            <w:pPr>
              <w:pStyle w:val="Datatable"/>
              <w:jc w:val="right"/>
              <w:rPr>
                <w:rFonts w:cs="Arial"/>
              </w:rPr>
            </w:pPr>
            <w:r w:rsidRPr="00AD7042">
              <w:rPr>
                <w:rFonts w:cs="Arial"/>
              </w:rPr>
              <w:t>0</w:t>
            </w:r>
          </w:p>
        </w:tc>
        <w:tc>
          <w:tcPr>
            <w:tcW w:w="1022" w:type="pct"/>
          </w:tcPr>
          <w:p w14:paraId="2E78448B" w14:textId="77777777" w:rsidR="009C366E" w:rsidRPr="00AD7042" w:rsidRDefault="009C366E" w:rsidP="00593808">
            <w:pPr>
              <w:pStyle w:val="Datatable"/>
              <w:jc w:val="right"/>
              <w:rPr>
                <w:rFonts w:cs="Arial"/>
              </w:rPr>
            </w:pPr>
            <w:r w:rsidRPr="00AD7042">
              <w:rPr>
                <w:rFonts w:cs="Arial"/>
              </w:rPr>
              <w:t>0</w:t>
            </w:r>
          </w:p>
        </w:tc>
        <w:tc>
          <w:tcPr>
            <w:tcW w:w="1308" w:type="pct"/>
          </w:tcPr>
          <w:p w14:paraId="56EA50BA" w14:textId="77777777" w:rsidR="009C366E" w:rsidRPr="00AD7042" w:rsidRDefault="009C366E" w:rsidP="00593808">
            <w:pPr>
              <w:pStyle w:val="Datatable"/>
              <w:jc w:val="right"/>
              <w:rPr>
                <w:rFonts w:cs="Arial"/>
              </w:rPr>
            </w:pPr>
            <w:r w:rsidRPr="00AD7042">
              <w:rPr>
                <w:rFonts w:cs="Arial"/>
              </w:rPr>
              <w:t>0</w:t>
            </w:r>
          </w:p>
        </w:tc>
      </w:tr>
    </w:tbl>
    <w:p w14:paraId="535F3D03" w14:textId="77777777" w:rsidR="009C366E" w:rsidRPr="00593808" w:rsidRDefault="009C366E" w:rsidP="009C366E">
      <w:pPr>
        <w:rPr>
          <w:szCs w:val="22"/>
        </w:rPr>
      </w:pPr>
      <w:r w:rsidRPr="00593808">
        <w:rPr>
          <w:b/>
          <w:bCs/>
          <w:szCs w:val="22"/>
        </w:rPr>
        <w:t>Source</w:t>
      </w:r>
      <w:r w:rsidRPr="00593808">
        <w:rPr>
          <w:szCs w:val="22"/>
        </w:rPr>
        <w:t>: CRM (PEDI-CAT) internal data systems and data collected as part of OM tool evaluation.</w:t>
      </w:r>
    </w:p>
    <w:p w14:paraId="07B46F44" w14:textId="469E8E40" w:rsidR="00F420F0" w:rsidRDefault="00976214" w:rsidP="00976214">
      <w:pPr>
        <w:pStyle w:val="Heading4"/>
        <w:ind w:left="0"/>
      </w:pPr>
      <w:r>
        <w:t xml:space="preserve">2.4.2 </w:t>
      </w:r>
      <w:r w:rsidR="00F420F0">
        <w:t>EC Partner survey</w:t>
      </w:r>
    </w:p>
    <w:p w14:paraId="301D28A5" w14:textId="66DC7CAA" w:rsidR="00F420F0" w:rsidRDefault="00F420F0" w:rsidP="00F420F0">
      <w:pPr>
        <w:spacing w:before="120" w:after="120"/>
      </w:pPr>
      <w:r>
        <w:t>Of the 89</w:t>
      </w:r>
      <w:r w:rsidRPr="00EA7C3D">
        <w:t xml:space="preserve"> EC </w:t>
      </w:r>
      <w:r>
        <w:t>Coordinators</w:t>
      </w:r>
      <w:r w:rsidRPr="00EA7C3D">
        <w:t xml:space="preserve"> who consented to participate </w:t>
      </w:r>
      <w:r>
        <w:t xml:space="preserve">in the evaluation and who underwent training, 29 (33%) responded to a 15-minute survey (13 about the GAS, 16 about the </w:t>
      </w:r>
      <w:r w:rsidR="00386125">
        <w:t>GAS-Light</w:t>
      </w:r>
      <w:r>
        <w:t xml:space="preserve"> with seven about both). Respondents came from all EC Partners involved in the evaluation.</w:t>
      </w:r>
    </w:p>
    <w:p w14:paraId="69AD0A78" w14:textId="75C449BB" w:rsidR="00F420F0" w:rsidRDefault="00976214" w:rsidP="00976214">
      <w:pPr>
        <w:pStyle w:val="Heading4"/>
        <w:ind w:left="0"/>
      </w:pPr>
      <w:r>
        <w:t xml:space="preserve">2.4.3 </w:t>
      </w:r>
      <w:r w:rsidR="00F420F0">
        <w:t>EC Partner focus groups</w:t>
      </w:r>
    </w:p>
    <w:p w14:paraId="2E779734" w14:textId="72BB5892" w:rsidR="00CC3159" w:rsidRDefault="003F1529" w:rsidP="00F420F0">
      <w:pPr>
        <w:spacing w:before="120" w:after="120"/>
      </w:pPr>
      <w:r w:rsidRPr="003F1529">
        <w:t>There were nine focus groups with 50 EC Partner staff. Four EC Partners hosted two focus groups each due to the size of the Partner organization, the number of locations, and the number of staff interested in participating. For the remaining EC Partner, a single focus group was conducted. Focus group attendees were a mix of operational staff, team leaders, and organisational management.</w:t>
      </w:r>
    </w:p>
    <w:p w14:paraId="3CF0782A" w14:textId="7C147553" w:rsidR="00F420F0" w:rsidRPr="00F420F0" w:rsidRDefault="00976214" w:rsidP="00976214">
      <w:pPr>
        <w:pStyle w:val="Heading4"/>
        <w:ind w:left="0"/>
      </w:pPr>
      <w:r>
        <w:t xml:space="preserve">2.4.4 </w:t>
      </w:r>
      <w:r w:rsidR="00F420F0">
        <w:t>Parent/Caregiver/Guardian</w:t>
      </w:r>
      <w:r w:rsidR="00D86008">
        <w:t xml:space="preserve"> (PCG)</w:t>
      </w:r>
      <w:r w:rsidR="00F420F0">
        <w:t xml:space="preserve"> surveys</w:t>
      </w:r>
    </w:p>
    <w:p w14:paraId="703EA7AA" w14:textId="767EC1B0" w:rsidR="00F420F0" w:rsidRPr="00F420F0" w:rsidRDefault="00F420F0" w:rsidP="00F420F0">
      <w:pPr>
        <w:spacing w:before="200"/>
      </w:pPr>
      <w:r w:rsidRPr="007D37B9">
        <w:t xml:space="preserve">After </w:t>
      </w:r>
      <w:r>
        <w:t>goal setting and reassessment sessions</w:t>
      </w:r>
      <w:r w:rsidRPr="007D37B9">
        <w:t xml:space="preserve">, </w:t>
      </w:r>
      <w:r>
        <w:t xml:space="preserve">parents/carers/guardians </w:t>
      </w:r>
      <w:r w:rsidRPr="007D37B9">
        <w:t>completed a short survey to understand their experience of the tools and reasses</w:t>
      </w:r>
      <w:r>
        <w:t xml:space="preserve">sment process. Of the 117 caregivers consenting to participate in the evaluation, 40 (34%) responded to the survey </w:t>
      </w:r>
      <w:r>
        <w:lastRenderedPageBreak/>
        <w:t>after goal setting and 31 (26%) after reassessment (</w:t>
      </w:r>
      <w:r w:rsidR="005266F8" w:rsidRPr="009C46FB">
        <w:t>Table 5</w:t>
      </w:r>
      <w:r w:rsidRPr="009C46FB">
        <w:t>).</w:t>
      </w:r>
      <w:r>
        <w:t xml:space="preserve"> As responses were anonymous, respondents </w:t>
      </w:r>
      <w:proofErr w:type="gramStart"/>
      <w:r>
        <w:t>at</w:t>
      </w:r>
      <w:proofErr w:type="gramEnd"/>
      <w:r>
        <w:t xml:space="preserve"> both occasions could not be linked.</w:t>
      </w:r>
    </w:p>
    <w:p w14:paraId="2EB31EBE" w14:textId="4AA02D09" w:rsidR="00012A56" w:rsidRDefault="00012A56" w:rsidP="00593808">
      <w:pPr>
        <w:pStyle w:val="Heading5"/>
      </w:pPr>
      <w:bookmarkStart w:id="168" w:name="_Ref116995510"/>
      <w:bookmarkStart w:id="169" w:name="_Hlk128411527"/>
      <w:r>
        <w:t xml:space="preserve">Table </w:t>
      </w:r>
      <w:bookmarkEnd w:id="168"/>
      <w:r w:rsidR="002D7697">
        <w:t>5</w:t>
      </w:r>
      <w:r w:rsidR="001967E4">
        <w:t>a</w:t>
      </w:r>
      <w:r>
        <w:t xml:space="preserve">: </w:t>
      </w:r>
      <w:r w:rsidR="00402132">
        <w:t>Personal characteristics of</w:t>
      </w:r>
      <w:r w:rsidR="00F6682E">
        <w:t xml:space="preserve"> p</w:t>
      </w:r>
      <w:r>
        <w:t>arent/caregiver/guardian survey respondents at goal setting and reassessment</w:t>
      </w:r>
    </w:p>
    <w:tbl>
      <w:tblPr>
        <w:tblStyle w:val="TableGrid"/>
        <w:tblW w:w="5000" w:type="pct"/>
        <w:tblCellMar>
          <w:top w:w="28" w:type="dxa"/>
          <w:bottom w:w="28" w:type="dxa"/>
        </w:tblCellMar>
        <w:tblLook w:val="04A0" w:firstRow="1" w:lastRow="0" w:firstColumn="1" w:lastColumn="0" w:noHBand="0" w:noVBand="1"/>
      </w:tblPr>
      <w:tblGrid>
        <w:gridCol w:w="5665"/>
        <w:gridCol w:w="1468"/>
        <w:gridCol w:w="1883"/>
      </w:tblGrid>
      <w:tr w:rsidR="009C366E" w:rsidRPr="005F5F5C" w14:paraId="1D6D3774" w14:textId="77777777" w:rsidTr="00593808">
        <w:trPr>
          <w:trHeight w:val="497"/>
          <w:tblHeader/>
        </w:trPr>
        <w:tc>
          <w:tcPr>
            <w:tcW w:w="3142" w:type="pct"/>
            <w:shd w:val="clear" w:color="auto" w:fill="6B2976"/>
          </w:tcPr>
          <w:p w14:paraId="28AF2DC6" w14:textId="26795A34" w:rsidR="009C366E" w:rsidRPr="005F5F5C" w:rsidRDefault="001967E4">
            <w:pPr>
              <w:pStyle w:val="BodyText1"/>
              <w:rPr>
                <w:rFonts w:cs="Arial"/>
                <w:b/>
                <w:bCs/>
                <w:color w:val="FFFFFF" w:themeColor="background1"/>
                <w:kern w:val="24"/>
              </w:rPr>
            </w:pPr>
            <w:r>
              <w:rPr>
                <w:rFonts w:cs="Arial"/>
                <w:b/>
                <w:bCs/>
                <w:color w:val="FFFFFF" w:themeColor="background1"/>
                <w:kern w:val="24"/>
              </w:rPr>
              <w:t>Demographic c</w:t>
            </w:r>
            <w:r w:rsidR="009C366E">
              <w:rPr>
                <w:rFonts w:cs="Arial"/>
                <w:b/>
                <w:bCs/>
                <w:color w:val="FFFFFF" w:themeColor="background1"/>
                <w:kern w:val="24"/>
              </w:rPr>
              <w:t>riteria</w:t>
            </w:r>
          </w:p>
        </w:tc>
        <w:tc>
          <w:tcPr>
            <w:tcW w:w="814" w:type="pct"/>
            <w:shd w:val="clear" w:color="auto" w:fill="6B2976"/>
          </w:tcPr>
          <w:p w14:paraId="637BDB18" w14:textId="21F6D326" w:rsidR="009C366E" w:rsidRDefault="009C366E" w:rsidP="00593808">
            <w:pPr>
              <w:pStyle w:val="BodyText1"/>
              <w:rPr>
                <w:rFonts w:cs="Arial"/>
                <w:b/>
                <w:bCs/>
                <w:color w:val="FFFFFF" w:themeColor="background1"/>
                <w:kern w:val="24"/>
              </w:rPr>
            </w:pPr>
            <w:r>
              <w:rPr>
                <w:rFonts w:cs="Arial"/>
                <w:b/>
                <w:bCs/>
                <w:color w:val="FFFFFF" w:themeColor="background1"/>
                <w:kern w:val="24"/>
              </w:rPr>
              <w:t>Goal Setting</w:t>
            </w:r>
          </w:p>
          <w:p w14:paraId="21912394" w14:textId="77777777" w:rsidR="009C366E" w:rsidRPr="005F5F5C" w:rsidRDefault="009C366E" w:rsidP="00593808">
            <w:pPr>
              <w:pStyle w:val="BodyText1"/>
              <w:rPr>
                <w:rFonts w:cs="Arial"/>
                <w:b/>
                <w:bCs/>
                <w:color w:val="FFFFFF" w:themeColor="background1"/>
                <w:kern w:val="24"/>
              </w:rPr>
            </w:pPr>
            <w:r>
              <w:rPr>
                <w:rFonts w:cs="Arial"/>
                <w:b/>
                <w:bCs/>
                <w:color w:val="FFFFFF" w:themeColor="background1"/>
                <w:kern w:val="24"/>
              </w:rPr>
              <w:t>(N=40)</w:t>
            </w:r>
          </w:p>
        </w:tc>
        <w:tc>
          <w:tcPr>
            <w:tcW w:w="1044" w:type="pct"/>
            <w:shd w:val="clear" w:color="auto" w:fill="6B2976"/>
          </w:tcPr>
          <w:p w14:paraId="580EA1E8" w14:textId="2F093DF7" w:rsidR="009C366E" w:rsidRDefault="009C366E" w:rsidP="00593808">
            <w:pPr>
              <w:pStyle w:val="BodyText1"/>
              <w:rPr>
                <w:rFonts w:cs="Arial"/>
                <w:b/>
                <w:bCs/>
                <w:color w:val="FFFFFF" w:themeColor="background1"/>
                <w:lang w:eastAsia="ja-JP"/>
              </w:rPr>
            </w:pPr>
            <w:r>
              <w:rPr>
                <w:rFonts w:cs="Arial"/>
                <w:b/>
                <w:bCs/>
                <w:color w:val="FFFFFF" w:themeColor="background1"/>
                <w:lang w:eastAsia="ja-JP"/>
              </w:rPr>
              <w:t>Reassessment</w:t>
            </w:r>
          </w:p>
          <w:p w14:paraId="44662383" w14:textId="623FCDAB" w:rsidR="009C366E" w:rsidRPr="005F5F5C" w:rsidRDefault="009C366E" w:rsidP="00593808">
            <w:pPr>
              <w:pStyle w:val="BodyText1"/>
              <w:rPr>
                <w:rFonts w:cs="Arial"/>
                <w:b/>
                <w:bCs/>
                <w:color w:val="FFFFFF" w:themeColor="background1"/>
                <w:lang w:eastAsia="ja-JP"/>
              </w:rPr>
            </w:pPr>
            <w:r>
              <w:rPr>
                <w:rFonts w:cs="Arial"/>
                <w:b/>
                <w:bCs/>
                <w:color w:val="FFFFFF" w:themeColor="background1"/>
                <w:lang w:eastAsia="ja-JP"/>
              </w:rPr>
              <w:t>(N=31)</w:t>
            </w:r>
          </w:p>
        </w:tc>
      </w:tr>
      <w:tr w:rsidR="009C366E" w:rsidRPr="005F5F5C" w14:paraId="3FB79636" w14:textId="77777777" w:rsidTr="00593808">
        <w:tc>
          <w:tcPr>
            <w:tcW w:w="3142" w:type="pct"/>
          </w:tcPr>
          <w:p w14:paraId="777667DE" w14:textId="1323FF40" w:rsidR="009C366E" w:rsidRPr="005F5F5C" w:rsidRDefault="009C366E" w:rsidP="00581D49">
            <w:pPr>
              <w:pStyle w:val="Datatable"/>
              <w:jc w:val="left"/>
              <w:rPr>
                <w:rFonts w:cs="Arial"/>
              </w:rPr>
            </w:pPr>
            <w:r>
              <w:rPr>
                <w:rFonts w:cs="Arial"/>
              </w:rPr>
              <w:t>n (%) Child Gender</w:t>
            </w:r>
            <w:r w:rsidR="00AF2123">
              <w:rPr>
                <w:rFonts w:cs="Arial"/>
              </w:rPr>
              <w:t>-Male</w:t>
            </w:r>
          </w:p>
        </w:tc>
        <w:tc>
          <w:tcPr>
            <w:tcW w:w="814" w:type="pct"/>
            <w:shd w:val="clear" w:color="auto" w:fill="auto"/>
          </w:tcPr>
          <w:p w14:paraId="147B9BC6" w14:textId="77777777" w:rsidR="009C366E" w:rsidRPr="005F5F5C" w:rsidRDefault="009C366E" w:rsidP="00593808">
            <w:pPr>
              <w:pStyle w:val="Datatable"/>
              <w:jc w:val="left"/>
              <w:rPr>
                <w:rFonts w:cs="Arial"/>
              </w:rPr>
            </w:pPr>
            <w:r>
              <w:rPr>
                <w:rFonts w:cs="Arial"/>
              </w:rPr>
              <w:t>27 (68%)</w:t>
            </w:r>
          </w:p>
        </w:tc>
        <w:tc>
          <w:tcPr>
            <w:tcW w:w="1044" w:type="pct"/>
            <w:shd w:val="clear" w:color="auto" w:fill="auto"/>
          </w:tcPr>
          <w:p w14:paraId="6513B299" w14:textId="77777777" w:rsidR="009C366E" w:rsidRPr="005F5F5C" w:rsidRDefault="009C366E" w:rsidP="00593808">
            <w:pPr>
              <w:pStyle w:val="Datatable"/>
              <w:jc w:val="left"/>
              <w:rPr>
                <w:rFonts w:cs="Arial"/>
                <w:bCs/>
              </w:rPr>
            </w:pPr>
            <w:r>
              <w:rPr>
                <w:rFonts w:cs="Arial"/>
              </w:rPr>
              <w:t>22 (71%)</w:t>
            </w:r>
          </w:p>
        </w:tc>
      </w:tr>
      <w:tr w:rsidR="009C366E" w:rsidRPr="005F5F5C" w14:paraId="2DB7798D" w14:textId="77777777" w:rsidTr="00593808">
        <w:tc>
          <w:tcPr>
            <w:tcW w:w="3142" w:type="pct"/>
          </w:tcPr>
          <w:p w14:paraId="010A6E69" w14:textId="77777777" w:rsidR="009C366E" w:rsidRDefault="009C366E" w:rsidP="00581D49">
            <w:pPr>
              <w:pStyle w:val="Datatable"/>
              <w:jc w:val="left"/>
              <w:rPr>
                <w:rFonts w:cs="Arial"/>
              </w:rPr>
            </w:pPr>
            <w:r>
              <w:rPr>
                <w:rFonts w:cs="Arial"/>
              </w:rPr>
              <w:t>Mean (SD) age of child</w:t>
            </w:r>
          </w:p>
        </w:tc>
        <w:tc>
          <w:tcPr>
            <w:tcW w:w="814" w:type="pct"/>
            <w:shd w:val="clear" w:color="auto" w:fill="auto"/>
          </w:tcPr>
          <w:p w14:paraId="083A6EFD" w14:textId="77777777" w:rsidR="009C366E" w:rsidRDefault="009C366E" w:rsidP="00593808">
            <w:pPr>
              <w:pStyle w:val="Datatable"/>
              <w:jc w:val="left"/>
              <w:rPr>
                <w:rFonts w:cs="Arial"/>
              </w:rPr>
            </w:pPr>
            <w:r>
              <w:rPr>
                <w:rFonts w:cs="Arial"/>
              </w:rPr>
              <w:t>4.3 (1.3)</w:t>
            </w:r>
          </w:p>
        </w:tc>
        <w:tc>
          <w:tcPr>
            <w:tcW w:w="1044" w:type="pct"/>
            <w:shd w:val="clear" w:color="auto" w:fill="auto"/>
          </w:tcPr>
          <w:p w14:paraId="44C0A645" w14:textId="77777777" w:rsidR="009C366E" w:rsidRPr="005F5F5C" w:rsidRDefault="009C366E" w:rsidP="00593808">
            <w:pPr>
              <w:pStyle w:val="Datatable"/>
              <w:jc w:val="left"/>
              <w:rPr>
                <w:rFonts w:cs="Arial"/>
                <w:bCs/>
              </w:rPr>
            </w:pPr>
            <w:r>
              <w:rPr>
                <w:rFonts w:cs="Arial"/>
                <w:bCs/>
              </w:rPr>
              <w:t>4.6 (1.0)</w:t>
            </w:r>
          </w:p>
        </w:tc>
      </w:tr>
      <w:tr w:rsidR="009C366E" w:rsidRPr="005F5F5C" w14:paraId="3CA2D2FE" w14:textId="77777777" w:rsidTr="00593808">
        <w:tc>
          <w:tcPr>
            <w:tcW w:w="3142" w:type="pct"/>
          </w:tcPr>
          <w:p w14:paraId="72BED529" w14:textId="77777777" w:rsidR="009C366E" w:rsidRDefault="009C366E" w:rsidP="00581D49">
            <w:pPr>
              <w:pStyle w:val="Datatable"/>
              <w:jc w:val="left"/>
              <w:rPr>
                <w:rFonts w:cs="Arial"/>
              </w:rPr>
            </w:pPr>
            <w:r>
              <w:rPr>
                <w:rFonts w:cs="Arial"/>
              </w:rPr>
              <w:t>n (%) English as a first language</w:t>
            </w:r>
          </w:p>
        </w:tc>
        <w:tc>
          <w:tcPr>
            <w:tcW w:w="814" w:type="pct"/>
            <w:shd w:val="clear" w:color="auto" w:fill="auto"/>
          </w:tcPr>
          <w:p w14:paraId="1E0475EA" w14:textId="77777777" w:rsidR="009C366E" w:rsidRPr="005F5F5C" w:rsidRDefault="009C366E" w:rsidP="00593808">
            <w:pPr>
              <w:pStyle w:val="Datatable"/>
              <w:jc w:val="left"/>
              <w:rPr>
                <w:rFonts w:cs="Arial"/>
              </w:rPr>
            </w:pPr>
            <w:r>
              <w:rPr>
                <w:rFonts w:cs="Arial"/>
              </w:rPr>
              <w:t>33 (83%)</w:t>
            </w:r>
          </w:p>
        </w:tc>
        <w:tc>
          <w:tcPr>
            <w:tcW w:w="1044" w:type="pct"/>
            <w:shd w:val="clear" w:color="auto" w:fill="auto"/>
          </w:tcPr>
          <w:p w14:paraId="2C2C5AC4" w14:textId="77777777" w:rsidR="009C366E" w:rsidRPr="005F5F5C" w:rsidRDefault="009C366E" w:rsidP="00593808">
            <w:pPr>
              <w:pStyle w:val="Datatable"/>
              <w:jc w:val="left"/>
              <w:rPr>
                <w:rFonts w:cs="Arial"/>
                <w:bCs/>
              </w:rPr>
            </w:pPr>
            <w:r>
              <w:rPr>
                <w:rFonts w:cs="Arial"/>
              </w:rPr>
              <w:t>27 (87%)</w:t>
            </w:r>
          </w:p>
        </w:tc>
      </w:tr>
      <w:tr w:rsidR="009C366E" w:rsidRPr="005F5F5C" w14:paraId="4D19923B" w14:textId="77777777" w:rsidTr="00593808">
        <w:tc>
          <w:tcPr>
            <w:tcW w:w="3142" w:type="pct"/>
          </w:tcPr>
          <w:p w14:paraId="4D85202E" w14:textId="77777777" w:rsidR="009C366E" w:rsidRPr="005F5F5C" w:rsidRDefault="009C366E" w:rsidP="00581D49">
            <w:pPr>
              <w:pStyle w:val="Datatable"/>
              <w:jc w:val="left"/>
              <w:rPr>
                <w:rFonts w:cs="Arial"/>
              </w:rPr>
            </w:pPr>
            <w:r>
              <w:rPr>
                <w:rFonts w:cs="Arial"/>
              </w:rPr>
              <w:t>n (%) Aboriginal and/or Torres Strait Islander</w:t>
            </w:r>
          </w:p>
        </w:tc>
        <w:tc>
          <w:tcPr>
            <w:tcW w:w="814" w:type="pct"/>
            <w:shd w:val="clear" w:color="auto" w:fill="auto"/>
          </w:tcPr>
          <w:p w14:paraId="0730709D" w14:textId="77777777" w:rsidR="009C366E" w:rsidRPr="005F5F5C" w:rsidRDefault="009C366E" w:rsidP="00593808">
            <w:pPr>
              <w:pStyle w:val="Datatable"/>
              <w:jc w:val="left"/>
              <w:rPr>
                <w:rFonts w:cs="Arial"/>
              </w:rPr>
            </w:pPr>
            <w:r>
              <w:rPr>
                <w:rFonts w:cs="Arial"/>
              </w:rPr>
              <w:t>2 (5%)</w:t>
            </w:r>
          </w:p>
        </w:tc>
        <w:tc>
          <w:tcPr>
            <w:tcW w:w="1044" w:type="pct"/>
            <w:shd w:val="clear" w:color="auto" w:fill="auto"/>
          </w:tcPr>
          <w:p w14:paraId="685CD9BA" w14:textId="77777777" w:rsidR="009C366E" w:rsidRPr="005F5F5C" w:rsidRDefault="009C366E" w:rsidP="00593808">
            <w:pPr>
              <w:pStyle w:val="Datatable"/>
              <w:jc w:val="left"/>
              <w:rPr>
                <w:rFonts w:cs="Arial"/>
                <w:bCs/>
              </w:rPr>
            </w:pPr>
            <w:r>
              <w:rPr>
                <w:rFonts w:cs="Arial"/>
              </w:rPr>
              <w:t>2 (6%)</w:t>
            </w:r>
          </w:p>
        </w:tc>
      </w:tr>
      <w:tr w:rsidR="009C366E" w:rsidRPr="005F5F5C" w14:paraId="0628B93F" w14:textId="77777777" w:rsidTr="00593808">
        <w:tc>
          <w:tcPr>
            <w:tcW w:w="3142" w:type="pct"/>
          </w:tcPr>
          <w:p w14:paraId="690BBD38" w14:textId="77777777" w:rsidR="009C366E" w:rsidRDefault="009C366E" w:rsidP="00581D49">
            <w:pPr>
              <w:pStyle w:val="Datatable"/>
              <w:jc w:val="left"/>
              <w:rPr>
                <w:rFonts w:cs="Arial"/>
              </w:rPr>
            </w:pPr>
            <w:r>
              <w:rPr>
                <w:rFonts w:cs="Arial"/>
              </w:rPr>
              <w:t>n (%) Session conducted in person</w:t>
            </w:r>
          </w:p>
        </w:tc>
        <w:tc>
          <w:tcPr>
            <w:tcW w:w="814" w:type="pct"/>
            <w:shd w:val="clear" w:color="auto" w:fill="auto"/>
          </w:tcPr>
          <w:p w14:paraId="0266FABE" w14:textId="77777777" w:rsidR="009C366E" w:rsidRDefault="009C366E" w:rsidP="00593808">
            <w:pPr>
              <w:pStyle w:val="Datatable"/>
              <w:jc w:val="left"/>
              <w:rPr>
                <w:rFonts w:cs="Arial"/>
              </w:rPr>
            </w:pPr>
            <w:r>
              <w:rPr>
                <w:rFonts w:cs="Arial"/>
              </w:rPr>
              <w:t>26 (65%)</w:t>
            </w:r>
          </w:p>
        </w:tc>
        <w:tc>
          <w:tcPr>
            <w:tcW w:w="1044" w:type="pct"/>
            <w:shd w:val="clear" w:color="auto" w:fill="auto"/>
          </w:tcPr>
          <w:p w14:paraId="43AE05FE" w14:textId="77777777" w:rsidR="009C366E" w:rsidRDefault="009C366E" w:rsidP="00593808">
            <w:pPr>
              <w:pStyle w:val="Datatable"/>
              <w:jc w:val="left"/>
              <w:rPr>
                <w:rFonts w:cs="Arial"/>
              </w:rPr>
            </w:pPr>
            <w:r>
              <w:rPr>
                <w:rFonts w:cs="Arial"/>
              </w:rPr>
              <w:t>18 (58%)</w:t>
            </w:r>
          </w:p>
        </w:tc>
      </w:tr>
    </w:tbl>
    <w:p w14:paraId="2ED6F3EE" w14:textId="74667B42" w:rsidR="00F6682E" w:rsidRDefault="00F6682E" w:rsidP="00593808">
      <w:pPr>
        <w:pStyle w:val="Heading5"/>
        <w:spacing w:before="240"/>
      </w:pPr>
      <w:r>
        <w:t xml:space="preserve">Table </w:t>
      </w:r>
      <w:r w:rsidR="002D7697">
        <w:t>5</w:t>
      </w:r>
      <w:r>
        <w:t xml:space="preserve">b: </w:t>
      </w:r>
      <w:r w:rsidR="00A141FC">
        <w:t>P</w:t>
      </w:r>
      <w:r>
        <w:t>arent/caregiver/guardian survey respondents</w:t>
      </w:r>
      <w:r w:rsidR="009C7FD8">
        <w:t>,</w:t>
      </w:r>
      <w:r w:rsidR="00A141FC">
        <w:t xml:space="preserve"> by </w:t>
      </w:r>
      <w:r w:rsidR="00F6013F">
        <w:t xml:space="preserve">recruiting </w:t>
      </w:r>
      <w:r w:rsidR="005F5518">
        <w:t>EC p</w:t>
      </w:r>
      <w:r w:rsidR="00F6013F">
        <w:t>artner organis</w:t>
      </w:r>
      <w:r w:rsidR="008F5CF5">
        <w:t>a</w:t>
      </w:r>
      <w:r w:rsidR="00F6013F">
        <w:t>tion,</w:t>
      </w:r>
      <w:r>
        <w:t xml:space="preserve"> at goal setting and </w:t>
      </w:r>
      <w:proofErr w:type="gramStart"/>
      <w:r>
        <w:t>reassessment</w:t>
      </w:r>
      <w:proofErr w:type="gramEnd"/>
    </w:p>
    <w:p w14:paraId="3E497665" w14:textId="7EA1886E" w:rsidR="00EA7F5A" w:rsidRPr="00D003F3" w:rsidRDefault="00EA7F5A" w:rsidP="00EA7F5A">
      <w:r w:rsidRPr="00D003F3">
        <w:rPr>
          <w:b/>
        </w:rPr>
        <w:t>Note:</w:t>
      </w:r>
      <w:r>
        <w:t xml:space="preserve"> This table is</w:t>
      </w:r>
      <w:r w:rsidRPr="00D003F3">
        <w:t xml:space="preserve"> missing data due to non-response.</w:t>
      </w:r>
      <w:r w:rsidR="005F5518">
        <w:t xml:space="preserve"> EC Partners have been anonymised.</w:t>
      </w:r>
    </w:p>
    <w:tbl>
      <w:tblPr>
        <w:tblStyle w:val="TableGrid"/>
        <w:tblW w:w="5000" w:type="pct"/>
        <w:tblCellMar>
          <w:top w:w="28" w:type="dxa"/>
          <w:bottom w:w="28" w:type="dxa"/>
        </w:tblCellMar>
        <w:tblLook w:val="04A0" w:firstRow="1" w:lastRow="0" w:firstColumn="1" w:lastColumn="0" w:noHBand="0" w:noVBand="1"/>
      </w:tblPr>
      <w:tblGrid>
        <w:gridCol w:w="5665"/>
        <w:gridCol w:w="1468"/>
        <w:gridCol w:w="1883"/>
      </w:tblGrid>
      <w:tr w:rsidR="000F6210" w:rsidRPr="005F5F5C" w14:paraId="699BEB9A" w14:textId="77777777" w:rsidTr="337D47F6">
        <w:trPr>
          <w:trHeight w:val="497"/>
          <w:tblHeader/>
        </w:trPr>
        <w:tc>
          <w:tcPr>
            <w:tcW w:w="3142" w:type="pct"/>
            <w:shd w:val="clear" w:color="auto" w:fill="6B2976"/>
          </w:tcPr>
          <w:p w14:paraId="21BCF4BA" w14:textId="49D4929A" w:rsidR="000F6210" w:rsidRPr="005F5F5C" w:rsidRDefault="2326A723">
            <w:pPr>
              <w:pStyle w:val="BodyText1"/>
              <w:rPr>
                <w:rFonts w:cs="Arial"/>
                <w:b/>
                <w:bCs/>
                <w:color w:val="FFFFFF" w:themeColor="background1"/>
              </w:rPr>
            </w:pPr>
            <w:r w:rsidRPr="337D47F6">
              <w:rPr>
                <w:rFonts w:cs="Arial"/>
                <w:b/>
                <w:bCs/>
                <w:color w:val="FFFFFF" w:themeColor="background1"/>
              </w:rPr>
              <w:t>EC Partner</w:t>
            </w:r>
          </w:p>
        </w:tc>
        <w:tc>
          <w:tcPr>
            <w:tcW w:w="814" w:type="pct"/>
            <w:shd w:val="clear" w:color="auto" w:fill="6B2976"/>
          </w:tcPr>
          <w:p w14:paraId="69054548" w14:textId="77777777" w:rsidR="000F6210" w:rsidRDefault="000F6210" w:rsidP="000F3ECA">
            <w:pPr>
              <w:pStyle w:val="BodyText1"/>
              <w:rPr>
                <w:rFonts w:cs="Arial"/>
                <w:b/>
                <w:bCs/>
                <w:color w:val="FFFFFF" w:themeColor="background1"/>
                <w:kern w:val="24"/>
              </w:rPr>
            </w:pPr>
            <w:r>
              <w:rPr>
                <w:rFonts w:cs="Arial"/>
                <w:b/>
                <w:bCs/>
                <w:color w:val="FFFFFF" w:themeColor="background1"/>
                <w:kern w:val="24"/>
              </w:rPr>
              <w:t>Goal Setting</w:t>
            </w:r>
          </w:p>
          <w:p w14:paraId="0A3FC077" w14:textId="77777777" w:rsidR="000F6210" w:rsidRPr="005F5F5C" w:rsidRDefault="000F6210" w:rsidP="000F3ECA">
            <w:pPr>
              <w:pStyle w:val="BodyText1"/>
              <w:rPr>
                <w:rFonts w:cs="Arial"/>
                <w:b/>
                <w:bCs/>
                <w:color w:val="FFFFFF" w:themeColor="background1"/>
                <w:kern w:val="24"/>
              </w:rPr>
            </w:pPr>
            <w:r>
              <w:rPr>
                <w:rFonts w:cs="Arial"/>
                <w:b/>
                <w:bCs/>
                <w:color w:val="FFFFFF" w:themeColor="background1"/>
                <w:kern w:val="24"/>
              </w:rPr>
              <w:t>(N=40)</w:t>
            </w:r>
          </w:p>
        </w:tc>
        <w:tc>
          <w:tcPr>
            <w:tcW w:w="1044" w:type="pct"/>
            <w:shd w:val="clear" w:color="auto" w:fill="6B2976"/>
          </w:tcPr>
          <w:p w14:paraId="4AC73885" w14:textId="77777777" w:rsidR="000F6210" w:rsidRDefault="000F6210" w:rsidP="000F3ECA">
            <w:pPr>
              <w:pStyle w:val="BodyText1"/>
              <w:rPr>
                <w:rFonts w:cs="Arial"/>
                <w:b/>
                <w:bCs/>
                <w:color w:val="FFFFFF" w:themeColor="background1"/>
                <w:lang w:eastAsia="ja-JP"/>
              </w:rPr>
            </w:pPr>
            <w:r>
              <w:rPr>
                <w:rFonts w:cs="Arial"/>
                <w:b/>
                <w:bCs/>
                <w:color w:val="FFFFFF" w:themeColor="background1"/>
                <w:lang w:eastAsia="ja-JP"/>
              </w:rPr>
              <w:t>Reassessment</w:t>
            </w:r>
          </w:p>
          <w:p w14:paraId="57D0355C" w14:textId="77777777" w:rsidR="000F6210" w:rsidRPr="005F5F5C" w:rsidRDefault="000F6210" w:rsidP="000F3ECA">
            <w:pPr>
              <w:pStyle w:val="BodyText1"/>
              <w:rPr>
                <w:rFonts w:cs="Arial"/>
                <w:b/>
                <w:bCs/>
                <w:color w:val="FFFFFF" w:themeColor="background1"/>
                <w:lang w:eastAsia="ja-JP"/>
              </w:rPr>
            </w:pPr>
            <w:r>
              <w:rPr>
                <w:rFonts w:cs="Arial"/>
                <w:b/>
                <w:bCs/>
                <w:color w:val="FFFFFF" w:themeColor="background1"/>
                <w:lang w:eastAsia="ja-JP"/>
              </w:rPr>
              <w:t>(N=31)</w:t>
            </w:r>
          </w:p>
        </w:tc>
      </w:tr>
      <w:tr w:rsidR="000F6210" w:rsidRPr="005F5F5C" w14:paraId="69399CE6" w14:textId="77777777" w:rsidTr="337D47F6">
        <w:tc>
          <w:tcPr>
            <w:tcW w:w="3142" w:type="pct"/>
          </w:tcPr>
          <w:p w14:paraId="07EB39D8" w14:textId="299C339E" w:rsidR="000F6210" w:rsidRPr="005F5F5C" w:rsidRDefault="000F6210" w:rsidP="000F3ECA">
            <w:pPr>
              <w:pStyle w:val="Datatable"/>
              <w:jc w:val="left"/>
              <w:rPr>
                <w:rFonts w:cs="Arial"/>
              </w:rPr>
            </w:pPr>
            <w:r>
              <w:rPr>
                <w:rFonts w:cs="Arial"/>
              </w:rPr>
              <w:t xml:space="preserve">n (%) </w:t>
            </w:r>
            <w:r w:rsidR="00E10607">
              <w:rPr>
                <w:rFonts w:cs="Arial"/>
              </w:rPr>
              <w:t>EC Partner 4</w:t>
            </w:r>
          </w:p>
        </w:tc>
        <w:tc>
          <w:tcPr>
            <w:tcW w:w="814" w:type="pct"/>
            <w:shd w:val="clear" w:color="auto" w:fill="auto"/>
          </w:tcPr>
          <w:p w14:paraId="6616CC6A" w14:textId="77777777" w:rsidR="000F6210" w:rsidRPr="005F5F5C" w:rsidRDefault="000F6210" w:rsidP="000F3ECA">
            <w:pPr>
              <w:pStyle w:val="Datatable"/>
              <w:jc w:val="left"/>
              <w:rPr>
                <w:rFonts w:cs="Arial"/>
              </w:rPr>
            </w:pPr>
            <w:r>
              <w:rPr>
                <w:rFonts w:cs="Arial"/>
              </w:rPr>
              <w:t>19 (48%)</w:t>
            </w:r>
          </w:p>
        </w:tc>
        <w:tc>
          <w:tcPr>
            <w:tcW w:w="1044" w:type="pct"/>
            <w:shd w:val="clear" w:color="auto" w:fill="auto"/>
          </w:tcPr>
          <w:p w14:paraId="13ACDA26" w14:textId="77777777" w:rsidR="000F6210" w:rsidRPr="005F5F5C" w:rsidRDefault="000F6210" w:rsidP="000F3ECA">
            <w:pPr>
              <w:pStyle w:val="Datatable"/>
              <w:jc w:val="left"/>
              <w:rPr>
                <w:rFonts w:cs="Arial"/>
                <w:bCs/>
              </w:rPr>
            </w:pPr>
            <w:r>
              <w:rPr>
                <w:rFonts w:cs="Arial"/>
              </w:rPr>
              <w:t>20(65%)</w:t>
            </w:r>
          </w:p>
        </w:tc>
      </w:tr>
      <w:tr w:rsidR="000F6210" w:rsidRPr="005F5F5C" w14:paraId="7255E127" w14:textId="77777777" w:rsidTr="337D47F6">
        <w:tc>
          <w:tcPr>
            <w:tcW w:w="3142" w:type="pct"/>
          </w:tcPr>
          <w:p w14:paraId="62450D20" w14:textId="4DD375B9" w:rsidR="000F6210" w:rsidRDefault="000F6210" w:rsidP="000F3ECA">
            <w:pPr>
              <w:pStyle w:val="Datatable"/>
              <w:jc w:val="left"/>
              <w:rPr>
                <w:rFonts w:cs="Arial"/>
              </w:rPr>
            </w:pPr>
            <w:r>
              <w:rPr>
                <w:rFonts w:cs="Arial"/>
              </w:rPr>
              <w:t xml:space="preserve">n (%) </w:t>
            </w:r>
            <w:r w:rsidR="00D951F9">
              <w:rPr>
                <w:rFonts w:cs="Arial"/>
              </w:rPr>
              <w:t>EC Partner 1</w:t>
            </w:r>
          </w:p>
        </w:tc>
        <w:tc>
          <w:tcPr>
            <w:tcW w:w="814" w:type="pct"/>
            <w:shd w:val="clear" w:color="auto" w:fill="auto"/>
          </w:tcPr>
          <w:p w14:paraId="0E158235" w14:textId="77777777" w:rsidR="000F6210" w:rsidRPr="005F5F5C" w:rsidRDefault="000F6210" w:rsidP="000F3ECA">
            <w:pPr>
              <w:pStyle w:val="Datatable"/>
              <w:jc w:val="left"/>
              <w:rPr>
                <w:rFonts w:cs="Arial"/>
              </w:rPr>
            </w:pPr>
            <w:r>
              <w:rPr>
                <w:rFonts w:cs="Arial"/>
              </w:rPr>
              <w:t>3 (8%)</w:t>
            </w:r>
          </w:p>
        </w:tc>
        <w:tc>
          <w:tcPr>
            <w:tcW w:w="1044" w:type="pct"/>
            <w:shd w:val="clear" w:color="auto" w:fill="auto"/>
          </w:tcPr>
          <w:p w14:paraId="6A30EF36" w14:textId="77777777" w:rsidR="000F6210" w:rsidRPr="005F5F5C" w:rsidRDefault="000F6210" w:rsidP="000F3ECA">
            <w:pPr>
              <w:pStyle w:val="Datatable"/>
              <w:jc w:val="left"/>
              <w:rPr>
                <w:rFonts w:cs="Arial"/>
                <w:bCs/>
              </w:rPr>
            </w:pPr>
            <w:r>
              <w:rPr>
                <w:rFonts w:cs="Arial"/>
              </w:rPr>
              <w:t>0 (0%)</w:t>
            </w:r>
          </w:p>
        </w:tc>
      </w:tr>
      <w:tr w:rsidR="000F6210" w:rsidRPr="005F5F5C" w14:paraId="146D6570" w14:textId="77777777" w:rsidTr="337D47F6">
        <w:tc>
          <w:tcPr>
            <w:tcW w:w="3142" w:type="pct"/>
          </w:tcPr>
          <w:p w14:paraId="63AB7CA4" w14:textId="21B829EA" w:rsidR="000F6210" w:rsidRPr="005F5F5C" w:rsidRDefault="000F6210" w:rsidP="000F3ECA">
            <w:pPr>
              <w:pStyle w:val="Datatable"/>
              <w:jc w:val="left"/>
              <w:rPr>
                <w:rFonts w:cs="Arial"/>
              </w:rPr>
            </w:pPr>
            <w:r>
              <w:rPr>
                <w:rFonts w:cs="Arial"/>
              </w:rPr>
              <w:t xml:space="preserve">n (%) </w:t>
            </w:r>
            <w:r w:rsidR="00D951F9">
              <w:rPr>
                <w:rFonts w:cs="Arial"/>
              </w:rPr>
              <w:t>EC Partner 5</w:t>
            </w:r>
          </w:p>
        </w:tc>
        <w:tc>
          <w:tcPr>
            <w:tcW w:w="814" w:type="pct"/>
            <w:shd w:val="clear" w:color="auto" w:fill="auto"/>
          </w:tcPr>
          <w:p w14:paraId="44D999F0" w14:textId="77777777" w:rsidR="000F6210" w:rsidRPr="005F5F5C" w:rsidRDefault="000F6210" w:rsidP="000F3ECA">
            <w:pPr>
              <w:pStyle w:val="Datatable"/>
              <w:jc w:val="left"/>
              <w:rPr>
                <w:rFonts w:cs="Arial"/>
              </w:rPr>
            </w:pPr>
            <w:r>
              <w:rPr>
                <w:rFonts w:cs="Arial"/>
              </w:rPr>
              <w:t>3 (8%)</w:t>
            </w:r>
          </w:p>
        </w:tc>
        <w:tc>
          <w:tcPr>
            <w:tcW w:w="1044" w:type="pct"/>
            <w:shd w:val="clear" w:color="auto" w:fill="auto"/>
          </w:tcPr>
          <w:p w14:paraId="6AF3576A" w14:textId="77777777" w:rsidR="000F6210" w:rsidRPr="005F5F5C" w:rsidRDefault="000F6210" w:rsidP="000F3ECA">
            <w:pPr>
              <w:pStyle w:val="Datatable"/>
              <w:jc w:val="left"/>
              <w:rPr>
                <w:rFonts w:cs="Arial"/>
                <w:bCs/>
              </w:rPr>
            </w:pPr>
            <w:r>
              <w:rPr>
                <w:rFonts w:cs="Arial"/>
              </w:rPr>
              <w:t>4 (13%)</w:t>
            </w:r>
          </w:p>
        </w:tc>
      </w:tr>
      <w:tr w:rsidR="000F6210" w:rsidRPr="005F5F5C" w14:paraId="1CC7E702" w14:textId="77777777" w:rsidTr="337D47F6">
        <w:tc>
          <w:tcPr>
            <w:tcW w:w="3142" w:type="pct"/>
          </w:tcPr>
          <w:p w14:paraId="43D92AC4" w14:textId="258A7023" w:rsidR="000F6210" w:rsidRPr="005F5F5C" w:rsidRDefault="000F6210" w:rsidP="000F3ECA">
            <w:pPr>
              <w:pStyle w:val="Datatable"/>
              <w:jc w:val="left"/>
              <w:rPr>
                <w:rFonts w:cs="Arial"/>
              </w:rPr>
            </w:pPr>
            <w:r>
              <w:rPr>
                <w:rFonts w:cs="Arial"/>
              </w:rPr>
              <w:t xml:space="preserve">n (%) </w:t>
            </w:r>
            <w:r w:rsidR="00D951F9">
              <w:rPr>
                <w:rFonts w:cs="Arial"/>
              </w:rPr>
              <w:t>EC Partner 6</w:t>
            </w:r>
          </w:p>
        </w:tc>
        <w:tc>
          <w:tcPr>
            <w:tcW w:w="814" w:type="pct"/>
            <w:shd w:val="clear" w:color="auto" w:fill="auto"/>
          </w:tcPr>
          <w:p w14:paraId="7D4A7A11" w14:textId="77777777" w:rsidR="000F6210" w:rsidRPr="005F5F5C" w:rsidRDefault="000F6210" w:rsidP="000F3ECA">
            <w:pPr>
              <w:pStyle w:val="Datatable"/>
              <w:jc w:val="left"/>
              <w:rPr>
                <w:rFonts w:cs="Arial"/>
              </w:rPr>
            </w:pPr>
            <w:r>
              <w:rPr>
                <w:rFonts w:cs="Arial"/>
              </w:rPr>
              <w:t>11 (28%)</w:t>
            </w:r>
          </w:p>
        </w:tc>
        <w:tc>
          <w:tcPr>
            <w:tcW w:w="1044" w:type="pct"/>
            <w:shd w:val="clear" w:color="auto" w:fill="auto"/>
          </w:tcPr>
          <w:p w14:paraId="2D39C85A" w14:textId="77777777" w:rsidR="000F6210" w:rsidRPr="005F5F5C" w:rsidRDefault="000F6210" w:rsidP="000F3ECA">
            <w:pPr>
              <w:pStyle w:val="Datatable"/>
              <w:jc w:val="left"/>
              <w:rPr>
                <w:rFonts w:cs="Arial"/>
                <w:bCs/>
              </w:rPr>
            </w:pPr>
            <w:r>
              <w:rPr>
                <w:rFonts w:cs="Arial"/>
              </w:rPr>
              <w:t>6 (19%)</w:t>
            </w:r>
          </w:p>
        </w:tc>
      </w:tr>
      <w:tr w:rsidR="000F6210" w:rsidRPr="005F5F5C" w14:paraId="635C11AE" w14:textId="77777777" w:rsidTr="337D47F6">
        <w:tc>
          <w:tcPr>
            <w:tcW w:w="3142" w:type="pct"/>
          </w:tcPr>
          <w:p w14:paraId="3BF6080D" w14:textId="3AE42414" w:rsidR="000F6210" w:rsidRPr="005F5F5C" w:rsidRDefault="000F6210" w:rsidP="000F3ECA">
            <w:pPr>
              <w:pStyle w:val="Datatable"/>
              <w:jc w:val="left"/>
              <w:rPr>
                <w:rFonts w:cs="Arial"/>
              </w:rPr>
            </w:pPr>
            <w:r>
              <w:rPr>
                <w:rFonts w:cs="Arial"/>
              </w:rPr>
              <w:t xml:space="preserve">n (%) </w:t>
            </w:r>
            <w:r w:rsidR="00991E46">
              <w:rPr>
                <w:rFonts w:cs="Arial"/>
              </w:rPr>
              <w:t>EC Partner 7</w:t>
            </w:r>
          </w:p>
        </w:tc>
        <w:tc>
          <w:tcPr>
            <w:tcW w:w="814" w:type="pct"/>
            <w:shd w:val="clear" w:color="auto" w:fill="auto"/>
          </w:tcPr>
          <w:p w14:paraId="689FA9C5" w14:textId="77777777" w:rsidR="000F6210" w:rsidRPr="005F5F5C" w:rsidRDefault="000F6210" w:rsidP="000F3ECA">
            <w:pPr>
              <w:pStyle w:val="Datatable"/>
              <w:jc w:val="left"/>
              <w:rPr>
                <w:rFonts w:cs="Arial"/>
              </w:rPr>
            </w:pPr>
            <w:r>
              <w:rPr>
                <w:rFonts w:cs="Arial"/>
              </w:rPr>
              <w:t>1 (3%)</w:t>
            </w:r>
          </w:p>
        </w:tc>
        <w:tc>
          <w:tcPr>
            <w:tcW w:w="1044" w:type="pct"/>
            <w:shd w:val="clear" w:color="auto" w:fill="auto"/>
          </w:tcPr>
          <w:p w14:paraId="5040DC9B" w14:textId="77777777" w:rsidR="000F6210" w:rsidRPr="005F5F5C" w:rsidRDefault="000F6210" w:rsidP="000F3ECA">
            <w:pPr>
              <w:pStyle w:val="Datatable"/>
              <w:jc w:val="left"/>
              <w:rPr>
                <w:rFonts w:cs="Arial"/>
                <w:bCs/>
              </w:rPr>
            </w:pPr>
            <w:r>
              <w:rPr>
                <w:rFonts w:cs="Arial"/>
              </w:rPr>
              <w:t>1 (3%)</w:t>
            </w:r>
          </w:p>
        </w:tc>
      </w:tr>
      <w:tr w:rsidR="000F6210" w:rsidRPr="005F5F5C" w14:paraId="79449437" w14:textId="77777777" w:rsidTr="337D47F6">
        <w:tc>
          <w:tcPr>
            <w:tcW w:w="3142" w:type="pct"/>
          </w:tcPr>
          <w:p w14:paraId="5E1F2536" w14:textId="2614CB0E" w:rsidR="000F6210" w:rsidRDefault="000F6210" w:rsidP="000F3ECA">
            <w:pPr>
              <w:pStyle w:val="Datatable"/>
              <w:jc w:val="left"/>
              <w:rPr>
                <w:rFonts w:cs="Arial"/>
              </w:rPr>
            </w:pPr>
            <w:r>
              <w:rPr>
                <w:rFonts w:cs="Arial"/>
              </w:rPr>
              <w:t xml:space="preserve">n (%) </w:t>
            </w:r>
            <w:r w:rsidR="00991E46">
              <w:rPr>
                <w:rFonts w:cs="Arial"/>
              </w:rPr>
              <w:t>EC Partner 3</w:t>
            </w:r>
          </w:p>
        </w:tc>
        <w:tc>
          <w:tcPr>
            <w:tcW w:w="814" w:type="pct"/>
            <w:shd w:val="clear" w:color="auto" w:fill="auto"/>
          </w:tcPr>
          <w:p w14:paraId="6BE3831F" w14:textId="77777777" w:rsidR="000F6210" w:rsidRPr="005F5F5C" w:rsidRDefault="000F6210" w:rsidP="000F3ECA">
            <w:pPr>
              <w:pStyle w:val="Datatable"/>
              <w:jc w:val="left"/>
              <w:rPr>
                <w:rFonts w:cs="Arial"/>
              </w:rPr>
            </w:pPr>
            <w:r>
              <w:rPr>
                <w:rFonts w:cs="Arial"/>
              </w:rPr>
              <w:t>2 (5%)</w:t>
            </w:r>
          </w:p>
        </w:tc>
        <w:tc>
          <w:tcPr>
            <w:tcW w:w="1044" w:type="pct"/>
            <w:shd w:val="clear" w:color="auto" w:fill="auto"/>
          </w:tcPr>
          <w:p w14:paraId="122A3BCB" w14:textId="01754667" w:rsidR="000F6210" w:rsidRPr="005F5F5C" w:rsidRDefault="000F6210" w:rsidP="000F3ECA">
            <w:pPr>
              <w:pStyle w:val="Datatable"/>
              <w:jc w:val="left"/>
              <w:rPr>
                <w:rFonts w:cs="Arial"/>
                <w:bCs/>
              </w:rPr>
            </w:pPr>
            <w:r>
              <w:rPr>
                <w:rFonts w:cs="Arial"/>
              </w:rPr>
              <w:t>0 (0%)</w:t>
            </w:r>
          </w:p>
        </w:tc>
      </w:tr>
    </w:tbl>
    <w:p w14:paraId="7CA3774F" w14:textId="29292CFB" w:rsidR="00EA7F5A" w:rsidRDefault="00EA7F5A" w:rsidP="00593808">
      <w:pPr>
        <w:pStyle w:val="Heading5"/>
        <w:spacing w:before="240"/>
      </w:pPr>
      <w:r>
        <w:t xml:space="preserve">Table </w:t>
      </w:r>
      <w:r w:rsidR="002D7697">
        <w:t>5</w:t>
      </w:r>
      <w:r>
        <w:t xml:space="preserve">c: </w:t>
      </w:r>
      <w:r w:rsidR="00391952">
        <w:t>P</w:t>
      </w:r>
      <w:r>
        <w:t>arent/caregiver/guardian survey respondents</w:t>
      </w:r>
      <w:r w:rsidR="00391952">
        <w:t xml:space="preserve">, </w:t>
      </w:r>
      <w:r w:rsidR="008F5CF5">
        <w:t xml:space="preserve">by </w:t>
      </w:r>
      <w:r w:rsidR="00391952">
        <w:t>OM tool used,</w:t>
      </w:r>
      <w:r>
        <w:t xml:space="preserve"> at goal setting and </w:t>
      </w:r>
      <w:proofErr w:type="gramStart"/>
      <w:r>
        <w:t>reassessment</w:t>
      </w:r>
      <w:proofErr w:type="gramEnd"/>
    </w:p>
    <w:p w14:paraId="63830C12" w14:textId="47F48BF2" w:rsidR="00EA7F5A" w:rsidRPr="000F3ECA" w:rsidRDefault="00EA7F5A" w:rsidP="00593808">
      <w:r w:rsidRPr="00593808">
        <w:rPr>
          <w:b/>
        </w:rPr>
        <w:t>Note:</w:t>
      </w:r>
      <w:r>
        <w:t xml:space="preserve"> This table is</w:t>
      </w:r>
      <w:r w:rsidRPr="00D003F3">
        <w:t xml:space="preserve"> missing data due to non-response.</w:t>
      </w:r>
    </w:p>
    <w:tbl>
      <w:tblPr>
        <w:tblStyle w:val="TableGrid"/>
        <w:tblW w:w="5000" w:type="pct"/>
        <w:tblCellMar>
          <w:top w:w="28" w:type="dxa"/>
          <w:bottom w:w="28" w:type="dxa"/>
        </w:tblCellMar>
        <w:tblLook w:val="04A0" w:firstRow="1" w:lastRow="0" w:firstColumn="1" w:lastColumn="0" w:noHBand="0" w:noVBand="1"/>
      </w:tblPr>
      <w:tblGrid>
        <w:gridCol w:w="5665"/>
        <w:gridCol w:w="1468"/>
        <w:gridCol w:w="1883"/>
      </w:tblGrid>
      <w:tr w:rsidR="00EA7F5A" w:rsidRPr="005F5F5C" w14:paraId="4D909137" w14:textId="77777777" w:rsidTr="337D47F6">
        <w:trPr>
          <w:trHeight w:val="497"/>
          <w:tblHeader/>
        </w:trPr>
        <w:tc>
          <w:tcPr>
            <w:tcW w:w="3142" w:type="pct"/>
            <w:shd w:val="clear" w:color="auto" w:fill="6B2976"/>
          </w:tcPr>
          <w:p w14:paraId="6AEEF9FF" w14:textId="678F1FD8" w:rsidR="00EA7F5A" w:rsidRPr="005F5F5C" w:rsidRDefault="15B7EE83" w:rsidP="000F3ECA">
            <w:pPr>
              <w:pStyle w:val="BodyText1"/>
              <w:rPr>
                <w:rFonts w:cs="Arial"/>
                <w:b/>
                <w:bCs/>
                <w:color w:val="FFFFFF" w:themeColor="background1"/>
                <w:kern w:val="24"/>
              </w:rPr>
            </w:pPr>
            <w:r>
              <w:rPr>
                <w:rFonts w:cs="Arial"/>
                <w:b/>
                <w:bCs/>
                <w:color w:val="FFFFFF" w:themeColor="background1"/>
                <w:kern w:val="24"/>
              </w:rPr>
              <w:t>OM Tool used</w:t>
            </w:r>
          </w:p>
        </w:tc>
        <w:tc>
          <w:tcPr>
            <w:tcW w:w="814" w:type="pct"/>
            <w:shd w:val="clear" w:color="auto" w:fill="6B2976"/>
          </w:tcPr>
          <w:p w14:paraId="6CF99848" w14:textId="77777777" w:rsidR="00EA7F5A" w:rsidRDefault="00EA7F5A" w:rsidP="000F3ECA">
            <w:pPr>
              <w:pStyle w:val="BodyText1"/>
              <w:rPr>
                <w:rFonts w:cs="Arial"/>
                <w:b/>
                <w:bCs/>
                <w:color w:val="FFFFFF" w:themeColor="background1"/>
                <w:kern w:val="24"/>
              </w:rPr>
            </w:pPr>
            <w:r>
              <w:rPr>
                <w:rFonts w:cs="Arial"/>
                <w:b/>
                <w:bCs/>
                <w:color w:val="FFFFFF" w:themeColor="background1"/>
                <w:kern w:val="24"/>
              </w:rPr>
              <w:t>Goal Setting</w:t>
            </w:r>
          </w:p>
          <w:p w14:paraId="3E53EAAF" w14:textId="77777777" w:rsidR="00EA7F5A" w:rsidRPr="005F5F5C" w:rsidRDefault="00EA7F5A" w:rsidP="000F3ECA">
            <w:pPr>
              <w:pStyle w:val="BodyText1"/>
              <w:rPr>
                <w:rFonts w:cs="Arial"/>
                <w:b/>
                <w:bCs/>
                <w:color w:val="FFFFFF" w:themeColor="background1"/>
                <w:kern w:val="24"/>
              </w:rPr>
            </w:pPr>
            <w:r>
              <w:rPr>
                <w:rFonts w:cs="Arial"/>
                <w:b/>
                <w:bCs/>
                <w:color w:val="FFFFFF" w:themeColor="background1"/>
                <w:kern w:val="24"/>
              </w:rPr>
              <w:t>(N=40)</w:t>
            </w:r>
          </w:p>
        </w:tc>
        <w:tc>
          <w:tcPr>
            <w:tcW w:w="1044" w:type="pct"/>
            <w:shd w:val="clear" w:color="auto" w:fill="6B2976"/>
          </w:tcPr>
          <w:p w14:paraId="345EFE09" w14:textId="77777777" w:rsidR="00EA7F5A" w:rsidRDefault="00EA7F5A" w:rsidP="000F3ECA">
            <w:pPr>
              <w:pStyle w:val="BodyText1"/>
              <w:rPr>
                <w:rFonts w:cs="Arial"/>
                <w:b/>
                <w:bCs/>
                <w:color w:val="FFFFFF" w:themeColor="background1"/>
                <w:lang w:eastAsia="ja-JP"/>
              </w:rPr>
            </w:pPr>
            <w:r>
              <w:rPr>
                <w:rFonts w:cs="Arial"/>
                <w:b/>
                <w:bCs/>
                <w:color w:val="FFFFFF" w:themeColor="background1"/>
                <w:lang w:eastAsia="ja-JP"/>
              </w:rPr>
              <w:t>Reassessment</w:t>
            </w:r>
          </w:p>
          <w:p w14:paraId="3B447D88" w14:textId="77777777" w:rsidR="00EA7F5A" w:rsidRPr="005F5F5C" w:rsidRDefault="00EA7F5A" w:rsidP="000F3ECA">
            <w:pPr>
              <w:pStyle w:val="BodyText1"/>
              <w:rPr>
                <w:rFonts w:cs="Arial"/>
                <w:b/>
                <w:bCs/>
                <w:color w:val="FFFFFF" w:themeColor="background1"/>
                <w:lang w:eastAsia="ja-JP"/>
              </w:rPr>
            </w:pPr>
            <w:r>
              <w:rPr>
                <w:rFonts w:cs="Arial"/>
                <w:b/>
                <w:bCs/>
                <w:color w:val="FFFFFF" w:themeColor="background1"/>
                <w:lang w:eastAsia="ja-JP"/>
              </w:rPr>
              <w:t>(N=31)</w:t>
            </w:r>
          </w:p>
        </w:tc>
      </w:tr>
      <w:tr w:rsidR="00EA7F5A" w:rsidRPr="005F5F5C" w14:paraId="74B7E7BA" w14:textId="77777777" w:rsidTr="337D47F6">
        <w:tc>
          <w:tcPr>
            <w:tcW w:w="3142" w:type="pct"/>
          </w:tcPr>
          <w:p w14:paraId="665EB118" w14:textId="77777777" w:rsidR="00EA7F5A" w:rsidRDefault="00EA7F5A" w:rsidP="000F3ECA">
            <w:pPr>
              <w:pStyle w:val="Datatable"/>
              <w:jc w:val="left"/>
              <w:rPr>
                <w:rFonts w:cs="Arial"/>
              </w:rPr>
            </w:pPr>
            <w:r>
              <w:rPr>
                <w:rFonts w:cs="Arial"/>
              </w:rPr>
              <w:t xml:space="preserve">n (%) </w:t>
            </w:r>
            <w:r w:rsidRPr="00A63C06">
              <w:rPr>
                <w:rFonts w:cs="Arial"/>
              </w:rPr>
              <w:t>The Goal Assessment Scale (GAS)</w:t>
            </w:r>
          </w:p>
        </w:tc>
        <w:tc>
          <w:tcPr>
            <w:tcW w:w="814" w:type="pct"/>
            <w:shd w:val="clear" w:color="auto" w:fill="auto"/>
          </w:tcPr>
          <w:p w14:paraId="59BCC088" w14:textId="77777777" w:rsidR="00EA7F5A" w:rsidRPr="005F5F5C" w:rsidRDefault="00EA7F5A" w:rsidP="000F3ECA">
            <w:pPr>
              <w:pStyle w:val="Datatable"/>
              <w:jc w:val="left"/>
              <w:rPr>
                <w:rFonts w:cs="Arial"/>
              </w:rPr>
            </w:pPr>
            <w:r>
              <w:rPr>
                <w:rFonts w:cs="Arial"/>
              </w:rPr>
              <w:t>25 (63%)</w:t>
            </w:r>
          </w:p>
        </w:tc>
        <w:tc>
          <w:tcPr>
            <w:tcW w:w="1044" w:type="pct"/>
            <w:shd w:val="clear" w:color="auto" w:fill="auto"/>
          </w:tcPr>
          <w:p w14:paraId="393300F1" w14:textId="77777777" w:rsidR="00EA7F5A" w:rsidRPr="005F5F5C" w:rsidRDefault="00EA7F5A" w:rsidP="000F3ECA">
            <w:pPr>
              <w:pStyle w:val="Datatable"/>
              <w:jc w:val="left"/>
              <w:rPr>
                <w:rFonts w:cs="Arial"/>
                <w:bCs/>
              </w:rPr>
            </w:pPr>
            <w:r>
              <w:rPr>
                <w:rFonts w:cs="Arial"/>
              </w:rPr>
              <w:t>18 (58%)</w:t>
            </w:r>
          </w:p>
        </w:tc>
      </w:tr>
      <w:tr w:rsidR="00EA7F5A" w:rsidRPr="005F5F5C" w14:paraId="7285191B" w14:textId="77777777" w:rsidTr="337D47F6">
        <w:tc>
          <w:tcPr>
            <w:tcW w:w="3142" w:type="pct"/>
          </w:tcPr>
          <w:p w14:paraId="4E41C407" w14:textId="77777777" w:rsidR="00EA7F5A" w:rsidRDefault="00EA7F5A" w:rsidP="000F3ECA">
            <w:pPr>
              <w:pStyle w:val="Datatable"/>
              <w:jc w:val="left"/>
              <w:rPr>
                <w:rFonts w:cs="Arial"/>
              </w:rPr>
            </w:pPr>
            <w:r>
              <w:rPr>
                <w:rFonts w:cs="Arial"/>
              </w:rPr>
              <w:t xml:space="preserve">n (%) </w:t>
            </w:r>
            <w:r w:rsidRPr="00A63C06">
              <w:rPr>
                <w:rFonts w:cs="Arial"/>
              </w:rPr>
              <w:t>The Goal Assessment Scale (</w:t>
            </w:r>
            <w:r>
              <w:rPr>
                <w:rFonts w:cs="Arial"/>
              </w:rPr>
              <w:t>GAS-Light</w:t>
            </w:r>
            <w:r w:rsidRPr="00A63C06">
              <w:rPr>
                <w:rFonts w:cs="Arial"/>
              </w:rPr>
              <w:t>)</w:t>
            </w:r>
          </w:p>
        </w:tc>
        <w:tc>
          <w:tcPr>
            <w:tcW w:w="814" w:type="pct"/>
            <w:shd w:val="clear" w:color="auto" w:fill="auto"/>
          </w:tcPr>
          <w:p w14:paraId="4C0A2B51" w14:textId="77777777" w:rsidR="00EA7F5A" w:rsidRPr="005F5F5C" w:rsidRDefault="00EA7F5A" w:rsidP="000F3ECA">
            <w:pPr>
              <w:pStyle w:val="Datatable"/>
              <w:jc w:val="left"/>
              <w:rPr>
                <w:rFonts w:cs="Arial"/>
              </w:rPr>
            </w:pPr>
            <w:r>
              <w:rPr>
                <w:rFonts w:cs="Arial"/>
              </w:rPr>
              <w:t>10 (25%)</w:t>
            </w:r>
          </w:p>
        </w:tc>
        <w:tc>
          <w:tcPr>
            <w:tcW w:w="1044" w:type="pct"/>
            <w:shd w:val="clear" w:color="auto" w:fill="auto"/>
          </w:tcPr>
          <w:p w14:paraId="3D2C960C" w14:textId="77777777" w:rsidR="00EA7F5A" w:rsidRPr="005F5F5C" w:rsidRDefault="00EA7F5A" w:rsidP="000F3ECA">
            <w:pPr>
              <w:pStyle w:val="Datatable"/>
              <w:jc w:val="left"/>
              <w:rPr>
                <w:rFonts w:cs="Arial"/>
                <w:bCs/>
              </w:rPr>
            </w:pPr>
            <w:r>
              <w:rPr>
                <w:rFonts w:cs="Arial"/>
              </w:rPr>
              <w:t>9 (29%)</w:t>
            </w:r>
          </w:p>
        </w:tc>
      </w:tr>
      <w:tr w:rsidR="00EA7F5A" w:rsidRPr="005F5F5C" w14:paraId="200A9261" w14:textId="77777777" w:rsidTr="337D47F6">
        <w:tc>
          <w:tcPr>
            <w:tcW w:w="3142" w:type="pct"/>
          </w:tcPr>
          <w:p w14:paraId="77211D56" w14:textId="77777777" w:rsidR="00EA7F5A" w:rsidRDefault="00EA7F5A" w:rsidP="000F3ECA">
            <w:pPr>
              <w:pStyle w:val="Datatable"/>
              <w:jc w:val="left"/>
              <w:rPr>
                <w:rFonts w:cs="Arial"/>
              </w:rPr>
            </w:pPr>
            <w:r>
              <w:rPr>
                <w:rFonts w:cs="Arial"/>
              </w:rPr>
              <w:t>n (%) Canadian Occupational Performance Measure (COPM)</w:t>
            </w:r>
          </w:p>
        </w:tc>
        <w:tc>
          <w:tcPr>
            <w:tcW w:w="814" w:type="pct"/>
            <w:shd w:val="clear" w:color="auto" w:fill="auto"/>
          </w:tcPr>
          <w:p w14:paraId="4C6F6840" w14:textId="77777777" w:rsidR="00EA7F5A" w:rsidRPr="005F5F5C" w:rsidRDefault="00EA7F5A" w:rsidP="000F3ECA">
            <w:pPr>
              <w:pStyle w:val="Datatable"/>
              <w:jc w:val="left"/>
              <w:rPr>
                <w:rFonts w:cs="Arial"/>
              </w:rPr>
            </w:pPr>
            <w:r>
              <w:rPr>
                <w:rFonts w:cs="Arial"/>
              </w:rPr>
              <w:t>1 (3%)</w:t>
            </w:r>
          </w:p>
        </w:tc>
        <w:tc>
          <w:tcPr>
            <w:tcW w:w="1044" w:type="pct"/>
            <w:shd w:val="clear" w:color="auto" w:fill="auto"/>
          </w:tcPr>
          <w:p w14:paraId="68FF2A67" w14:textId="77777777" w:rsidR="00EA7F5A" w:rsidRPr="005F5F5C" w:rsidRDefault="00EA7F5A" w:rsidP="000F3ECA">
            <w:pPr>
              <w:pStyle w:val="Datatable"/>
              <w:jc w:val="left"/>
              <w:rPr>
                <w:rFonts w:cs="Arial"/>
                <w:bCs/>
              </w:rPr>
            </w:pPr>
            <w:r>
              <w:rPr>
                <w:rFonts w:cs="Arial"/>
              </w:rPr>
              <w:t>0 (0%)</w:t>
            </w:r>
          </w:p>
        </w:tc>
      </w:tr>
    </w:tbl>
    <w:p w14:paraId="5D4C9471" w14:textId="4E5B942A" w:rsidR="00440491" w:rsidRDefault="009C366E" w:rsidP="00593808">
      <w:pPr>
        <w:rPr>
          <w:b/>
          <w:color w:val="6A2875"/>
          <w:sz w:val="30"/>
          <w:szCs w:val="30"/>
        </w:rPr>
      </w:pPr>
      <w:r w:rsidRPr="00593808">
        <w:rPr>
          <w:b/>
          <w:bCs/>
        </w:rPr>
        <w:t>Source</w:t>
      </w:r>
      <w:r w:rsidRPr="00593808">
        <w:t xml:space="preserve">: </w:t>
      </w:r>
      <w:r w:rsidR="008B7267" w:rsidRPr="00593808">
        <w:t>PCG s</w:t>
      </w:r>
      <w:r w:rsidR="00012A56" w:rsidRPr="00593808">
        <w:t>urvey responses</w:t>
      </w:r>
      <w:r w:rsidR="008B7267" w:rsidRPr="00593808">
        <w:t xml:space="preserve"> at goal setting and reassessment</w:t>
      </w:r>
      <w:r w:rsidR="00012A56" w:rsidRPr="00593808">
        <w:t>.</w:t>
      </w:r>
      <w:r w:rsidR="00AF2123" w:rsidRPr="00593808">
        <w:t xml:space="preserve"> </w:t>
      </w:r>
      <w:bookmarkStart w:id="170" w:name="_Toc115700501"/>
      <w:bookmarkStart w:id="171" w:name="_Toc116998952"/>
      <w:bookmarkStart w:id="172" w:name="_Toc117077059"/>
      <w:bookmarkStart w:id="173" w:name="_Toc117079716"/>
    </w:p>
    <w:p w14:paraId="29A87DFA" w14:textId="0CBD6578" w:rsidR="00A63C06" w:rsidRDefault="00A63C06" w:rsidP="00904817">
      <w:pPr>
        <w:pStyle w:val="Heading3"/>
        <w:numPr>
          <w:ilvl w:val="1"/>
          <w:numId w:val="16"/>
        </w:numPr>
      </w:pPr>
      <w:bookmarkStart w:id="174" w:name="_Toc128403038"/>
      <w:bookmarkEnd w:id="169"/>
      <w:r>
        <w:t>Limitation</w:t>
      </w:r>
      <w:bookmarkEnd w:id="170"/>
      <w:r w:rsidR="00BF2451">
        <w:t>s</w:t>
      </w:r>
      <w:bookmarkEnd w:id="171"/>
      <w:bookmarkEnd w:id="172"/>
      <w:bookmarkEnd w:id="173"/>
      <w:bookmarkEnd w:id="174"/>
    </w:p>
    <w:p w14:paraId="3FF5BBC2" w14:textId="77777777" w:rsidR="00A63C06" w:rsidRDefault="00BF2451" w:rsidP="00BF2451">
      <w:r>
        <w:t>L</w:t>
      </w:r>
      <w:r w:rsidR="00A63C06" w:rsidRPr="00E1278F">
        <w:t>ower than anticipated recruitment</w:t>
      </w:r>
      <w:r>
        <w:t xml:space="preserve"> limited the evaluation. </w:t>
      </w:r>
      <w:r w:rsidR="00A63C06" w:rsidRPr="00E1278F">
        <w:t xml:space="preserve">Estimates submitted by EC Partners of the likely number of individuals </w:t>
      </w:r>
      <w:r>
        <w:t>they could recruit</w:t>
      </w:r>
      <w:r w:rsidR="00A63C06" w:rsidRPr="00E1278F">
        <w:t xml:space="preserve"> </w:t>
      </w:r>
      <w:r w:rsidR="00CC3159">
        <w:t xml:space="preserve">over 4 </w:t>
      </w:r>
      <w:r>
        <w:t>months</w:t>
      </w:r>
      <w:r w:rsidR="00A63C06" w:rsidRPr="00E1278F">
        <w:t xml:space="preserve"> indicated approximately 400 families with recruitment quotas </w:t>
      </w:r>
      <w:r w:rsidR="002F687B" w:rsidRPr="00E1278F">
        <w:t xml:space="preserve">across the three OM tools </w:t>
      </w:r>
      <w:r w:rsidR="00A63C06" w:rsidRPr="00E1278F">
        <w:t>balanced</w:t>
      </w:r>
      <w:r w:rsidR="002F687B" w:rsidRPr="00E1278F">
        <w:t xml:space="preserve"> </w:t>
      </w:r>
      <w:r w:rsidR="002F687B" w:rsidRPr="00E1278F">
        <w:lastRenderedPageBreak/>
        <w:t>equally</w:t>
      </w:r>
      <w:r w:rsidR="00A63C06" w:rsidRPr="00E1278F">
        <w:t xml:space="preserve">. Despite recruitment remaining open for almost eight months, </w:t>
      </w:r>
      <w:r>
        <w:t xml:space="preserve">EC Partners </w:t>
      </w:r>
      <w:r w:rsidR="00A63C06" w:rsidRPr="00E1278F">
        <w:t xml:space="preserve">only </w:t>
      </w:r>
      <w:r>
        <w:t xml:space="preserve">enrolled </w:t>
      </w:r>
      <w:r w:rsidR="00A63C06" w:rsidRPr="00E1278F">
        <w:t>123 families. Th</w:t>
      </w:r>
      <w:r w:rsidR="001434E0" w:rsidRPr="00E1278F">
        <w:t>is</w:t>
      </w:r>
      <w:r w:rsidR="00A63C06" w:rsidRPr="00E1278F">
        <w:t xml:space="preserve"> precluded more in-depth psychometric assessment </w:t>
      </w:r>
      <w:r>
        <w:t>and</w:t>
      </w:r>
      <w:r w:rsidR="00A63C06" w:rsidRPr="00E1278F">
        <w:t xml:space="preserve"> </w:t>
      </w:r>
      <w:r>
        <w:t>conclusions about</w:t>
      </w:r>
      <w:r w:rsidR="00A63C06" w:rsidRPr="00E1278F">
        <w:t xml:space="preserve"> the suitability of the tools.</w:t>
      </w:r>
    </w:p>
    <w:p w14:paraId="55189A61" w14:textId="77777777" w:rsidR="00D32D9E" w:rsidRDefault="00BF2451" w:rsidP="00D32D9E">
      <w:r>
        <w:t xml:space="preserve">Low recruitment was especially a limitation for the COPM. </w:t>
      </w:r>
      <w:r w:rsidR="00AD6C7D" w:rsidRPr="00B959DD">
        <w:t>EC Partners which</w:t>
      </w:r>
      <w:r w:rsidR="007E2A2F" w:rsidRPr="00B959DD">
        <w:t xml:space="preserve"> signed up to use the COPM </w:t>
      </w:r>
      <w:r>
        <w:t>only recruited</w:t>
      </w:r>
      <w:r w:rsidR="0033038F" w:rsidRPr="00B959DD">
        <w:t xml:space="preserve"> two families </w:t>
      </w:r>
      <w:r>
        <w:t>at</w:t>
      </w:r>
      <w:r w:rsidR="0033038F" w:rsidRPr="00B959DD">
        <w:t xml:space="preserve"> goal setting and of thos</w:t>
      </w:r>
      <w:r w:rsidR="00D96DA4" w:rsidRPr="00B959DD">
        <w:t>e</w:t>
      </w:r>
      <w:r>
        <w:t xml:space="preserve"> only one was reassessed</w:t>
      </w:r>
      <w:r w:rsidR="00A4553E">
        <w:t xml:space="preserve"> </w:t>
      </w:r>
      <w:r w:rsidR="00CC3159">
        <w:t>(F</w:t>
      </w:r>
      <w:r w:rsidR="00A4553E">
        <w:t>ollow-up data was not submitted but the PCG survey was completed)</w:t>
      </w:r>
      <w:r>
        <w:t>. Therefore, the evaluation could not undertake psychometric analysis on the COPM.</w:t>
      </w:r>
      <w:bookmarkStart w:id="175" w:name="_Toc120528689"/>
      <w:bookmarkStart w:id="176" w:name="_Toc120528690"/>
      <w:bookmarkStart w:id="177" w:name="_Toc120528691"/>
      <w:bookmarkStart w:id="178" w:name="_Toc120528692"/>
      <w:bookmarkStart w:id="179" w:name="_Toc120528694"/>
      <w:bookmarkStart w:id="180" w:name="_Toc120528804"/>
      <w:bookmarkStart w:id="181" w:name="_Toc120528805"/>
      <w:bookmarkStart w:id="182" w:name="_Toc120528806"/>
      <w:bookmarkStart w:id="183" w:name="_Toc120528807"/>
      <w:bookmarkStart w:id="184" w:name="_Toc120528808"/>
      <w:bookmarkStart w:id="185" w:name="_Toc120528809"/>
      <w:bookmarkStart w:id="186" w:name="_Toc120528810"/>
      <w:bookmarkStart w:id="187" w:name="_Toc120528811"/>
      <w:bookmarkStart w:id="188" w:name="_Toc120528812"/>
      <w:bookmarkStart w:id="189" w:name="_Toc120528813"/>
      <w:bookmarkStart w:id="190" w:name="_Toc120528814"/>
      <w:bookmarkStart w:id="191" w:name="_Toc120528815"/>
      <w:bookmarkStart w:id="192" w:name="_Toc120528886"/>
      <w:bookmarkStart w:id="193" w:name="_Toc120528892"/>
      <w:bookmarkStart w:id="194" w:name="_Toc120528893"/>
      <w:bookmarkStart w:id="195" w:name="_Toc120528894"/>
      <w:bookmarkStart w:id="196" w:name="_Toc120528898"/>
      <w:bookmarkStart w:id="197" w:name="_Toc120528899"/>
      <w:bookmarkStart w:id="198" w:name="_Toc128403039"/>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p>
    <w:p w14:paraId="59820030" w14:textId="24B2272C" w:rsidR="00F4148E" w:rsidRDefault="00600F1A" w:rsidP="009D3AE9">
      <w:pPr>
        <w:pStyle w:val="Heading2"/>
      </w:pPr>
      <w:r>
        <w:lastRenderedPageBreak/>
        <w:t xml:space="preserve">3. </w:t>
      </w:r>
      <w:r w:rsidR="00AD7042">
        <w:t>Reliability and validity of tools for c</w:t>
      </w:r>
      <w:r w:rsidR="00F4148E" w:rsidRPr="00F4148E">
        <w:t xml:space="preserve">apturing goals </w:t>
      </w:r>
      <w:r w:rsidR="00B67E65">
        <w:t>and predicting outcomes</w:t>
      </w:r>
      <w:bookmarkEnd w:id="198"/>
    </w:p>
    <w:p w14:paraId="6B4E0953" w14:textId="77777777" w:rsidR="005268B0" w:rsidRDefault="001C14D7" w:rsidP="00591117">
      <w:r>
        <w:t xml:space="preserve">This section uses the </w:t>
      </w:r>
      <w:r w:rsidR="005268B0">
        <w:t>OM</w:t>
      </w:r>
      <w:r>
        <w:t xml:space="preserve"> data collected to assess the validity and reliability of the tools as well as their ability to inform the Agency about a child’s future course.</w:t>
      </w:r>
    </w:p>
    <w:p w14:paraId="2BC8B7D4" w14:textId="0A31F442" w:rsidR="00591117" w:rsidRDefault="004B3232" w:rsidP="00904817">
      <w:pPr>
        <w:pStyle w:val="Heading3"/>
        <w:numPr>
          <w:ilvl w:val="1"/>
          <w:numId w:val="17"/>
        </w:numPr>
      </w:pPr>
      <w:bookmarkStart w:id="199" w:name="_Toc116998959"/>
      <w:bookmarkStart w:id="200" w:name="_Toc117077066"/>
      <w:bookmarkStart w:id="201" w:name="_Toc128403040"/>
      <w:r>
        <w:t>C</w:t>
      </w:r>
      <w:r w:rsidR="00591117">
        <w:t xml:space="preserve">hange </w:t>
      </w:r>
      <w:r w:rsidR="00EC38DF">
        <w:t xml:space="preserve">in </w:t>
      </w:r>
      <w:r w:rsidR="00D504AE">
        <w:t xml:space="preserve">tool </w:t>
      </w:r>
      <w:proofErr w:type="gramStart"/>
      <w:r w:rsidR="0072453E">
        <w:t>scores</w:t>
      </w:r>
      <w:bookmarkEnd w:id="199"/>
      <w:bookmarkEnd w:id="200"/>
      <w:bookmarkEnd w:id="201"/>
      <w:proofErr w:type="gramEnd"/>
    </w:p>
    <w:p w14:paraId="4E411176" w14:textId="22FDF3C5" w:rsidR="00E37F19" w:rsidRDefault="001A34FB" w:rsidP="001A34FB">
      <w:pPr>
        <w:pStyle w:val="Heading4"/>
        <w:ind w:left="0"/>
      </w:pPr>
      <w:r>
        <w:t xml:space="preserve">3.1.1 </w:t>
      </w:r>
      <w:r w:rsidR="00E37F19">
        <w:t>GAS/</w:t>
      </w:r>
      <w:r w:rsidR="00386125">
        <w:t>GAS-Light</w:t>
      </w:r>
    </w:p>
    <w:p w14:paraId="3147C6B7" w14:textId="5AC728C1" w:rsidR="002E21E3" w:rsidRDefault="003D6B9B" w:rsidP="002E21E3">
      <w:r>
        <w:t>Figure 1</w:t>
      </w:r>
      <w:r w:rsidR="007F5832">
        <w:t xml:space="preserve"> shows that </w:t>
      </w:r>
      <w:r w:rsidR="002E21E3">
        <w:t xml:space="preserve">the </w:t>
      </w:r>
      <w:r w:rsidR="007F5832">
        <w:t xml:space="preserve">average T-scores at goal setting and reassessment were almost identical for the </w:t>
      </w:r>
      <w:r w:rsidR="00FF3744">
        <w:t>GAS and</w:t>
      </w:r>
      <w:r w:rsidR="002E21E3">
        <w:t xml:space="preserve"> </w:t>
      </w:r>
      <w:r w:rsidR="00386125">
        <w:t>GAS-Light</w:t>
      </w:r>
      <w:r w:rsidR="002E21E3">
        <w:t xml:space="preserve">. </w:t>
      </w:r>
      <w:r w:rsidR="00113A6E">
        <w:t>This</w:t>
      </w:r>
      <w:r w:rsidR="007F5832">
        <w:t xml:space="preserve"> is due to </w:t>
      </w:r>
      <w:r w:rsidR="00FF3744">
        <w:t>their common calculation method</w:t>
      </w:r>
      <w:r w:rsidR="007F5832">
        <w:t xml:space="preserve">. </w:t>
      </w:r>
      <w:r w:rsidR="002E21E3">
        <w:t>Both showed marked increases in T-scores</w:t>
      </w:r>
      <w:r w:rsidR="007F5832">
        <w:t xml:space="preserve"> between the two time periods</w:t>
      </w:r>
      <w:r w:rsidR="00FF3744">
        <w:t>,</w:t>
      </w:r>
      <w:r w:rsidR="007F5832">
        <w:t xml:space="preserve"> </w:t>
      </w:r>
      <w:r w:rsidR="002E21E3">
        <w:t xml:space="preserve">indicating large improvement in </w:t>
      </w:r>
      <w:r w:rsidR="007F5832">
        <w:t>average</w:t>
      </w:r>
      <w:r w:rsidR="002E21E3">
        <w:t xml:space="preserve"> goal a</w:t>
      </w:r>
      <w:r w:rsidR="007F5832">
        <w:t xml:space="preserve">ttainment </w:t>
      </w:r>
      <w:r w:rsidR="002E21E3">
        <w:t xml:space="preserve">between assessments. </w:t>
      </w:r>
      <w:r w:rsidR="007F5832">
        <w:t xml:space="preserve">However, the T-scores </w:t>
      </w:r>
      <w:r w:rsidR="002E21E3">
        <w:t>are not gender or age normalised</w:t>
      </w:r>
      <w:r w:rsidR="007F5832">
        <w:t xml:space="preserve">, with the only adjustment for </w:t>
      </w:r>
      <w:r w:rsidR="002E21E3">
        <w:t xml:space="preserve">the recorded importance or perceived difficulty of the goals. Therefore, some goal attainment is attributable to natural development and maturation rather than </w:t>
      </w:r>
      <w:r w:rsidR="007F5832">
        <w:t>Early Supports</w:t>
      </w:r>
      <w:r w:rsidR="002E21E3">
        <w:t>.</w:t>
      </w:r>
    </w:p>
    <w:p w14:paraId="299F3512" w14:textId="3BA9377E" w:rsidR="002E21E3" w:rsidRDefault="002E21E3" w:rsidP="002E21E3">
      <w:r>
        <w:t>Communication with the developer of the GAS/</w:t>
      </w:r>
      <w:r w:rsidR="00386125">
        <w:t>GAS-Light</w:t>
      </w:r>
      <w:r>
        <w:t xml:space="preserve"> suggested that </w:t>
      </w:r>
      <w:r w:rsidR="007F5832">
        <w:t xml:space="preserve">the </w:t>
      </w:r>
      <w:r>
        <w:t xml:space="preserve">NDIA </w:t>
      </w:r>
      <w:proofErr w:type="gramStart"/>
      <w:r>
        <w:t>not use</w:t>
      </w:r>
      <w:proofErr w:type="gramEnd"/>
      <w:r>
        <w:t xml:space="preserve"> ratings of </w:t>
      </w:r>
      <w:r w:rsidR="007F5832">
        <w:t>goal</w:t>
      </w:r>
      <w:r>
        <w:t xml:space="preserve"> </w:t>
      </w:r>
      <w:r w:rsidR="00B2442C">
        <w:t xml:space="preserve">difficulty </w:t>
      </w:r>
      <w:r>
        <w:t xml:space="preserve">when calculating T-scores. This </w:t>
      </w:r>
      <w:r w:rsidR="007F5832">
        <w:t>makes</w:t>
      </w:r>
      <w:r>
        <w:t xml:space="preserve"> T-scores only dependent on the number of recorded goals, baseline functioning, </w:t>
      </w:r>
      <w:r w:rsidR="00B2442C">
        <w:t xml:space="preserve">goal importance (for the GAS only), </w:t>
      </w:r>
      <w:r>
        <w:t xml:space="preserve">and the degree of change. This means the </w:t>
      </w:r>
      <w:r w:rsidR="00877262">
        <w:t>tool only measures 25 to 30 unique states</w:t>
      </w:r>
      <w:r w:rsidR="06CCB10A">
        <w:t xml:space="preserve"> (goal setting</w:t>
      </w:r>
      <w:r w:rsidR="3081D9C6">
        <w:t>/</w:t>
      </w:r>
      <w:r w:rsidR="06CCB10A">
        <w:t>reassessment score combinations)</w:t>
      </w:r>
      <w:r w:rsidR="00877262">
        <w:t xml:space="preserve">, </w:t>
      </w:r>
      <w:r w:rsidR="00A20665">
        <w:t>despite scores</w:t>
      </w:r>
      <w:r w:rsidR="00025354">
        <w:t xml:space="preserve"> being scaled</w:t>
      </w:r>
      <w:r w:rsidR="00877262">
        <w:t xml:space="preserve"> between 0 and 100.</w:t>
      </w:r>
    </w:p>
    <w:p w14:paraId="5BC3BE2B" w14:textId="257353A6" w:rsidR="00FE3E96" w:rsidRPr="00FB7583" w:rsidRDefault="00FE3E96" w:rsidP="00593808">
      <w:pPr>
        <w:pStyle w:val="Heading5"/>
      </w:pPr>
      <w:bookmarkStart w:id="202" w:name="_Ref115527695"/>
      <w:r w:rsidRPr="00FB7583">
        <w:t xml:space="preserve">Figure </w:t>
      </w:r>
      <w:r w:rsidR="003D6B9B">
        <w:t>1</w:t>
      </w:r>
      <w:bookmarkEnd w:id="202"/>
      <w:r w:rsidRPr="00FB7583">
        <w:t xml:space="preserve">: Average </w:t>
      </w:r>
      <w:r w:rsidR="001A746E" w:rsidRPr="00FB7583">
        <w:t>GAS/</w:t>
      </w:r>
      <w:r w:rsidR="00386125" w:rsidRPr="00FB7583">
        <w:t>GAS-Light</w:t>
      </w:r>
      <w:r w:rsidR="001A746E" w:rsidRPr="00FB7583">
        <w:t xml:space="preserve"> T-</w:t>
      </w:r>
      <w:r w:rsidRPr="00FB7583">
        <w:t xml:space="preserve">scores at </w:t>
      </w:r>
      <w:r w:rsidR="008176DE" w:rsidRPr="00FB7583">
        <w:t>g</w:t>
      </w:r>
      <w:r w:rsidRPr="00FB7583">
        <w:t xml:space="preserve">oal </w:t>
      </w:r>
      <w:r w:rsidR="008176DE" w:rsidRPr="00FB7583">
        <w:t>s</w:t>
      </w:r>
      <w:r w:rsidRPr="00FB7583">
        <w:t xml:space="preserve">etting and </w:t>
      </w:r>
      <w:r w:rsidR="008176DE" w:rsidRPr="00FB7583">
        <w:t>r</w:t>
      </w:r>
      <w:r w:rsidRPr="00FB7583">
        <w:t>eassessment</w:t>
      </w:r>
    </w:p>
    <w:p w14:paraId="1FBA733B" w14:textId="26BCE384" w:rsidR="001A746E" w:rsidRPr="00012698" w:rsidRDefault="00DD5BC5" w:rsidP="007936CD">
      <w:pPr>
        <w:rPr>
          <w:sz w:val="18"/>
          <w:szCs w:val="22"/>
        </w:rPr>
      </w:pPr>
      <w:r>
        <w:rPr>
          <w:noProof/>
          <w:sz w:val="18"/>
          <w:szCs w:val="22"/>
          <w:lang w:eastAsia="en-AU"/>
        </w:rPr>
        <w:drawing>
          <wp:inline distT="0" distB="0" distL="0" distR="0" wp14:anchorId="0A8255ED" wp14:editId="05E9ECC9">
            <wp:extent cx="5400675" cy="2952750"/>
            <wp:effectExtent l="0" t="0" r="0" b="0"/>
            <wp:docPr id="4" name="Chart 4" descr="Figure 3: Average GAS/GAS Light T-scores at goal setting and reassessment&#10;&#10;Figure shows two diagonal lines representing the change in average T-scores of the GAS and GAS Light from goal setting to reassessment. Scores on the GAS increased from 33.4 to 51.0. Scores on the GAS light increased from 33.9 to 51.1 the lines are parallel and very close to each othe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701BFC44" w14:textId="2ECDA291" w:rsidR="00440491" w:rsidRPr="00593808" w:rsidRDefault="00EA7F5A">
      <w:pPr>
        <w:spacing w:line="276" w:lineRule="auto"/>
        <w:rPr>
          <w:rFonts w:eastAsia="MS Mincho" w:cs="FSMe-Bold"/>
          <w:b/>
          <w:color w:val="6B2976"/>
          <w:spacing w:val="-2"/>
          <w:szCs w:val="22"/>
          <w:lang w:eastAsia="en-US"/>
        </w:rPr>
      </w:pPr>
      <w:r w:rsidRPr="00593808">
        <w:rPr>
          <w:b/>
          <w:bCs/>
          <w:szCs w:val="22"/>
        </w:rPr>
        <w:t>Source</w:t>
      </w:r>
      <w:r w:rsidRPr="00593808">
        <w:rPr>
          <w:szCs w:val="22"/>
        </w:rPr>
        <w:t>: Research and Evaluation Branch analysis of data collected using the GAS/GAS-Light.</w:t>
      </w:r>
    </w:p>
    <w:p w14:paraId="4EE36D7B" w14:textId="24D4483B" w:rsidR="004E619F" w:rsidRDefault="001A34FB" w:rsidP="001A34FB">
      <w:pPr>
        <w:pStyle w:val="Heading4"/>
        <w:ind w:left="0"/>
      </w:pPr>
      <w:r>
        <w:lastRenderedPageBreak/>
        <w:t xml:space="preserve">3.1.2 </w:t>
      </w:r>
      <w:r w:rsidR="004E619F">
        <w:t>PEEM</w:t>
      </w:r>
    </w:p>
    <w:p w14:paraId="05EBF9BA" w14:textId="3770F8F3" w:rsidR="008176DE" w:rsidRDefault="000F429E" w:rsidP="008176DE">
      <w:r>
        <w:t>Figure 2</w:t>
      </w:r>
      <w:r w:rsidR="007F5832">
        <w:t xml:space="preserve"> shows the average PEEM scores at goal setting and reassessment. According to the developers, the Australian population average for the total empowerment score is 154 (out of a possible 200)</w:t>
      </w:r>
      <w:r w:rsidR="008176DE">
        <w:t xml:space="preserve"> and that a score below 130 indicates low parenting efficacy</w:t>
      </w:r>
      <w:r w:rsidR="004E619F">
        <w:t>.</w:t>
      </w:r>
      <w:r w:rsidR="004E619F">
        <w:rPr>
          <w:rStyle w:val="FootnoteReference"/>
        </w:rPr>
        <w:footnoteReference w:id="4"/>
      </w:r>
      <w:r w:rsidR="004E619F">
        <w:t xml:space="preserve"> Based on this,</w:t>
      </w:r>
      <w:r w:rsidR="008176DE">
        <w:t xml:space="preserve"> on average</w:t>
      </w:r>
      <w:r w:rsidR="004E619F">
        <w:t xml:space="preserve"> parents </w:t>
      </w:r>
      <w:r w:rsidR="008176DE">
        <w:t>enrolled in the evaluation had low parenting efficacy at goal assessment and only marginally improved by reassessment (+3.8). The magnitude of this change is not statistically significant (p&lt;</w:t>
      </w:r>
      <w:r w:rsidR="001A303D">
        <w:t>0</w:t>
      </w:r>
      <w:r w:rsidR="008176DE">
        <w:t>.05).</w:t>
      </w:r>
    </w:p>
    <w:p w14:paraId="48D81994" w14:textId="6B0E4444" w:rsidR="008176DE" w:rsidRPr="00860D74" w:rsidRDefault="008176DE" w:rsidP="008176DE">
      <w:r>
        <w:t>For the ‘efficacy to parent’ domain, the average score was 70.8 at goal assessment, increasing to 73.2 at reassessment. Both are below the Australian population average of 87. The result was similar for the ‘efficacy to connect’ domain with the average goal setting (63.2) and reassessment (60.3) both being below the Australian population average of 67. However, unlike ‘efficacy to parent</w:t>
      </w:r>
      <w:r w:rsidR="008B4FBE">
        <w:t>,’</w:t>
      </w:r>
      <w:r>
        <w:t xml:space="preserve"> caregivers ‘efficacy to connect decreased slightly between goal setting and reassessment (-2.9).</w:t>
      </w:r>
    </w:p>
    <w:p w14:paraId="255A27C5" w14:textId="040B4C63" w:rsidR="00FE3E96" w:rsidRDefault="00FE3E96" w:rsidP="00593808">
      <w:pPr>
        <w:pStyle w:val="Heading5"/>
      </w:pPr>
      <w:bookmarkStart w:id="203" w:name="_Ref115528149"/>
      <w:r w:rsidRPr="00D4757B">
        <w:t xml:space="preserve">Figure </w:t>
      </w:r>
      <w:bookmarkEnd w:id="203"/>
      <w:r w:rsidR="000F429E">
        <w:t>2</w:t>
      </w:r>
      <w:r w:rsidRPr="00D4757B">
        <w:t xml:space="preserve">: </w:t>
      </w:r>
      <w:r>
        <w:t xml:space="preserve">Average </w:t>
      </w:r>
      <w:r w:rsidR="00087E9C">
        <w:t>PEEM</w:t>
      </w:r>
      <w:r>
        <w:t xml:space="preserve"> domains scores at </w:t>
      </w:r>
      <w:r w:rsidR="008176DE">
        <w:t>g</w:t>
      </w:r>
      <w:r>
        <w:t xml:space="preserve">oal </w:t>
      </w:r>
      <w:r w:rsidR="008176DE">
        <w:t>s</w:t>
      </w:r>
      <w:r>
        <w:t xml:space="preserve">etting and </w:t>
      </w:r>
      <w:r w:rsidR="008176DE">
        <w:t>r</w:t>
      </w:r>
      <w:r>
        <w:t>eassessment</w:t>
      </w:r>
    </w:p>
    <w:p w14:paraId="4AA2B232" w14:textId="360796AE" w:rsidR="00C01739" w:rsidRPr="00C01739" w:rsidRDefault="00242C5D" w:rsidP="00593808">
      <w:r>
        <w:rPr>
          <w:noProof/>
          <w:lang w:eastAsia="en-AU"/>
        </w:rPr>
        <w:drawing>
          <wp:inline distT="0" distB="0" distL="0" distR="0" wp14:anchorId="5C2C6EB8" wp14:editId="7A2D808E">
            <wp:extent cx="5486400" cy="3200400"/>
            <wp:effectExtent l="0" t="0" r="0" b="0"/>
            <wp:docPr id="7" name="Chart 7" descr="Figure 4: Average PEEM domains scores at goal setting and reassessment&#10;&#10;Figure shows three lines representing the change in average total and domain scores of the PEEM  from goal setting to reassessment. Scores on Total empowerment increased from 129 to 133. Scores on efficacy to parent increased from 71 to 73. Efficacy to connect decreased from 63 to 60."/>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3E541348" w14:textId="77777777" w:rsidR="00BC584E" w:rsidRPr="00593808" w:rsidRDefault="00BC584E" w:rsidP="007936CD">
      <w:pPr>
        <w:rPr>
          <w:rFonts w:cs="Arial"/>
          <w:szCs w:val="22"/>
        </w:rPr>
      </w:pPr>
      <w:r w:rsidRPr="00593808">
        <w:rPr>
          <w:b/>
          <w:bCs/>
          <w:szCs w:val="28"/>
        </w:rPr>
        <w:t>Source</w:t>
      </w:r>
      <w:r w:rsidRPr="00593808">
        <w:rPr>
          <w:szCs w:val="28"/>
        </w:rPr>
        <w:t>:</w:t>
      </w:r>
      <w:r w:rsidR="005A09C4" w:rsidRPr="00593808">
        <w:rPr>
          <w:szCs w:val="28"/>
        </w:rPr>
        <w:t xml:space="preserve"> </w:t>
      </w:r>
      <w:r w:rsidR="00713637" w:rsidRPr="00593808">
        <w:rPr>
          <w:szCs w:val="28"/>
        </w:rPr>
        <w:t xml:space="preserve">Research and Evaluation Branch analysis of </w:t>
      </w:r>
      <w:r w:rsidR="00113A6E" w:rsidRPr="00593808">
        <w:rPr>
          <w:szCs w:val="28"/>
        </w:rPr>
        <w:t>collected PEEM data</w:t>
      </w:r>
      <w:r w:rsidR="00713637" w:rsidRPr="00593808">
        <w:rPr>
          <w:szCs w:val="28"/>
        </w:rPr>
        <w:t>.</w:t>
      </w:r>
    </w:p>
    <w:p w14:paraId="3A7490D7" w14:textId="728AD24C" w:rsidR="00EC38DF" w:rsidRDefault="001A34FB" w:rsidP="001A34FB">
      <w:pPr>
        <w:pStyle w:val="Heading4"/>
        <w:ind w:left="0"/>
      </w:pPr>
      <w:r>
        <w:t xml:space="preserve">3.1.3 </w:t>
      </w:r>
      <w:r w:rsidR="00EC38DF">
        <w:t>PEDI-CAT</w:t>
      </w:r>
    </w:p>
    <w:p w14:paraId="24E56039" w14:textId="52B2AF4F" w:rsidR="00713637" w:rsidRDefault="006116FE" w:rsidP="0009612A">
      <w:hyperlink w:anchor="_Figure_3:_Average" w:history="1">
        <w:r w:rsidR="00DF496B" w:rsidRPr="00593808">
          <w:rPr>
            <w:rStyle w:val="Hyperlink"/>
            <w:color w:val="000000" w:themeColor="text1"/>
            <w:u w:val="none"/>
          </w:rPr>
          <w:t>Figure 3</w:t>
        </w:r>
      </w:hyperlink>
      <w:r w:rsidR="00906FD1">
        <w:t xml:space="preserve"> shows that </w:t>
      </w:r>
      <w:r w:rsidR="00713637">
        <w:t xml:space="preserve">for all PEDI-CAT domains, there was a reduction in average child function between initial goal setting and reassessment. Previous research has suggested that a clinically important change in function requires a six-point or larger change in </w:t>
      </w:r>
      <w:r w:rsidR="00713637">
        <w:lastRenderedPageBreak/>
        <w:t>PEDICAT scores.</w:t>
      </w:r>
      <w:r w:rsidR="00713637">
        <w:rPr>
          <w:rStyle w:val="FootnoteReference"/>
        </w:rPr>
        <w:footnoteReference w:id="5"/>
      </w:r>
      <w:r w:rsidR="00713637">
        <w:t xml:space="preserve"> Given this, only the average reduction for the ‘responsibility domain’ was clinically meaningful (-11.3 points).</w:t>
      </w:r>
    </w:p>
    <w:p w14:paraId="0EA93590" w14:textId="4CAF5F6C" w:rsidR="00383459" w:rsidRDefault="00713637" w:rsidP="0009612A">
      <w:r w:rsidRPr="00F43DAB">
        <w:t xml:space="preserve">There was a high degree of </w:t>
      </w:r>
      <w:r>
        <w:t>similarity</w:t>
      </w:r>
      <w:r w:rsidRPr="00F43DAB">
        <w:t xml:space="preserve"> in</w:t>
      </w:r>
      <w:r>
        <w:t xml:space="preserve"> </w:t>
      </w:r>
      <w:r w:rsidRPr="00F43DAB">
        <w:t xml:space="preserve">PEDI-CAT </w:t>
      </w:r>
      <w:r>
        <w:t xml:space="preserve">scores recorded at the commencement of Early Supports and </w:t>
      </w:r>
      <w:r w:rsidR="00017217">
        <w:t>upon entering the NDIS</w:t>
      </w:r>
      <w:r>
        <w:t xml:space="preserve">. Of the 41 </w:t>
      </w:r>
      <w:r w:rsidR="00383459">
        <w:t xml:space="preserve">evaluation </w:t>
      </w:r>
      <w:r>
        <w:t xml:space="preserve">participants </w:t>
      </w:r>
      <w:r w:rsidR="00383459">
        <w:t>who</w:t>
      </w:r>
      <w:r>
        <w:t xml:space="preserve"> had </w:t>
      </w:r>
      <w:r w:rsidR="00E27B18">
        <w:t xml:space="preserve">a </w:t>
      </w:r>
      <w:r w:rsidR="00383459">
        <w:t xml:space="preserve">follow-up </w:t>
      </w:r>
      <w:r>
        <w:t xml:space="preserve">PEDI-CAT, 28 (68%) had </w:t>
      </w:r>
      <w:r w:rsidR="002E6549">
        <w:t>identical</w:t>
      </w:r>
      <w:r>
        <w:t xml:space="preserve"> score</w:t>
      </w:r>
      <w:r w:rsidR="00C22C0B">
        <w:t>s for</w:t>
      </w:r>
      <w:r w:rsidR="00383459">
        <w:t xml:space="preserve"> </w:t>
      </w:r>
      <w:r>
        <w:t>all four domains on both occasions. This strongly suggests that</w:t>
      </w:r>
      <w:r w:rsidR="00383459">
        <w:t xml:space="preserve"> upon NDIS access,</w:t>
      </w:r>
      <w:r>
        <w:t xml:space="preserve"> </w:t>
      </w:r>
      <w:r w:rsidR="00AD4E55">
        <w:t>multiple EC coordinators</w:t>
      </w:r>
      <w:r w:rsidR="00383459">
        <w:t xml:space="preserve"> commonly re-use the PEDI-CAT scores (and possibly assessments) from the commencement of Early Supports</w:t>
      </w:r>
      <w:r w:rsidR="00AD4E55">
        <w:t>,</w:t>
      </w:r>
      <w:r w:rsidR="00383459">
        <w:t xml:space="preserve"> </w:t>
      </w:r>
      <w:r>
        <w:t xml:space="preserve">even though months have commonly passed between </w:t>
      </w:r>
      <w:r w:rsidR="00AD4E55">
        <w:t xml:space="preserve">these </w:t>
      </w:r>
      <w:r>
        <w:t xml:space="preserve">events. </w:t>
      </w:r>
      <w:r w:rsidR="00383459">
        <w:t xml:space="preserve">This and the fact that children not </w:t>
      </w:r>
      <w:r w:rsidR="00017217">
        <w:t>entering</w:t>
      </w:r>
      <w:r w:rsidR="00383459">
        <w:t xml:space="preserve"> the NDIS do not receive a follow-up PEDI-CAT assessment, severely limits the NDIA’s ability to measur</w:t>
      </w:r>
      <w:r w:rsidR="000234D2">
        <w:t>e the impact of Early Supports.</w:t>
      </w:r>
    </w:p>
    <w:p w14:paraId="0C789A66" w14:textId="6A7DAD9A" w:rsidR="00FE3E96" w:rsidRDefault="00FE3E96" w:rsidP="00593808">
      <w:pPr>
        <w:pStyle w:val="Heading5"/>
      </w:pPr>
      <w:bookmarkStart w:id="204" w:name="_Figure_3:_Average"/>
      <w:bookmarkStart w:id="205" w:name="_Ref115528829"/>
      <w:bookmarkEnd w:id="204"/>
      <w:r w:rsidRPr="00D4757B">
        <w:t xml:space="preserve">Figure </w:t>
      </w:r>
      <w:bookmarkEnd w:id="205"/>
      <w:r w:rsidR="000F429E">
        <w:t>3</w:t>
      </w:r>
      <w:r w:rsidRPr="00D4757B">
        <w:t xml:space="preserve">: </w:t>
      </w:r>
      <w:r>
        <w:t xml:space="preserve">Average PEDI-CAT domains scores at </w:t>
      </w:r>
      <w:r w:rsidR="00906FD1">
        <w:t>g</w:t>
      </w:r>
      <w:r>
        <w:t xml:space="preserve">oal </w:t>
      </w:r>
      <w:r w:rsidR="00906FD1">
        <w:t>s</w:t>
      </w:r>
      <w:r>
        <w:t xml:space="preserve">etting and </w:t>
      </w:r>
      <w:r w:rsidR="00906FD1">
        <w:t>r</w:t>
      </w:r>
      <w:r>
        <w:t>eassessment</w:t>
      </w:r>
    </w:p>
    <w:p w14:paraId="4222C8E1" w14:textId="79B106B5" w:rsidR="005E2E25" w:rsidRPr="005E2E25" w:rsidRDefault="005E2E25" w:rsidP="00593808">
      <w:r>
        <w:rPr>
          <w:noProof/>
          <w:lang w:eastAsia="en-AU"/>
        </w:rPr>
        <w:drawing>
          <wp:inline distT="0" distB="0" distL="0" distR="0" wp14:anchorId="175B4D36" wp14:editId="3EA9C7DD">
            <wp:extent cx="5486400" cy="3200400"/>
            <wp:effectExtent l="0" t="0" r="0" b="0"/>
            <wp:docPr id="12" name="Chart 12" descr="Figure 5: Average PEDI-CAT domains scores at goal setting and reassessment&#10;&#10;Figure shows four lines representing the change in average  domain scores of the PEDI-CAT from goal setting to reassessment. Scores on the Daily Activity domain decreased from 48 to 45. Scores on mobility domain decreased from 44 to 41. Scores on social and cognitive domain decreased from 40 to 35. Scores on responsibility domain decreased from 43 to 31."/>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58CE49C8" w14:textId="77777777" w:rsidR="00713637" w:rsidRPr="00593808" w:rsidRDefault="002A3203" w:rsidP="00B31099">
      <w:pPr>
        <w:rPr>
          <w:szCs w:val="22"/>
        </w:rPr>
      </w:pPr>
      <w:r w:rsidRPr="00593808">
        <w:rPr>
          <w:b/>
          <w:bCs/>
          <w:szCs w:val="22"/>
        </w:rPr>
        <w:t>Source</w:t>
      </w:r>
      <w:r w:rsidRPr="00593808">
        <w:rPr>
          <w:szCs w:val="22"/>
        </w:rPr>
        <w:t>:</w:t>
      </w:r>
      <w:r w:rsidR="005A09C4" w:rsidRPr="00593808">
        <w:rPr>
          <w:szCs w:val="22"/>
        </w:rPr>
        <w:t xml:space="preserve"> </w:t>
      </w:r>
      <w:r w:rsidR="00713637" w:rsidRPr="00593808">
        <w:rPr>
          <w:szCs w:val="22"/>
        </w:rPr>
        <w:t xml:space="preserve">Research and Evaluation Branch analysis of </w:t>
      </w:r>
      <w:r w:rsidR="005A09C4" w:rsidRPr="00593808">
        <w:rPr>
          <w:szCs w:val="22"/>
        </w:rPr>
        <w:t xml:space="preserve">PEDI-CAT domain scores collected during ES and </w:t>
      </w:r>
      <w:r w:rsidR="00017217" w:rsidRPr="00593808">
        <w:rPr>
          <w:szCs w:val="22"/>
        </w:rPr>
        <w:t>upon entry to the</w:t>
      </w:r>
      <w:r w:rsidR="005A09C4" w:rsidRPr="00593808">
        <w:rPr>
          <w:szCs w:val="22"/>
        </w:rPr>
        <w:t xml:space="preserve"> </w:t>
      </w:r>
      <w:r w:rsidR="00713637" w:rsidRPr="00593808">
        <w:rPr>
          <w:szCs w:val="22"/>
        </w:rPr>
        <w:t>NDIS</w:t>
      </w:r>
      <w:r w:rsidR="005A09C4" w:rsidRPr="00593808">
        <w:rPr>
          <w:szCs w:val="22"/>
        </w:rPr>
        <w:t>.</w:t>
      </w:r>
    </w:p>
    <w:p w14:paraId="7CF15731" w14:textId="074B71E4" w:rsidR="0009612A" w:rsidRPr="00D17CF1" w:rsidRDefault="0009612A" w:rsidP="00904817">
      <w:pPr>
        <w:pStyle w:val="Heading3"/>
        <w:numPr>
          <w:ilvl w:val="1"/>
          <w:numId w:val="17"/>
        </w:numPr>
      </w:pPr>
      <w:bookmarkStart w:id="206" w:name="_Toc116998960"/>
      <w:bookmarkStart w:id="207" w:name="_Toc117077067"/>
      <w:bookmarkStart w:id="208" w:name="_Toc128403041"/>
      <w:r w:rsidRPr="00D17CF1">
        <w:t>Agreement between tools</w:t>
      </w:r>
      <w:bookmarkEnd w:id="206"/>
      <w:bookmarkEnd w:id="207"/>
      <w:bookmarkEnd w:id="208"/>
    </w:p>
    <w:p w14:paraId="51AAF553" w14:textId="7623FD59" w:rsidR="00103E89" w:rsidRDefault="00640A45" w:rsidP="00103E89">
      <w:r w:rsidRPr="000A40DF">
        <w:t>Table 6</w:t>
      </w:r>
      <w:r>
        <w:t xml:space="preserve"> </w:t>
      </w:r>
      <w:r w:rsidR="00537421">
        <w:t xml:space="preserve">shows </w:t>
      </w:r>
      <w:r w:rsidR="003A6EA6">
        <w:t>correlation</w:t>
      </w:r>
      <w:r w:rsidR="00537421">
        <w:t>s</w:t>
      </w:r>
      <w:r w:rsidR="00103E89">
        <w:t xml:space="preserve"> between </w:t>
      </w:r>
      <w:r w:rsidR="0072453E">
        <w:t>tool</w:t>
      </w:r>
      <w:r w:rsidR="00537421">
        <w:t>s</w:t>
      </w:r>
      <w:r w:rsidR="0072453E">
        <w:t xml:space="preserve"> and their </w:t>
      </w:r>
      <w:r w:rsidR="00725243">
        <w:t>domains</w:t>
      </w:r>
      <w:r w:rsidR="00103E89">
        <w:t xml:space="preserve"> </w:t>
      </w:r>
      <w:r w:rsidR="00725243">
        <w:t>at goal setting and reassessment</w:t>
      </w:r>
      <w:r w:rsidR="003A6EA6">
        <w:t xml:space="preserve">, as a form of </w:t>
      </w:r>
      <w:r w:rsidR="00410218">
        <w:t>concurrent</w:t>
      </w:r>
      <w:r w:rsidR="00B923C6">
        <w:t xml:space="preserve"> validity testing. </w:t>
      </w:r>
      <w:r w:rsidR="0008501B">
        <w:t>C</w:t>
      </w:r>
      <w:r w:rsidR="00B923C6">
        <w:t>orrelation</w:t>
      </w:r>
      <w:r w:rsidR="0008501B">
        <w:t>s</w:t>
      </w:r>
      <w:r w:rsidR="00B923C6">
        <w:t xml:space="preserve"> above the </w:t>
      </w:r>
      <w:r w:rsidR="005644FD">
        <w:t xml:space="preserve">45-degree </w:t>
      </w:r>
      <w:r w:rsidR="00B923C6">
        <w:t xml:space="preserve">diagonal relate to scores collected during goal setting; correlations below the </w:t>
      </w:r>
      <w:r w:rsidR="003A6EA6">
        <w:t>45-degree diagonal</w:t>
      </w:r>
      <w:r w:rsidR="00B923C6">
        <w:t xml:space="preserve"> relate to correlations </w:t>
      </w:r>
      <w:r w:rsidR="0008501B">
        <w:t xml:space="preserve">between scores </w:t>
      </w:r>
      <w:r w:rsidR="00B923C6">
        <w:t>at reassessment.</w:t>
      </w:r>
      <w:r w:rsidR="00C22C0B">
        <w:t xml:space="preserve"> </w:t>
      </w:r>
      <w:r w:rsidR="00537421">
        <w:t>A</w:t>
      </w:r>
      <w:r w:rsidR="00C22C0B">
        <w:t>ssess</w:t>
      </w:r>
      <w:r w:rsidR="00537421">
        <w:t>ing</w:t>
      </w:r>
      <w:r w:rsidR="00C22C0B">
        <w:t xml:space="preserve"> concurrent validity </w:t>
      </w:r>
      <w:r w:rsidR="00C22C0B" w:rsidRPr="003A1371">
        <w:t xml:space="preserve">using </w:t>
      </w:r>
      <w:r w:rsidR="00537421" w:rsidRPr="003A1371">
        <w:t xml:space="preserve">other </w:t>
      </w:r>
      <w:r w:rsidR="00C22C0B" w:rsidRPr="003A1371">
        <w:t>methods</w:t>
      </w:r>
      <w:r w:rsidR="00537421">
        <w:t xml:space="preserve"> was not possible </w:t>
      </w:r>
      <w:r w:rsidR="00C22C0B">
        <w:t>due to sample</w:t>
      </w:r>
      <w:r w:rsidR="00537421">
        <w:t xml:space="preserve"> size constraints</w:t>
      </w:r>
      <w:r w:rsidR="00C22C0B">
        <w:t>.</w:t>
      </w:r>
    </w:p>
    <w:p w14:paraId="26925B2E" w14:textId="1B4BCC02" w:rsidR="00615BEA" w:rsidRDefault="001060EF" w:rsidP="00615BEA">
      <w:r>
        <w:lastRenderedPageBreak/>
        <w:t xml:space="preserve">At goal setting, </w:t>
      </w:r>
      <w:r w:rsidR="00615BEA">
        <w:t xml:space="preserve">there were </w:t>
      </w:r>
      <w:r>
        <w:t xml:space="preserve">only </w:t>
      </w:r>
      <w:r w:rsidR="00615BEA">
        <w:t xml:space="preserve">moderate or </w:t>
      </w:r>
      <w:r>
        <w:t>weak relation</w:t>
      </w:r>
      <w:r w:rsidR="00537421">
        <w:t>ships between</w:t>
      </w:r>
      <w:r w:rsidR="00A4207B">
        <w:t xml:space="preserve"> OM and subjective </w:t>
      </w:r>
      <w:r>
        <w:t>tools</w:t>
      </w:r>
      <w:r w:rsidR="00615BEA">
        <w:t>. Notably</w:t>
      </w:r>
      <w:r w:rsidR="00537421">
        <w:t>,</w:t>
      </w:r>
      <w:r w:rsidR="00615BEA">
        <w:t xml:space="preserve"> a</w:t>
      </w:r>
      <w:r>
        <w:t xml:space="preserve">lthough most goals identified related to social/cognitive functioning, the </w:t>
      </w:r>
      <w:r w:rsidR="00615BEA">
        <w:t>correlations</w:t>
      </w:r>
      <w:r>
        <w:t xml:space="preserve"> between that PEDI-CAT domain and the OM tools were particularly poor. The exception was a moderately strong relationship between the </w:t>
      </w:r>
      <w:r w:rsidR="00615BEA">
        <w:t>PEDI-CAT ‘r</w:t>
      </w:r>
      <w:r>
        <w:t>esponsibility</w:t>
      </w:r>
      <w:r w:rsidR="00615BEA">
        <w:t>’</w:t>
      </w:r>
      <w:r>
        <w:t xml:space="preserve"> </w:t>
      </w:r>
      <w:r w:rsidR="00615BEA">
        <w:t>d</w:t>
      </w:r>
      <w:r>
        <w:t xml:space="preserve">omain and the GAS. The pattern at reassessment confirmed the weak correlations between GAS and </w:t>
      </w:r>
      <w:r w:rsidR="00386125">
        <w:t>GAS-Light</w:t>
      </w:r>
      <w:r w:rsidR="005D3A9C" w:rsidRPr="005D3A9C">
        <w:t xml:space="preserve"> </w:t>
      </w:r>
      <w:r w:rsidR="005D3A9C">
        <w:t>and the PEDI-CAT domains</w:t>
      </w:r>
      <w:r>
        <w:t xml:space="preserve">, </w:t>
      </w:r>
      <w:r w:rsidR="00615BEA">
        <w:t>except for</w:t>
      </w:r>
      <w:r>
        <w:t xml:space="preserve"> a negative correlation between the </w:t>
      </w:r>
      <w:r w:rsidR="00615BEA">
        <w:t>PEDI-CAT ‘r</w:t>
      </w:r>
      <w:r>
        <w:t>esponsibility</w:t>
      </w:r>
      <w:r w:rsidR="00615BEA">
        <w:t>’</w:t>
      </w:r>
      <w:r>
        <w:t xml:space="preserve"> domain and the </w:t>
      </w:r>
      <w:r w:rsidR="00386125">
        <w:t>GAS-Light</w:t>
      </w:r>
      <w:r>
        <w:t>.</w:t>
      </w:r>
    </w:p>
    <w:p w14:paraId="4FB36AE7" w14:textId="4A07626D" w:rsidR="00202B2D" w:rsidRDefault="00537421" w:rsidP="00615BEA">
      <w:pPr>
        <w:spacing w:before="120" w:after="120"/>
      </w:pPr>
      <w:r>
        <w:t>At goal setting, t</w:t>
      </w:r>
      <w:r w:rsidR="00615BEA">
        <w:t>he relationship between the PEEM</w:t>
      </w:r>
      <w:r w:rsidR="00CC1A51">
        <w:t xml:space="preserve"> and other OM tools</w:t>
      </w:r>
      <w:r w:rsidR="005D3A9C">
        <w:t xml:space="preserve"> </w:t>
      </w:r>
      <w:r w:rsidR="00CC1A51">
        <w:t>was</w:t>
      </w:r>
      <w:r w:rsidR="00615BEA">
        <w:t xml:space="preserve"> also weak. At reassessment, </w:t>
      </w:r>
      <w:r w:rsidR="00CC1A51">
        <w:t>correlations</w:t>
      </w:r>
      <w:r w:rsidR="00615BEA">
        <w:t xml:space="preserve"> between PEEM and </w:t>
      </w:r>
      <w:r w:rsidR="00CC1A51">
        <w:t>other OM tools w</w:t>
      </w:r>
      <w:r w:rsidR="000234D2">
        <w:t>ere stronger</w:t>
      </w:r>
      <w:r w:rsidR="00190E44">
        <w:t>, with little difference between domains</w:t>
      </w:r>
      <w:r w:rsidR="000234D2">
        <w:t>.</w:t>
      </w:r>
      <w:r w:rsidR="00190E44">
        <w:t xml:space="preserve"> Correlations between objective tools (</w:t>
      </w:r>
      <w:proofErr w:type="gramStart"/>
      <w:r w:rsidR="00190E44">
        <w:t>e.g.</w:t>
      </w:r>
      <w:proofErr w:type="gramEnd"/>
      <w:r w:rsidR="00190E44">
        <w:t xml:space="preserve"> PEDI-CAT and PEEM) were generally higher, except between the PEDI-CAT ‘responsibility domain’ and other PEDI-CAT domains.</w:t>
      </w:r>
    </w:p>
    <w:p w14:paraId="1A2C882A" w14:textId="77777777" w:rsidR="00202B2D" w:rsidRDefault="00202B2D" w:rsidP="00202B2D">
      <w:r>
        <w:t>Correlations confirm previously reported results indicating that tools like the GAS and GAS-Light are poorly correlated with standard scales used in routine practice in paediatrics.</w:t>
      </w:r>
      <w:r>
        <w:rPr>
          <w:rStyle w:val="FootnoteReference"/>
        </w:rPr>
        <w:footnoteReference w:id="6"/>
      </w:r>
      <w:r>
        <w:t xml:space="preserve"> Outside of early childhood, others have recommended not collecting goal attainment ratings without simultaneously collecting more traditional measures of treatment outcomes.</w:t>
      </w:r>
      <w:r>
        <w:rPr>
          <w:rStyle w:val="FootnoteReference"/>
        </w:rPr>
        <w:footnoteReference w:id="7"/>
      </w:r>
    </w:p>
    <w:p w14:paraId="2DB90894" w14:textId="77777777" w:rsidR="00202B2D" w:rsidRDefault="00202B2D" w:rsidP="00615BEA">
      <w:pPr>
        <w:spacing w:before="120" w:after="120"/>
      </w:pPr>
    </w:p>
    <w:p w14:paraId="14FA4CB1" w14:textId="77777777" w:rsidR="00C22C0B" w:rsidRDefault="00C22C0B" w:rsidP="00593808">
      <w:pPr>
        <w:spacing w:before="120" w:after="120"/>
        <w:sectPr w:rsidR="00C22C0B" w:rsidSect="003B38E9">
          <w:footerReference w:type="first" r:id="rId22"/>
          <w:pgSz w:w="11906" w:h="16838"/>
          <w:pgMar w:top="1440" w:right="1440" w:bottom="1440" w:left="1440" w:header="708" w:footer="0" w:gutter="0"/>
          <w:pgNumType w:start="1"/>
          <w:cols w:space="708"/>
          <w:titlePg/>
          <w:docGrid w:linePitch="360"/>
        </w:sectPr>
      </w:pPr>
    </w:p>
    <w:p w14:paraId="615CCE5B" w14:textId="207C315A" w:rsidR="00A20665" w:rsidRPr="00593808" w:rsidRDefault="00A20665" w:rsidP="00A20665">
      <w:pPr>
        <w:pStyle w:val="Caption"/>
        <w:rPr>
          <w:sz w:val="22"/>
        </w:rPr>
      </w:pPr>
      <w:bookmarkStart w:id="209" w:name="_Ref116997385"/>
      <w:r w:rsidRPr="00593808">
        <w:rPr>
          <w:sz w:val="22"/>
        </w:rPr>
        <w:lastRenderedPageBreak/>
        <w:t xml:space="preserve">Table </w:t>
      </w:r>
      <w:bookmarkEnd w:id="209"/>
      <w:r w:rsidR="00907FC0">
        <w:rPr>
          <w:sz w:val="22"/>
        </w:rPr>
        <w:t>6</w:t>
      </w:r>
      <w:r w:rsidRPr="00593808">
        <w:rPr>
          <w:sz w:val="22"/>
        </w:rPr>
        <w:t>: Correlations at goal setting (above the diagonal line) and reassessment (below the diagonal line) across all tools</w:t>
      </w:r>
    </w:p>
    <w:p w14:paraId="06F8BCC3" w14:textId="300A68D9" w:rsidR="00202B2D" w:rsidRPr="00593808" w:rsidRDefault="00202B2D" w:rsidP="00202B2D">
      <w:pPr>
        <w:autoSpaceDE w:val="0"/>
        <w:autoSpaceDN w:val="0"/>
        <w:adjustRightInd w:val="0"/>
        <w:spacing w:after="0" w:line="240" w:lineRule="auto"/>
        <w:rPr>
          <w:rFonts w:eastAsiaTheme="minorHAnsi" w:cs="Arial"/>
          <w:szCs w:val="22"/>
          <w:lang w:eastAsia="en-US" w:bidi="th-TH"/>
        </w:rPr>
      </w:pPr>
      <w:r w:rsidRPr="00593808">
        <w:rPr>
          <w:b/>
          <w:bCs/>
        </w:rPr>
        <w:t>Note</w:t>
      </w:r>
      <w:r w:rsidR="00BE7D10">
        <w:rPr>
          <w:b/>
          <w:bCs/>
        </w:rPr>
        <w:t>s</w:t>
      </w:r>
      <w:r w:rsidRPr="00593808">
        <w:rPr>
          <w:b/>
          <w:bCs/>
        </w:rPr>
        <w:t>:</w:t>
      </w:r>
      <w:r>
        <w:t xml:space="preserve"> </w:t>
      </w:r>
      <w:r w:rsidRPr="000F3ECA">
        <w:rPr>
          <w:rFonts w:cs="Arial"/>
          <w:szCs w:val="22"/>
        </w:rPr>
        <w:t>*</w:t>
      </w:r>
      <w:r w:rsidRPr="00593808">
        <w:rPr>
          <w:rFonts w:cs="Arial"/>
          <w:szCs w:val="22"/>
        </w:rPr>
        <w:t xml:space="preserve">Goal Setting, </w:t>
      </w:r>
      <w:r w:rsidRPr="00593808">
        <w:rPr>
          <w:rFonts w:eastAsiaTheme="minorHAnsi" w:cs="Arial"/>
          <w:szCs w:val="22"/>
          <w:lang w:eastAsia="en-US" w:bidi="th-TH"/>
        </w:rPr>
        <w:t>†</w:t>
      </w:r>
      <w:r w:rsidRPr="00593808">
        <w:rPr>
          <w:rFonts w:cs="Arial"/>
          <w:szCs w:val="22"/>
        </w:rPr>
        <w:t>Reassessment. Sample sizes for each pairwise correlation is provided in Table 3 of section 2.4.1.</w:t>
      </w:r>
    </w:p>
    <w:p w14:paraId="0F6E4A60" w14:textId="77777777" w:rsidR="00202B2D" w:rsidRPr="00593808" w:rsidRDefault="00202B2D" w:rsidP="00202B2D">
      <w:pPr>
        <w:spacing w:before="60" w:after="0"/>
        <w:rPr>
          <w:rFonts w:cs="Arial"/>
          <w:szCs w:val="22"/>
        </w:rPr>
      </w:pPr>
      <w:r w:rsidRPr="00593808">
        <w:rPr>
          <w:rFonts w:cs="Arial"/>
          <w:b/>
          <w:bCs/>
          <w:szCs w:val="22"/>
        </w:rPr>
        <w:t>Source</w:t>
      </w:r>
      <w:r w:rsidRPr="00593808">
        <w:rPr>
          <w:rFonts w:cs="Arial"/>
          <w:szCs w:val="22"/>
        </w:rPr>
        <w:t>: Research and Evaluation Branch analysis of GAS/GAS-Light and PEEM data collected during the evaluation, and CRM-recorded PEDI-CAT domain scores collected during Early Supports and upon entry to the NDIS.</w:t>
      </w:r>
    </w:p>
    <w:p w14:paraId="15280DEF" w14:textId="77777777" w:rsidR="00202B2D" w:rsidRPr="00593808" w:rsidRDefault="00202B2D" w:rsidP="00202B2D">
      <w:pPr>
        <w:spacing w:before="60" w:after="0"/>
        <w:rPr>
          <w:rFonts w:cs="Arial"/>
          <w:szCs w:val="22"/>
        </w:rPr>
      </w:pPr>
      <w:r w:rsidRPr="00593808">
        <w:rPr>
          <w:rFonts w:cs="Arial"/>
          <w:szCs w:val="22"/>
        </w:rPr>
        <w:t>Correlations of less than +/- 0.3 (negligible/weak) are highlighted in red, correlations between +/- 0.3 and +/- 0.5 (moderate) are highlighted in yellow, and correlations between +/- 0.5 and +/- 1 (strong) are highlighted in green.</w:t>
      </w:r>
    </w:p>
    <w:tbl>
      <w:tblPr>
        <w:tblStyle w:val="TableGrid"/>
        <w:tblW w:w="5000" w:type="pct"/>
        <w:tblLayout w:type="fixed"/>
        <w:tblCellMar>
          <w:top w:w="28" w:type="dxa"/>
          <w:bottom w:w="28" w:type="dxa"/>
        </w:tblCellMar>
        <w:tblLook w:val="04A0" w:firstRow="1" w:lastRow="0" w:firstColumn="1" w:lastColumn="0" w:noHBand="0" w:noVBand="1"/>
      </w:tblPr>
      <w:tblGrid>
        <w:gridCol w:w="2149"/>
        <w:gridCol w:w="1311"/>
        <w:gridCol w:w="1311"/>
        <w:gridCol w:w="1311"/>
        <w:gridCol w:w="1311"/>
        <w:gridCol w:w="1311"/>
        <w:gridCol w:w="1311"/>
        <w:gridCol w:w="1311"/>
        <w:gridCol w:w="1311"/>
        <w:gridCol w:w="1311"/>
      </w:tblGrid>
      <w:tr w:rsidR="001C3867" w14:paraId="5481D277" w14:textId="77777777" w:rsidTr="00336FB7">
        <w:trPr>
          <w:tblHeader/>
        </w:trPr>
        <w:tc>
          <w:tcPr>
            <w:tcW w:w="770" w:type="pct"/>
            <w:shd w:val="clear" w:color="auto" w:fill="6B2976"/>
          </w:tcPr>
          <w:p w14:paraId="406571C5" w14:textId="77777777" w:rsidR="001C3867" w:rsidRPr="00593808" w:rsidRDefault="001C3867" w:rsidP="008F4A14">
            <w:pPr>
              <w:pStyle w:val="BodyText1"/>
              <w:rPr>
                <w:rFonts w:cs="Arial"/>
                <w:b/>
                <w:bCs/>
                <w:color w:val="6B2976"/>
                <w:kern w:val="24"/>
                <w:sz w:val="22"/>
                <w:szCs w:val="22"/>
              </w:rPr>
            </w:pPr>
            <w:r w:rsidRPr="00593808">
              <w:rPr>
                <w:rFonts w:cs="Arial"/>
                <w:b/>
                <w:bCs/>
                <w:color w:val="FFFFFF" w:themeColor="background1"/>
                <w:kern w:val="24"/>
                <w:sz w:val="22"/>
                <w:szCs w:val="22"/>
              </w:rPr>
              <w:t>Measure and domain</w:t>
            </w:r>
          </w:p>
        </w:tc>
        <w:tc>
          <w:tcPr>
            <w:tcW w:w="470" w:type="pct"/>
            <w:shd w:val="clear" w:color="auto" w:fill="6B2976"/>
          </w:tcPr>
          <w:p w14:paraId="0ECA5DF3" w14:textId="77777777" w:rsidR="001C3867" w:rsidRPr="00593808" w:rsidRDefault="001C3867" w:rsidP="00593808">
            <w:pPr>
              <w:pStyle w:val="BodyText1"/>
              <w:jc w:val="right"/>
              <w:rPr>
                <w:rFonts w:cs="Arial"/>
                <w:b/>
                <w:bCs/>
                <w:color w:val="FFFFFF" w:themeColor="background1"/>
                <w:kern w:val="24"/>
                <w:sz w:val="22"/>
                <w:szCs w:val="22"/>
              </w:rPr>
            </w:pPr>
            <w:r w:rsidRPr="00593808">
              <w:rPr>
                <w:rFonts w:cs="Arial"/>
                <w:b/>
                <w:bCs/>
                <w:color w:val="FFFFFF" w:themeColor="background1"/>
                <w:kern w:val="24"/>
                <w:sz w:val="22"/>
                <w:szCs w:val="22"/>
              </w:rPr>
              <w:t>PEDI-CAT</w:t>
            </w:r>
          </w:p>
          <w:p w14:paraId="0482DC6B" w14:textId="77777777" w:rsidR="001C3867" w:rsidRPr="00593808" w:rsidRDefault="001C3867" w:rsidP="00593808">
            <w:pPr>
              <w:pStyle w:val="BodyText1"/>
              <w:jc w:val="right"/>
              <w:rPr>
                <w:rFonts w:cs="Arial"/>
                <w:b/>
                <w:bCs/>
                <w:color w:val="FFFFFF" w:themeColor="background1"/>
                <w:kern w:val="24"/>
                <w:sz w:val="22"/>
                <w:szCs w:val="22"/>
              </w:rPr>
            </w:pPr>
            <w:r w:rsidRPr="00593808">
              <w:rPr>
                <w:rFonts w:cs="Arial"/>
                <w:b/>
                <w:bCs/>
                <w:color w:val="FFFFFF" w:themeColor="background1"/>
                <w:kern w:val="24"/>
                <w:sz w:val="22"/>
                <w:szCs w:val="22"/>
              </w:rPr>
              <w:t>Daily activity</w:t>
            </w:r>
          </w:p>
        </w:tc>
        <w:tc>
          <w:tcPr>
            <w:tcW w:w="470" w:type="pct"/>
            <w:shd w:val="clear" w:color="auto" w:fill="6B2976"/>
          </w:tcPr>
          <w:p w14:paraId="2B4E9DA2" w14:textId="77777777" w:rsidR="001C3867" w:rsidRPr="00593808" w:rsidRDefault="001C3867" w:rsidP="00593808">
            <w:pPr>
              <w:pStyle w:val="BodyText1"/>
              <w:jc w:val="right"/>
              <w:rPr>
                <w:rFonts w:cs="Arial"/>
                <w:b/>
                <w:bCs/>
                <w:color w:val="FFFFFF" w:themeColor="background1"/>
                <w:kern w:val="24"/>
                <w:sz w:val="22"/>
                <w:szCs w:val="22"/>
              </w:rPr>
            </w:pPr>
            <w:r w:rsidRPr="00593808">
              <w:rPr>
                <w:rFonts w:cs="Arial"/>
                <w:b/>
                <w:bCs/>
                <w:color w:val="FFFFFF" w:themeColor="background1"/>
                <w:kern w:val="24"/>
                <w:sz w:val="22"/>
                <w:szCs w:val="22"/>
              </w:rPr>
              <w:t>PEDI-CAT</w:t>
            </w:r>
          </w:p>
          <w:p w14:paraId="02022280" w14:textId="77777777" w:rsidR="001C3867" w:rsidRPr="00593808" w:rsidRDefault="001C3867" w:rsidP="00593808">
            <w:pPr>
              <w:pStyle w:val="BodyText1"/>
              <w:jc w:val="right"/>
              <w:rPr>
                <w:rFonts w:cs="Arial"/>
                <w:b/>
                <w:bCs/>
                <w:color w:val="FFFFFF" w:themeColor="background1"/>
                <w:kern w:val="24"/>
                <w:sz w:val="22"/>
                <w:szCs w:val="22"/>
              </w:rPr>
            </w:pPr>
            <w:r w:rsidRPr="00593808">
              <w:rPr>
                <w:rFonts w:cs="Arial"/>
                <w:b/>
                <w:bCs/>
                <w:color w:val="FFFFFF" w:themeColor="background1"/>
                <w:kern w:val="24"/>
                <w:sz w:val="22"/>
                <w:szCs w:val="22"/>
              </w:rPr>
              <w:t>Mobility</w:t>
            </w:r>
          </w:p>
        </w:tc>
        <w:tc>
          <w:tcPr>
            <w:tcW w:w="470" w:type="pct"/>
            <w:shd w:val="clear" w:color="auto" w:fill="6B2976"/>
          </w:tcPr>
          <w:p w14:paraId="26F24964" w14:textId="77777777" w:rsidR="001C3867" w:rsidRPr="00593808" w:rsidRDefault="001C3867" w:rsidP="00593808">
            <w:pPr>
              <w:pStyle w:val="BodyText1"/>
              <w:jc w:val="right"/>
              <w:rPr>
                <w:rFonts w:cs="Arial"/>
                <w:b/>
                <w:bCs/>
                <w:color w:val="FFFFFF" w:themeColor="background1"/>
                <w:kern w:val="24"/>
                <w:sz w:val="22"/>
                <w:szCs w:val="22"/>
              </w:rPr>
            </w:pPr>
            <w:r w:rsidRPr="00593808">
              <w:rPr>
                <w:rFonts w:cs="Arial"/>
                <w:b/>
                <w:bCs/>
                <w:color w:val="FFFFFF" w:themeColor="background1"/>
                <w:kern w:val="24"/>
                <w:sz w:val="22"/>
                <w:szCs w:val="22"/>
              </w:rPr>
              <w:t>PEDI-CAT</w:t>
            </w:r>
          </w:p>
          <w:p w14:paraId="37F64059" w14:textId="77777777" w:rsidR="001C3867" w:rsidRPr="00593808" w:rsidRDefault="001C3867" w:rsidP="00593808">
            <w:pPr>
              <w:pStyle w:val="BodyText1"/>
              <w:jc w:val="right"/>
              <w:rPr>
                <w:rFonts w:cs="Arial"/>
                <w:b/>
                <w:bCs/>
                <w:color w:val="FFFFFF" w:themeColor="background1"/>
                <w:kern w:val="24"/>
                <w:sz w:val="22"/>
                <w:szCs w:val="22"/>
              </w:rPr>
            </w:pPr>
            <w:r w:rsidRPr="00593808">
              <w:rPr>
                <w:rFonts w:cs="Arial"/>
                <w:b/>
                <w:bCs/>
                <w:color w:val="FFFFFF" w:themeColor="background1"/>
                <w:kern w:val="24"/>
                <w:sz w:val="22"/>
                <w:szCs w:val="22"/>
              </w:rPr>
              <w:t>Social and cognitive</w:t>
            </w:r>
          </w:p>
        </w:tc>
        <w:tc>
          <w:tcPr>
            <w:tcW w:w="470" w:type="pct"/>
            <w:shd w:val="clear" w:color="auto" w:fill="6B2976"/>
          </w:tcPr>
          <w:p w14:paraId="7D0F5797" w14:textId="77777777" w:rsidR="001C3867" w:rsidRPr="00593808" w:rsidRDefault="001C3867" w:rsidP="00593808">
            <w:pPr>
              <w:pStyle w:val="BodyText1"/>
              <w:jc w:val="right"/>
              <w:rPr>
                <w:rFonts w:cs="Arial"/>
                <w:b/>
                <w:bCs/>
                <w:color w:val="FFFFFF" w:themeColor="background1"/>
                <w:kern w:val="24"/>
                <w:sz w:val="22"/>
                <w:szCs w:val="22"/>
              </w:rPr>
            </w:pPr>
            <w:r w:rsidRPr="00593808">
              <w:rPr>
                <w:rFonts w:cs="Arial"/>
                <w:b/>
                <w:bCs/>
                <w:color w:val="FFFFFF" w:themeColor="background1"/>
                <w:kern w:val="24"/>
                <w:sz w:val="22"/>
                <w:szCs w:val="22"/>
              </w:rPr>
              <w:t>PEDI-CAT</w:t>
            </w:r>
          </w:p>
          <w:p w14:paraId="50A04413" w14:textId="77777777" w:rsidR="001C3867" w:rsidRPr="00593808" w:rsidRDefault="001C3867" w:rsidP="00593808">
            <w:pPr>
              <w:pStyle w:val="BodyText1"/>
              <w:jc w:val="right"/>
              <w:rPr>
                <w:rFonts w:cs="Arial"/>
                <w:b/>
                <w:bCs/>
                <w:color w:val="FFFFFF" w:themeColor="background1"/>
                <w:kern w:val="24"/>
                <w:sz w:val="22"/>
                <w:szCs w:val="22"/>
              </w:rPr>
            </w:pPr>
            <w:r w:rsidRPr="00593808">
              <w:rPr>
                <w:rFonts w:cs="Arial"/>
                <w:b/>
                <w:bCs/>
                <w:color w:val="FFFFFF" w:themeColor="background1"/>
                <w:kern w:val="24"/>
                <w:sz w:val="22"/>
                <w:szCs w:val="22"/>
              </w:rPr>
              <w:t>Responsibility</w:t>
            </w:r>
          </w:p>
        </w:tc>
        <w:tc>
          <w:tcPr>
            <w:tcW w:w="470" w:type="pct"/>
            <w:shd w:val="clear" w:color="auto" w:fill="6B2976"/>
          </w:tcPr>
          <w:p w14:paraId="2F606F6F" w14:textId="77777777" w:rsidR="001C3867" w:rsidRPr="00593808" w:rsidRDefault="001C3867" w:rsidP="00593808">
            <w:pPr>
              <w:pStyle w:val="BodyText1"/>
              <w:jc w:val="right"/>
              <w:rPr>
                <w:rFonts w:cs="Arial"/>
                <w:b/>
                <w:bCs/>
                <w:color w:val="FFFFFF" w:themeColor="background1"/>
                <w:kern w:val="24"/>
                <w:sz w:val="22"/>
                <w:szCs w:val="22"/>
              </w:rPr>
            </w:pPr>
            <w:r w:rsidRPr="00593808">
              <w:rPr>
                <w:rFonts w:cs="Arial"/>
                <w:b/>
                <w:bCs/>
                <w:color w:val="FFFFFF" w:themeColor="background1"/>
                <w:kern w:val="24"/>
                <w:sz w:val="22"/>
                <w:szCs w:val="22"/>
              </w:rPr>
              <w:t>GAS</w:t>
            </w:r>
          </w:p>
        </w:tc>
        <w:tc>
          <w:tcPr>
            <w:tcW w:w="470" w:type="pct"/>
            <w:shd w:val="clear" w:color="auto" w:fill="6B2976"/>
          </w:tcPr>
          <w:p w14:paraId="219FC9B2" w14:textId="7A82F784" w:rsidR="001C3867" w:rsidRPr="00593808" w:rsidRDefault="00386125" w:rsidP="00593808">
            <w:pPr>
              <w:pStyle w:val="BodyText1"/>
              <w:jc w:val="right"/>
              <w:rPr>
                <w:rFonts w:cs="Arial"/>
                <w:b/>
                <w:bCs/>
                <w:color w:val="FFFFFF" w:themeColor="background1"/>
                <w:kern w:val="24"/>
                <w:sz w:val="22"/>
                <w:szCs w:val="22"/>
              </w:rPr>
            </w:pPr>
            <w:r w:rsidRPr="00593808">
              <w:rPr>
                <w:rFonts w:cs="Arial"/>
                <w:b/>
                <w:bCs/>
                <w:color w:val="FFFFFF" w:themeColor="background1"/>
                <w:kern w:val="24"/>
                <w:sz w:val="22"/>
                <w:szCs w:val="22"/>
              </w:rPr>
              <w:t>GAS-Light</w:t>
            </w:r>
          </w:p>
        </w:tc>
        <w:tc>
          <w:tcPr>
            <w:tcW w:w="470" w:type="pct"/>
            <w:shd w:val="clear" w:color="auto" w:fill="6B2976"/>
          </w:tcPr>
          <w:p w14:paraId="0A097960" w14:textId="77777777" w:rsidR="001C3867" w:rsidRPr="00593808" w:rsidRDefault="001C3867" w:rsidP="00593808">
            <w:pPr>
              <w:pStyle w:val="BodyText1"/>
              <w:jc w:val="right"/>
              <w:rPr>
                <w:rFonts w:cs="Arial"/>
                <w:b/>
                <w:bCs/>
                <w:color w:val="FFFFFF" w:themeColor="background1"/>
                <w:kern w:val="24"/>
                <w:sz w:val="22"/>
                <w:szCs w:val="22"/>
              </w:rPr>
            </w:pPr>
            <w:r w:rsidRPr="00593808">
              <w:rPr>
                <w:rFonts w:cs="Arial"/>
                <w:b/>
                <w:bCs/>
                <w:color w:val="FFFFFF" w:themeColor="background1"/>
                <w:kern w:val="24"/>
                <w:sz w:val="22"/>
                <w:szCs w:val="22"/>
              </w:rPr>
              <w:t>PEEM</w:t>
            </w:r>
          </w:p>
          <w:p w14:paraId="288204D5" w14:textId="77777777" w:rsidR="001C3867" w:rsidRPr="00593808" w:rsidRDefault="001C3867" w:rsidP="00593808">
            <w:pPr>
              <w:pStyle w:val="BodyText1"/>
              <w:jc w:val="right"/>
              <w:rPr>
                <w:rFonts w:cs="Arial"/>
                <w:b/>
                <w:bCs/>
                <w:color w:val="FFFFFF" w:themeColor="background1"/>
                <w:kern w:val="24"/>
                <w:sz w:val="22"/>
                <w:szCs w:val="22"/>
              </w:rPr>
            </w:pPr>
            <w:r w:rsidRPr="00593808">
              <w:rPr>
                <w:rFonts w:cs="Arial"/>
                <w:b/>
                <w:bCs/>
                <w:color w:val="FFFFFF" w:themeColor="background1"/>
                <w:kern w:val="24"/>
                <w:sz w:val="22"/>
                <w:szCs w:val="22"/>
              </w:rPr>
              <w:t>Total</w:t>
            </w:r>
          </w:p>
        </w:tc>
        <w:tc>
          <w:tcPr>
            <w:tcW w:w="470" w:type="pct"/>
            <w:shd w:val="clear" w:color="auto" w:fill="6B2976"/>
          </w:tcPr>
          <w:p w14:paraId="1F00389F" w14:textId="77777777" w:rsidR="001C3867" w:rsidRPr="00593808" w:rsidRDefault="001C3867" w:rsidP="00593808">
            <w:pPr>
              <w:pStyle w:val="BodyText1"/>
              <w:jc w:val="right"/>
              <w:rPr>
                <w:rFonts w:cs="Arial"/>
                <w:b/>
                <w:bCs/>
                <w:color w:val="FFFFFF" w:themeColor="background1"/>
                <w:kern w:val="24"/>
                <w:sz w:val="22"/>
                <w:szCs w:val="22"/>
              </w:rPr>
            </w:pPr>
            <w:r w:rsidRPr="00593808">
              <w:rPr>
                <w:rFonts w:cs="Arial"/>
                <w:b/>
                <w:bCs/>
                <w:color w:val="FFFFFF" w:themeColor="background1"/>
                <w:kern w:val="24"/>
                <w:sz w:val="22"/>
                <w:szCs w:val="22"/>
              </w:rPr>
              <w:t>PEEM</w:t>
            </w:r>
          </w:p>
          <w:p w14:paraId="6688EC0C" w14:textId="77777777" w:rsidR="001C3867" w:rsidRPr="00593808" w:rsidRDefault="001C3867" w:rsidP="00593808">
            <w:pPr>
              <w:pStyle w:val="BodyText1"/>
              <w:jc w:val="right"/>
              <w:rPr>
                <w:rFonts w:cs="Arial"/>
                <w:b/>
                <w:bCs/>
                <w:color w:val="FFFFFF" w:themeColor="background1"/>
                <w:kern w:val="24"/>
                <w:sz w:val="22"/>
                <w:szCs w:val="22"/>
              </w:rPr>
            </w:pPr>
            <w:r w:rsidRPr="00593808">
              <w:rPr>
                <w:rFonts w:cs="Arial"/>
                <w:b/>
                <w:bCs/>
                <w:color w:val="FFFFFF" w:themeColor="background1"/>
                <w:kern w:val="24"/>
                <w:sz w:val="22"/>
                <w:szCs w:val="22"/>
              </w:rPr>
              <w:t>Efficacy to parent</w:t>
            </w:r>
          </w:p>
        </w:tc>
        <w:tc>
          <w:tcPr>
            <w:tcW w:w="470" w:type="pct"/>
            <w:shd w:val="clear" w:color="auto" w:fill="6B2976"/>
          </w:tcPr>
          <w:p w14:paraId="2DD482B8" w14:textId="77777777" w:rsidR="001C3867" w:rsidRPr="00593808" w:rsidRDefault="001C3867" w:rsidP="00593808">
            <w:pPr>
              <w:pStyle w:val="BodyText1"/>
              <w:jc w:val="right"/>
              <w:rPr>
                <w:rFonts w:cs="Arial"/>
                <w:b/>
                <w:bCs/>
                <w:color w:val="FFFFFF" w:themeColor="background1"/>
                <w:kern w:val="24"/>
                <w:sz w:val="22"/>
                <w:szCs w:val="22"/>
              </w:rPr>
            </w:pPr>
            <w:r w:rsidRPr="00593808">
              <w:rPr>
                <w:rFonts w:cs="Arial"/>
                <w:b/>
                <w:bCs/>
                <w:color w:val="FFFFFF" w:themeColor="background1"/>
                <w:kern w:val="24"/>
                <w:sz w:val="22"/>
                <w:szCs w:val="22"/>
              </w:rPr>
              <w:t>PEEM</w:t>
            </w:r>
          </w:p>
          <w:p w14:paraId="4CA79812" w14:textId="77777777" w:rsidR="001C3867" w:rsidRPr="00593808" w:rsidRDefault="001C3867" w:rsidP="00593808">
            <w:pPr>
              <w:pStyle w:val="BodyText1"/>
              <w:jc w:val="right"/>
              <w:rPr>
                <w:rFonts w:cs="Arial"/>
                <w:b/>
                <w:bCs/>
                <w:color w:val="FFFFFF" w:themeColor="background1"/>
                <w:kern w:val="24"/>
                <w:sz w:val="22"/>
                <w:szCs w:val="22"/>
              </w:rPr>
            </w:pPr>
            <w:r w:rsidRPr="00593808">
              <w:rPr>
                <w:rFonts w:cs="Arial"/>
                <w:b/>
                <w:bCs/>
                <w:color w:val="FFFFFF" w:themeColor="background1"/>
                <w:kern w:val="24"/>
                <w:sz w:val="22"/>
                <w:szCs w:val="22"/>
              </w:rPr>
              <w:t>Efficacy to connect</w:t>
            </w:r>
          </w:p>
        </w:tc>
      </w:tr>
      <w:tr w:rsidR="005C6AF1" w:rsidRPr="00345A57" w14:paraId="1FB7CFC3" w14:textId="77777777" w:rsidTr="00336FB7">
        <w:tc>
          <w:tcPr>
            <w:tcW w:w="770" w:type="pct"/>
            <w:shd w:val="clear" w:color="auto" w:fill="FFFFFF" w:themeFill="background1"/>
          </w:tcPr>
          <w:p w14:paraId="1373F69A" w14:textId="77777777" w:rsidR="001C3867" w:rsidRPr="00AC2CF5" w:rsidRDefault="001C3867" w:rsidP="008F4A14">
            <w:pPr>
              <w:pStyle w:val="Datatable"/>
              <w:jc w:val="left"/>
              <w:rPr>
                <w:rFonts w:cs="Arial"/>
                <w:sz w:val="22"/>
                <w:szCs w:val="22"/>
              </w:rPr>
            </w:pPr>
            <w:r w:rsidRPr="00AC2CF5">
              <w:rPr>
                <w:rFonts w:cs="Arial"/>
                <w:sz w:val="22"/>
                <w:szCs w:val="22"/>
              </w:rPr>
              <w:t>PEDI-CAT Daily activity</w:t>
            </w:r>
          </w:p>
        </w:tc>
        <w:tc>
          <w:tcPr>
            <w:tcW w:w="470" w:type="pct"/>
            <w:shd w:val="clear" w:color="000000" w:fill="D1D3D4"/>
          </w:tcPr>
          <w:p w14:paraId="62C81D7A" w14:textId="77777777" w:rsidR="001C3867" w:rsidRPr="00AC2CF5" w:rsidRDefault="001C3867" w:rsidP="00593808">
            <w:pPr>
              <w:pStyle w:val="Datatable"/>
              <w:jc w:val="right"/>
              <w:rPr>
                <w:rFonts w:cs="Arial"/>
                <w:sz w:val="22"/>
                <w:szCs w:val="22"/>
              </w:rPr>
            </w:pPr>
            <w:r w:rsidRPr="00AC2CF5">
              <w:rPr>
                <w:rFonts w:cs="Arial"/>
                <w:sz w:val="22"/>
                <w:szCs w:val="22"/>
              </w:rPr>
              <w:t>NA</w:t>
            </w:r>
          </w:p>
        </w:tc>
        <w:tc>
          <w:tcPr>
            <w:tcW w:w="470" w:type="pct"/>
            <w:shd w:val="clear" w:color="000000" w:fill="8AC640"/>
          </w:tcPr>
          <w:p w14:paraId="321FBF9E" w14:textId="7A702403" w:rsidR="001C3867" w:rsidRPr="00AC2CF5" w:rsidRDefault="001C3867" w:rsidP="00593808">
            <w:pPr>
              <w:pStyle w:val="Datatable"/>
              <w:jc w:val="right"/>
              <w:rPr>
                <w:rFonts w:cs="Arial"/>
                <w:sz w:val="22"/>
                <w:szCs w:val="22"/>
                <w:vertAlign w:val="superscript"/>
              </w:rPr>
            </w:pPr>
            <w:r w:rsidRPr="00AC2CF5">
              <w:rPr>
                <w:rFonts w:cs="Arial"/>
                <w:sz w:val="22"/>
                <w:szCs w:val="22"/>
              </w:rPr>
              <w:t>0.</w:t>
            </w:r>
            <w:r w:rsidR="00A01B23" w:rsidRPr="00AC2CF5">
              <w:rPr>
                <w:rFonts w:cs="Arial"/>
                <w:sz w:val="22"/>
                <w:szCs w:val="22"/>
              </w:rPr>
              <w:t>67*</w:t>
            </w:r>
          </w:p>
        </w:tc>
        <w:tc>
          <w:tcPr>
            <w:tcW w:w="470" w:type="pct"/>
            <w:shd w:val="clear" w:color="000000" w:fill="8AC640"/>
          </w:tcPr>
          <w:p w14:paraId="0706D244" w14:textId="3B2281C0" w:rsidR="001C3867" w:rsidRPr="00AC2CF5" w:rsidRDefault="001C3867" w:rsidP="00593808">
            <w:pPr>
              <w:pStyle w:val="Datatable"/>
              <w:jc w:val="right"/>
              <w:rPr>
                <w:rFonts w:cs="Arial"/>
                <w:sz w:val="22"/>
                <w:szCs w:val="22"/>
                <w:vertAlign w:val="superscript"/>
              </w:rPr>
            </w:pPr>
            <w:r w:rsidRPr="00AC2CF5">
              <w:rPr>
                <w:rFonts w:cs="Arial"/>
                <w:sz w:val="22"/>
                <w:szCs w:val="22"/>
              </w:rPr>
              <w:t>0.69</w:t>
            </w:r>
            <w:r w:rsidR="00A01B23" w:rsidRPr="00AC2CF5">
              <w:rPr>
                <w:rFonts w:cs="Arial"/>
                <w:sz w:val="22"/>
                <w:szCs w:val="22"/>
              </w:rPr>
              <w:t>*</w:t>
            </w:r>
          </w:p>
        </w:tc>
        <w:tc>
          <w:tcPr>
            <w:tcW w:w="470" w:type="pct"/>
            <w:shd w:val="clear" w:color="auto" w:fill="8AC640"/>
          </w:tcPr>
          <w:p w14:paraId="2BBD2138" w14:textId="35D86390" w:rsidR="001C3867" w:rsidRPr="00AC2CF5" w:rsidRDefault="001C3867" w:rsidP="00593808">
            <w:pPr>
              <w:pStyle w:val="Datatable"/>
              <w:jc w:val="right"/>
              <w:rPr>
                <w:rFonts w:cs="Arial"/>
                <w:sz w:val="22"/>
                <w:szCs w:val="22"/>
                <w:vertAlign w:val="superscript"/>
              </w:rPr>
            </w:pPr>
            <w:r w:rsidRPr="00AC2CF5">
              <w:rPr>
                <w:rFonts w:cs="Arial"/>
                <w:sz w:val="22"/>
                <w:szCs w:val="22"/>
              </w:rPr>
              <w:t>0.65</w:t>
            </w:r>
            <w:r w:rsidR="00A01B23" w:rsidRPr="00AC2CF5">
              <w:rPr>
                <w:rFonts w:cs="Arial"/>
                <w:sz w:val="22"/>
                <w:szCs w:val="22"/>
              </w:rPr>
              <w:t>*</w:t>
            </w:r>
          </w:p>
        </w:tc>
        <w:tc>
          <w:tcPr>
            <w:tcW w:w="470" w:type="pct"/>
            <w:shd w:val="clear" w:color="auto" w:fill="F37021"/>
          </w:tcPr>
          <w:p w14:paraId="11B022C2" w14:textId="497069B9" w:rsidR="001C3867" w:rsidRPr="00AC2CF5" w:rsidRDefault="001C3867" w:rsidP="00593808">
            <w:pPr>
              <w:pStyle w:val="Datatable"/>
              <w:jc w:val="right"/>
              <w:rPr>
                <w:rFonts w:cs="Arial"/>
                <w:sz w:val="22"/>
                <w:szCs w:val="22"/>
                <w:vertAlign w:val="superscript"/>
              </w:rPr>
            </w:pPr>
            <w:r w:rsidRPr="00AC2CF5">
              <w:rPr>
                <w:rFonts w:cs="Arial"/>
                <w:sz w:val="22"/>
                <w:szCs w:val="22"/>
              </w:rPr>
              <w:t>-0.07</w:t>
            </w:r>
            <w:r w:rsidR="000F60C0" w:rsidRPr="00AC2CF5">
              <w:rPr>
                <w:rFonts w:cs="Arial"/>
                <w:sz w:val="22"/>
                <w:szCs w:val="22"/>
              </w:rPr>
              <w:t>*</w:t>
            </w:r>
          </w:p>
        </w:tc>
        <w:tc>
          <w:tcPr>
            <w:tcW w:w="470" w:type="pct"/>
            <w:shd w:val="clear" w:color="auto" w:fill="F37021"/>
          </w:tcPr>
          <w:p w14:paraId="2D3235E8" w14:textId="7894B2F3" w:rsidR="001C3867" w:rsidRPr="00AC2CF5" w:rsidRDefault="001C3867" w:rsidP="00593808">
            <w:pPr>
              <w:pStyle w:val="Datatable"/>
              <w:jc w:val="right"/>
              <w:rPr>
                <w:rFonts w:cs="Arial"/>
                <w:sz w:val="22"/>
                <w:szCs w:val="22"/>
                <w:vertAlign w:val="superscript"/>
              </w:rPr>
            </w:pPr>
            <w:r w:rsidRPr="00AC2CF5">
              <w:rPr>
                <w:rFonts w:cs="Arial"/>
                <w:sz w:val="22"/>
                <w:szCs w:val="22"/>
              </w:rPr>
              <w:t>0.17</w:t>
            </w:r>
            <w:r w:rsidR="000F60C0" w:rsidRPr="00AC2CF5">
              <w:rPr>
                <w:rFonts w:cs="Arial"/>
                <w:sz w:val="22"/>
                <w:szCs w:val="22"/>
              </w:rPr>
              <w:t>*</w:t>
            </w:r>
          </w:p>
        </w:tc>
        <w:tc>
          <w:tcPr>
            <w:tcW w:w="470" w:type="pct"/>
            <w:shd w:val="clear" w:color="auto" w:fill="F37021"/>
          </w:tcPr>
          <w:p w14:paraId="7A4ADF6B" w14:textId="7BA1FED2" w:rsidR="001C3867" w:rsidRPr="00AC2CF5" w:rsidRDefault="001C3867" w:rsidP="00593808">
            <w:pPr>
              <w:pStyle w:val="Datatable"/>
              <w:jc w:val="right"/>
              <w:rPr>
                <w:rFonts w:cs="Arial"/>
                <w:sz w:val="22"/>
                <w:szCs w:val="22"/>
                <w:vertAlign w:val="superscript"/>
              </w:rPr>
            </w:pPr>
            <w:r w:rsidRPr="00AC2CF5">
              <w:rPr>
                <w:rFonts w:cs="Arial"/>
                <w:sz w:val="22"/>
                <w:szCs w:val="22"/>
              </w:rPr>
              <w:t>0.25</w:t>
            </w:r>
            <w:r w:rsidR="000F60C0" w:rsidRPr="00AC2CF5">
              <w:rPr>
                <w:rFonts w:cs="Arial"/>
                <w:sz w:val="22"/>
                <w:szCs w:val="22"/>
              </w:rPr>
              <w:t>*</w:t>
            </w:r>
          </w:p>
        </w:tc>
        <w:tc>
          <w:tcPr>
            <w:tcW w:w="470" w:type="pct"/>
            <w:shd w:val="clear" w:color="auto" w:fill="F37021"/>
          </w:tcPr>
          <w:p w14:paraId="2569F96B" w14:textId="10B9C9E2" w:rsidR="001C3867" w:rsidRPr="000F468C" w:rsidRDefault="001C3867" w:rsidP="00593808">
            <w:pPr>
              <w:pStyle w:val="Datatable"/>
              <w:jc w:val="right"/>
              <w:rPr>
                <w:rFonts w:cs="Arial"/>
                <w:sz w:val="22"/>
                <w:szCs w:val="22"/>
                <w:vertAlign w:val="superscript"/>
              </w:rPr>
            </w:pPr>
            <w:r w:rsidRPr="000F468C">
              <w:rPr>
                <w:rFonts w:cs="Arial"/>
                <w:sz w:val="22"/>
                <w:szCs w:val="22"/>
              </w:rPr>
              <w:t>0.22</w:t>
            </w:r>
            <w:r w:rsidR="000F60C0" w:rsidRPr="000F468C">
              <w:rPr>
                <w:rFonts w:cs="Arial"/>
                <w:sz w:val="22"/>
                <w:szCs w:val="22"/>
              </w:rPr>
              <w:t>*</w:t>
            </w:r>
          </w:p>
        </w:tc>
        <w:tc>
          <w:tcPr>
            <w:tcW w:w="470" w:type="pct"/>
            <w:shd w:val="clear" w:color="auto" w:fill="F37021"/>
          </w:tcPr>
          <w:p w14:paraId="6D9246EC" w14:textId="4282A5DD" w:rsidR="001C3867" w:rsidRPr="000F468C" w:rsidRDefault="001C3867" w:rsidP="00593808">
            <w:pPr>
              <w:pStyle w:val="Datatable"/>
              <w:jc w:val="right"/>
              <w:rPr>
                <w:rFonts w:cs="Arial"/>
                <w:sz w:val="22"/>
                <w:szCs w:val="22"/>
                <w:vertAlign w:val="superscript"/>
              </w:rPr>
            </w:pPr>
            <w:r w:rsidRPr="000F468C">
              <w:rPr>
                <w:rFonts w:cs="Arial"/>
                <w:sz w:val="22"/>
                <w:szCs w:val="22"/>
                <w:shd w:val="clear" w:color="auto" w:fill="F37021"/>
              </w:rPr>
              <w:t>0.2</w:t>
            </w:r>
            <w:r w:rsidRPr="000F468C">
              <w:rPr>
                <w:rFonts w:cs="Arial"/>
                <w:sz w:val="22"/>
                <w:szCs w:val="22"/>
              </w:rPr>
              <w:t>4</w:t>
            </w:r>
            <w:r w:rsidR="000F60C0" w:rsidRPr="000F468C">
              <w:rPr>
                <w:rFonts w:cs="Arial"/>
                <w:sz w:val="22"/>
                <w:szCs w:val="22"/>
              </w:rPr>
              <w:t>*</w:t>
            </w:r>
          </w:p>
        </w:tc>
      </w:tr>
      <w:tr w:rsidR="00336FB7" w:rsidRPr="00345A57" w14:paraId="77D9C23A" w14:textId="77777777" w:rsidTr="00336FB7">
        <w:tc>
          <w:tcPr>
            <w:tcW w:w="770" w:type="pct"/>
            <w:shd w:val="clear" w:color="auto" w:fill="FFFFFF" w:themeFill="background1"/>
          </w:tcPr>
          <w:p w14:paraId="69AA2169" w14:textId="77777777" w:rsidR="001C3867" w:rsidRPr="00AC2CF5" w:rsidRDefault="001C3867" w:rsidP="008F4A14">
            <w:pPr>
              <w:pStyle w:val="Datatable"/>
              <w:jc w:val="left"/>
              <w:rPr>
                <w:rFonts w:cs="Arial"/>
                <w:sz w:val="22"/>
                <w:szCs w:val="22"/>
              </w:rPr>
            </w:pPr>
            <w:r w:rsidRPr="00AC2CF5">
              <w:rPr>
                <w:rFonts w:cs="Arial"/>
                <w:sz w:val="22"/>
                <w:szCs w:val="22"/>
              </w:rPr>
              <w:t>PEDI-CAT Mobility</w:t>
            </w:r>
          </w:p>
        </w:tc>
        <w:tc>
          <w:tcPr>
            <w:tcW w:w="470" w:type="pct"/>
            <w:shd w:val="clear" w:color="auto" w:fill="8AC640"/>
          </w:tcPr>
          <w:p w14:paraId="3ED0B47A" w14:textId="2921E30F" w:rsidR="001C3867" w:rsidRPr="00AC2CF5" w:rsidRDefault="001C3867" w:rsidP="00593808">
            <w:pPr>
              <w:pStyle w:val="Datatable"/>
              <w:jc w:val="right"/>
              <w:rPr>
                <w:rFonts w:cs="Arial"/>
                <w:sz w:val="22"/>
                <w:szCs w:val="22"/>
                <w:vertAlign w:val="superscript"/>
              </w:rPr>
            </w:pPr>
            <w:r w:rsidRPr="00AC2CF5">
              <w:rPr>
                <w:rFonts w:cs="Arial"/>
                <w:sz w:val="22"/>
                <w:szCs w:val="22"/>
              </w:rPr>
              <w:t>0.82</w:t>
            </w:r>
            <w:r w:rsidR="003C782E" w:rsidRPr="00AC2CF5">
              <w:rPr>
                <w:rFonts w:cs="Arial"/>
                <w:sz w:val="22"/>
                <w:szCs w:val="22"/>
                <w:vertAlign w:val="superscript"/>
              </w:rPr>
              <w:t>†</w:t>
            </w:r>
          </w:p>
        </w:tc>
        <w:tc>
          <w:tcPr>
            <w:tcW w:w="470" w:type="pct"/>
            <w:shd w:val="clear" w:color="000000" w:fill="D1D3D4"/>
          </w:tcPr>
          <w:p w14:paraId="67A88568" w14:textId="77777777" w:rsidR="001C3867" w:rsidRPr="00AC2CF5" w:rsidRDefault="001C3867" w:rsidP="00593808">
            <w:pPr>
              <w:pStyle w:val="Datatable"/>
              <w:jc w:val="right"/>
              <w:rPr>
                <w:rFonts w:cs="Arial"/>
                <w:sz w:val="22"/>
                <w:szCs w:val="22"/>
              </w:rPr>
            </w:pPr>
            <w:r w:rsidRPr="00AC2CF5">
              <w:rPr>
                <w:rFonts w:cs="Arial"/>
                <w:sz w:val="22"/>
                <w:szCs w:val="22"/>
              </w:rPr>
              <w:t>NA</w:t>
            </w:r>
          </w:p>
        </w:tc>
        <w:tc>
          <w:tcPr>
            <w:tcW w:w="470" w:type="pct"/>
            <w:shd w:val="clear" w:color="auto" w:fill="FFFF00"/>
          </w:tcPr>
          <w:p w14:paraId="4712E5DC" w14:textId="14106CC6" w:rsidR="001C3867" w:rsidRPr="00AC2CF5" w:rsidRDefault="001C3867" w:rsidP="00593808">
            <w:pPr>
              <w:pStyle w:val="Datatable"/>
              <w:jc w:val="right"/>
              <w:rPr>
                <w:rFonts w:cs="Arial"/>
                <w:sz w:val="22"/>
                <w:szCs w:val="22"/>
                <w:vertAlign w:val="superscript"/>
              </w:rPr>
            </w:pPr>
            <w:r w:rsidRPr="00AC2CF5">
              <w:rPr>
                <w:rFonts w:cs="Arial"/>
                <w:sz w:val="22"/>
                <w:szCs w:val="22"/>
              </w:rPr>
              <w:t>0.46</w:t>
            </w:r>
            <w:r w:rsidR="000F60C0" w:rsidRPr="00AC2CF5">
              <w:rPr>
                <w:rFonts w:cs="Arial"/>
                <w:sz w:val="22"/>
                <w:szCs w:val="22"/>
              </w:rPr>
              <w:t>*</w:t>
            </w:r>
          </w:p>
        </w:tc>
        <w:tc>
          <w:tcPr>
            <w:tcW w:w="470" w:type="pct"/>
            <w:shd w:val="clear" w:color="auto" w:fill="FFFF00"/>
          </w:tcPr>
          <w:p w14:paraId="3B090529" w14:textId="5529B5DB" w:rsidR="001C3867" w:rsidRPr="00AC2CF5" w:rsidRDefault="001C3867" w:rsidP="00593808">
            <w:pPr>
              <w:pStyle w:val="Datatable"/>
              <w:jc w:val="right"/>
              <w:rPr>
                <w:rFonts w:cs="Arial"/>
                <w:sz w:val="22"/>
                <w:szCs w:val="22"/>
                <w:vertAlign w:val="superscript"/>
              </w:rPr>
            </w:pPr>
            <w:r w:rsidRPr="00AC2CF5">
              <w:rPr>
                <w:rFonts w:cs="Arial"/>
                <w:sz w:val="22"/>
                <w:szCs w:val="22"/>
              </w:rPr>
              <w:t>0.42</w:t>
            </w:r>
            <w:r w:rsidR="000F60C0" w:rsidRPr="00AC2CF5">
              <w:rPr>
                <w:rFonts w:cs="Arial"/>
                <w:sz w:val="22"/>
                <w:szCs w:val="22"/>
              </w:rPr>
              <w:t>*</w:t>
            </w:r>
          </w:p>
        </w:tc>
        <w:tc>
          <w:tcPr>
            <w:tcW w:w="470" w:type="pct"/>
            <w:shd w:val="clear" w:color="auto" w:fill="F37021"/>
          </w:tcPr>
          <w:p w14:paraId="6417C05F" w14:textId="3C3268CD" w:rsidR="001C3867" w:rsidRPr="00AC2CF5" w:rsidRDefault="001C3867" w:rsidP="00593808">
            <w:pPr>
              <w:pStyle w:val="Datatable"/>
              <w:jc w:val="right"/>
              <w:rPr>
                <w:rFonts w:cs="Arial"/>
                <w:sz w:val="22"/>
                <w:szCs w:val="22"/>
                <w:vertAlign w:val="superscript"/>
              </w:rPr>
            </w:pPr>
            <w:r w:rsidRPr="00AC2CF5">
              <w:rPr>
                <w:rFonts w:cs="Arial"/>
                <w:sz w:val="22"/>
                <w:szCs w:val="22"/>
              </w:rPr>
              <w:t>0.02</w:t>
            </w:r>
            <w:r w:rsidR="000F60C0" w:rsidRPr="00AC2CF5">
              <w:rPr>
                <w:rFonts w:cs="Arial"/>
                <w:sz w:val="22"/>
                <w:szCs w:val="22"/>
              </w:rPr>
              <w:t>*</w:t>
            </w:r>
          </w:p>
        </w:tc>
        <w:tc>
          <w:tcPr>
            <w:tcW w:w="470" w:type="pct"/>
            <w:shd w:val="clear" w:color="auto" w:fill="F37021"/>
          </w:tcPr>
          <w:p w14:paraId="7E3BEB7A" w14:textId="74EB5CEE" w:rsidR="001C3867" w:rsidRPr="00AC2CF5" w:rsidRDefault="001C3867" w:rsidP="00593808">
            <w:pPr>
              <w:pStyle w:val="Datatable"/>
              <w:jc w:val="right"/>
              <w:rPr>
                <w:rFonts w:cs="Arial"/>
                <w:sz w:val="22"/>
                <w:szCs w:val="22"/>
                <w:vertAlign w:val="superscript"/>
              </w:rPr>
            </w:pPr>
            <w:r w:rsidRPr="00AC2CF5">
              <w:rPr>
                <w:rFonts w:cs="Arial"/>
                <w:sz w:val="22"/>
                <w:szCs w:val="22"/>
              </w:rPr>
              <w:t>0.07</w:t>
            </w:r>
            <w:r w:rsidR="0032322A" w:rsidRPr="00AC2CF5">
              <w:rPr>
                <w:rFonts w:cs="Arial"/>
                <w:sz w:val="22"/>
                <w:szCs w:val="22"/>
              </w:rPr>
              <w:t>*</w:t>
            </w:r>
          </w:p>
        </w:tc>
        <w:tc>
          <w:tcPr>
            <w:tcW w:w="470" w:type="pct"/>
            <w:shd w:val="clear" w:color="auto" w:fill="FFFF00"/>
          </w:tcPr>
          <w:p w14:paraId="5BC5A7E5" w14:textId="04591C36" w:rsidR="001C3867" w:rsidRPr="00AC2CF5" w:rsidRDefault="001C3867" w:rsidP="00593808">
            <w:pPr>
              <w:pStyle w:val="Datatable"/>
              <w:jc w:val="right"/>
              <w:rPr>
                <w:rFonts w:cs="Arial"/>
                <w:sz w:val="22"/>
                <w:szCs w:val="22"/>
                <w:vertAlign w:val="superscript"/>
              </w:rPr>
            </w:pPr>
            <w:r w:rsidRPr="00AC2CF5">
              <w:rPr>
                <w:rFonts w:cs="Arial"/>
                <w:sz w:val="22"/>
                <w:szCs w:val="22"/>
              </w:rPr>
              <w:t>0.30</w:t>
            </w:r>
            <w:r w:rsidR="0032322A" w:rsidRPr="00AC2CF5">
              <w:rPr>
                <w:rFonts w:cs="Arial"/>
                <w:sz w:val="22"/>
                <w:szCs w:val="22"/>
              </w:rPr>
              <w:t>*</w:t>
            </w:r>
          </w:p>
        </w:tc>
        <w:tc>
          <w:tcPr>
            <w:tcW w:w="470" w:type="pct"/>
            <w:shd w:val="clear" w:color="auto" w:fill="F37021"/>
          </w:tcPr>
          <w:p w14:paraId="48C6F0B4" w14:textId="699BFFEF" w:rsidR="001C3867" w:rsidRPr="000F468C" w:rsidRDefault="001C3867" w:rsidP="00593808">
            <w:pPr>
              <w:pStyle w:val="Datatable"/>
              <w:jc w:val="right"/>
              <w:rPr>
                <w:rFonts w:cs="Arial"/>
                <w:sz w:val="22"/>
                <w:szCs w:val="22"/>
                <w:vertAlign w:val="superscript"/>
              </w:rPr>
            </w:pPr>
            <w:r w:rsidRPr="000F468C">
              <w:rPr>
                <w:rFonts w:cs="Arial"/>
                <w:sz w:val="22"/>
                <w:szCs w:val="22"/>
              </w:rPr>
              <w:t>0.28</w:t>
            </w:r>
            <w:r w:rsidR="0032322A" w:rsidRPr="000F468C">
              <w:rPr>
                <w:rFonts w:cs="Arial"/>
                <w:sz w:val="22"/>
                <w:szCs w:val="22"/>
              </w:rPr>
              <w:t>*</w:t>
            </w:r>
          </w:p>
        </w:tc>
        <w:tc>
          <w:tcPr>
            <w:tcW w:w="470" w:type="pct"/>
            <w:shd w:val="clear" w:color="auto" w:fill="F37021"/>
          </w:tcPr>
          <w:p w14:paraId="130D148B" w14:textId="20B65622" w:rsidR="001C3867" w:rsidRPr="000F468C" w:rsidRDefault="001C3867" w:rsidP="00593808">
            <w:pPr>
              <w:pStyle w:val="Datatable"/>
              <w:jc w:val="right"/>
              <w:rPr>
                <w:rFonts w:cs="Arial"/>
                <w:sz w:val="22"/>
                <w:szCs w:val="22"/>
                <w:vertAlign w:val="superscript"/>
              </w:rPr>
            </w:pPr>
            <w:r w:rsidRPr="000F468C">
              <w:rPr>
                <w:rFonts w:cs="Arial"/>
                <w:sz w:val="22"/>
                <w:szCs w:val="22"/>
              </w:rPr>
              <w:t>0.28</w:t>
            </w:r>
            <w:r w:rsidR="0032322A" w:rsidRPr="000F468C">
              <w:rPr>
                <w:rFonts w:cs="Arial"/>
                <w:sz w:val="22"/>
                <w:szCs w:val="22"/>
              </w:rPr>
              <w:t>*</w:t>
            </w:r>
          </w:p>
        </w:tc>
      </w:tr>
      <w:tr w:rsidR="00336FB7" w:rsidRPr="00345A57" w14:paraId="4E7DD433" w14:textId="77777777" w:rsidTr="00336FB7">
        <w:tc>
          <w:tcPr>
            <w:tcW w:w="770" w:type="pct"/>
            <w:shd w:val="clear" w:color="auto" w:fill="FFFFFF" w:themeFill="background1"/>
          </w:tcPr>
          <w:p w14:paraId="77FD31F0" w14:textId="77777777" w:rsidR="001C3867" w:rsidRPr="00AC2CF5" w:rsidRDefault="001C3867" w:rsidP="008F4A14">
            <w:pPr>
              <w:pStyle w:val="Datatable"/>
              <w:jc w:val="left"/>
              <w:rPr>
                <w:rFonts w:cs="Arial"/>
                <w:sz w:val="22"/>
                <w:szCs w:val="22"/>
              </w:rPr>
            </w:pPr>
            <w:r w:rsidRPr="00AC2CF5">
              <w:rPr>
                <w:rFonts w:cs="Arial"/>
                <w:sz w:val="22"/>
                <w:szCs w:val="22"/>
              </w:rPr>
              <w:t>PEDI-CAT Social and cognitive</w:t>
            </w:r>
          </w:p>
        </w:tc>
        <w:tc>
          <w:tcPr>
            <w:tcW w:w="470" w:type="pct"/>
            <w:shd w:val="clear" w:color="auto" w:fill="8AC640"/>
          </w:tcPr>
          <w:p w14:paraId="4771C297" w14:textId="0E1315D2" w:rsidR="001C3867" w:rsidRPr="00AC2CF5" w:rsidRDefault="001C3867" w:rsidP="00593808">
            <w:pPr>
              <w:pStyle w:val="Datatable"/>
              <w:jc w:val="right"/>
              <w:rPr>
                <w:rFonts w:cs="Arial"/>
                <w:sz w:val="22"/>
                <w:szCs w:val="22"/>
                <w:vertAlign w:val="superscript"/>
              </w:rPr>
            </w:pPr>
            <w:r w:rsidRPr="00AC2CF5">
              <w:rPr>
                <w:rFonts w:cs="Arial"/>
                <w:sz w:val="22"/>
                <w:szCs w:val="22"/>
              </w:rPr>
              <w:t>0.63</w:t>
            </w:r>
            <w:r w:rsidR="003C782E" w:rsidRPr="00AC2CF5">
              <w:rPr>
                <w:rFonts w:cs="Arial"/>
                <w:sz w:val="22"/>
                <w:szCs w:val="22"/>
                <w:vertAlign w:val="superscript"/>
              </w:rPr>
              <w:t>†</w:t>
            </w:r>
          </w:p>
        </w:tc>
        <w:tc>
          <w:tcPr>
            <w:tcW w:w="470" w:type="pct"/>
            <w:shd w:val="clear" w:color="auto" w:fill="FFFF00"/>
          </w:tcPr>
          <w:p w14:paraId="7243052D" w14:textId="0D38C700" w:rsidR="001C3867" w:rsidRPr="00AC2CF5" w:rsidRDefault="001C3867" w:rsidP="00593808">
            <w:pPr>
              <w:pStyle w:val="Datatable"/>
              <w:jc w:val="right"/>
              <w:rPr>
                <w:rFonts w:cs="Arial"/>
                <w:sz w:val="22"/>
                <w:szCs w:val="22"/>
                <w:vertAlign w:val="superscript"/>
              </w:rPr>
            </w:pPr>
            <w:r w:rsidRPr="00AC2CF5">
              <w:rPr>
                <w:rFonts w:cs="Arial"/>
                <w:sz w:val="22"/>
                <w:szCs w:val="22"/>
              </w:rPr>
              <w:t>0.43</w:t>
            </w:r>
            <w:r w:rsidR="00B90EB6" w:rsidRPr="00AC2CF5">
              <w:rPr>
                <w:rFonts w:cs="Arial"/>
                <w:sz w:val="22"/>
                <w:szCs w:val="22"/>
                <w:vertAlign w:val="superscript"/>
              </w:rPr>
              <w:t>†</w:t>
            </w:r>
          </w:p>
        </w:tc>
        <w:tc>
          <w:tcPr>
            <w:tcW w:w="470" w:type="pct"/>
            <w:shd w:val="clear" w:color="000000" w:fill="D1D3D4"/>
          </w:tcPr>
          <w:p w14:paraId="102A85E3" w14:textId="77777777" w:rsidR="001C3867" w:rsidRPr="00AC2CF5" w:rsidRDefault="001C3867" w:rsidP="00593808">
            <w:pPr>
              <w:pStyle w:val="Datatable"/>
              <w:jc w:val="right"/>
              <w:rPr>
                <w:rFonts w:cs="Arial"/>
                <w:sz w:val="22"/>
                <w:szCs w:val="22"/>
              </w:rPr>
            </w:pPr>
            <w:r w:rsidRPr="00AC2CF5">
              <w:rPr>
                <w:rFonts w:cs="Arial"/>
                <w:sz w:val="22"/>
                <w:szCs w:val="22"/>
              </w:rPr>
              <w:t>NA</w:t>
            </w:r>
          </w:p>
        </w:tc>
        <w:tc>
          <w:tcPr>
            <w:tcW w:w="470" w:type="pct"/>
            <w:shd w:val="clear" w:color="auto" w:fill="8AC640"/>
          </w:tcPr>
          <w:p w14:paraId="4A5F16BA" w14:textId="5636F6D5" w:rsidR="001C3867" w:rsidRPr="00AC2CF5" w:rsidRDefault="001C3867" w:rsidP="00593808">
            <w:pPr>
              <w:pStyle w:val="Datatable"/>
              <w:jc w:val="right"/>
              <w:rPr>
                <w:rFonts w:cs="Arial"/>
                <w:sz w:val="22"/>
                <w:szCs w:val="22"/>
                <w:vertAlign w:val="superscript"/>
              </w:rPr>
            </w:pPr>
            <w:r w:rsidRPr="00AC2CF5">
              <w:rPr>
                <w:rFonts w:cs="Arial"/>
                <w:sz w:val="22"/>
                <w:szCs w:val="22"/>
              </w:rPr>
              <w:t>0.66</w:t>
            </w:r>
            <w:r w:rsidR="0032322A" w:rsidRPr="00AC2CF5">
              <w:rPr>
                <w:rFonts w:cs="Arial"/>
                <w:sz w:val="22"/>
                <w:szCs w:val="22"/>
              </w:rPr>
              <w:t>*</w:t>
            </w:r>
          </w:p>
        </w:tc>
        <w:tc>
          <w:tcPr>
            <w:tcW w:w="470" w:type="pct"/>
            <w:shd w:val="clear" w:color="auto" w:fill="F37021"/>
          </w:tcPr>
          <w:p w14:paraId="3CF7BF6D" w14:textId="15A82D30" w:rsidR="001C3867" w:rsidRPr="00AC2CF5" w:rsidRDefault="001C3867" w:rsidP="00593808">
            <w:pPr>
              <w:pStyle w:val="Datatable"/>
              <w:jc w:val="right"/>
              <w:rPr>
                <w:rFonts w:cs="Arial"/>
                <w:sz w:val="22"/>
                <w:szCs w:val="22"/>
              </w:rPr>
            </w:pPr>
            <w:r w:rsidRPr="00AC2CF5">
              <w:rPr>
                <w:rFonts w:cs="Arial"/>
                <w:sz w:val="22"/>
                <w:szCs w:val="22"/>
              </w:rPr>
              <w:t>-0.11</w:t>
            </w:r>
            <w:r w:rsidR="0032322A" w:rsidRPr="00AC2CF5">
              <w:rPr>
                <w:rFonts w:cs="Arial"/>
                <w:sz w:val="22"/>
                <w:szCs w:val="22"/>
              </w:rPr>
              <w:t>*</w:t>
            </w:r>
          </w:p>
        </w:tc>
        <w:tc>
          <w:tcPr>
            <w:tcW w:w="470" w:type="pct"/>
            <w:shd w:val="clear" w:color="auto" w:fill="F37021"/>
          </w:tcPr>
          <w:p w14:paraId="07779AFB" w14:textId="6FDA3BD0" w:rsidR="001C3867" w:rsidRPr="00AC2CF5" w:rsidRDefault="001C3867" w:rsidP="00593808">
            <w:pPr>
              <w:pStyle w:val="Datatable"/>
              <w:jc w:val="right"/>
              <w:rPr>
                <w:rFonts w:cs="Arial"/>
                <w:sz w:val="22"/>
                <w:szCs w:val="22"/>
                <w:vertAlign w:val="superscript"/>
              </w:rPr>
            </w:pPr>
            <w:r w:rsidRPr="00AC2CF5">
              <w:rPr>
                <w:rFonts w:cs="Arial"/>
                <w:sz w:val="22"/>
                <w:szCs w:val="22"/>
              </w:rPr>
              <w:t>0.02</w:t>
            </w:r>
            <w:r w:rsidR="0032322A" w:rsidRPr="00AC2CF5">
              <w:rPr>
                <w:rFonts w:cs="Arial"/>
                <w:sz w:val="22"/>
                <w:szCs w:val="22"/>
              </w:rPr>
              <w:t>*</w:t>
            </w:r>
          </w:p>
        </w:tc>
        <w:tc>
          <w:tcPr>
            <w:tcW w:w="470" w:type="pct"/>
            <w:shd w:val="clear" w:color="auto" w:fill="F37021"/>
          </w:tcPr>
          <w:p w14:paraId="1281559F" w14:textId="22358F4E" w:rsidR="001C3867" w:rsidRPr="00AC2CF5" w:rsidRDefault="001C3867" w:rsidP="00593808">
            <w:pPr>
              <w:pStyle w:val="Datatable"/>
              <w:jc w:val="right"/>
              <w:rPr>
                <w:rFonts w:cs="Arial"/>
                <w:sz w:val="22"/>
                <w:szCs w:val="22"/>
                <w:vertAlign w:val="superscript"/>
              </w:rPr>
            </w:pPr>
            <w:r w:rsidRPr="00AC2CF5">
              <w:rPr>
                <w:rFonts w:cs="Arial"/>
                <w:sz w:val="22"/>
                <w:szCs w:val="22"/>
              </w:rPr>
              <w:t>0.25</w:t>
            </w:r>
            <w:r w:rsidR="0032322A" w:rsidRPr="00AC2CF5">
              <w:rPr>
                <w:rFonts w:cs="Arial"/>
                <w:sz w:val="22"/>
                <w:szCs w:val="22"/>
              </w:rPr>
              <w:t>*</w:t>
            </w:r>
          </w:p>
        </w:tc>
        <w:tc>
          <w:tcPr>
            <w:tcW w:w="470" w:type="pct"/>
            <w:shd w:val="clear" w:color="auto" w:fill="F37021"/>
          </w:tcPr>
          <w:p w14:paraId="06BE5E5A" w14:textId="295A3B3C" w:rsidR="001C3867" w:rsidRPr="000F468C" w:rsidRDefault="001C3867" w:rsidP="00593808">
            <w:pPr>
              <w:pStyle w:val="Datatable"/>
              <w:jc w:val="right"/>
              <w:rPr>
                <w:rFonts w:cs="Arial"/>
                <w:sz w:val="22"/>
                <w:szCs w:val="22"/>
                <w:vertAlign w:val="superscript"/>
              </w:rPr>
            </w:pPr>
            <w:r w:rsidRPr="000F468C">
              <w:rPr>
                <w:rFonts w:cs="Arial"/>
                <w:sz w:val="22"/>
                <w:szCs w:val="22"/>
              </w:rPr>
              <w:t>0.</w:t>
            </w:r>
            <w:r w:rsidR="0032322A" w:rsidRPr="000F468C" w:rsidDel="0032322A">
              <w:rPr>
                <w:rFonts w:cs="Arial"/>
                <w:sz w:val="22"/>
                <w:szCs w:val="22"/>
              </w:rPr>
              <w:t xml:space="preserve"> </w:t>
            </w:r>
            <w:r w:rsidRPr="000F468C">
              <w:rPr>
                <w:rFonts w:cs="Arial"/>
                <w:sz w:val="22"/>
                <w:szCs w:val="22"/>
              </w:rPr>
              <w:t>9</w:t>
            </w:r>
            <w:r w:rsidR="0032322A" w:rsidRPr="000F468C">
              <w:rPr>
                <w:rFonts w:cs="Arial"/>
                <w:sz w:val="22"/>
                <w:szCs w:val="22"/>
              </w:rPr>
              <w:t>*</w:t>
            </w:r>
          </w:p>
        </w:tc>
        <w:tc>
          <w:tcPr>
            <w:tcW w:w="470" w:type="pct"/>
            <w:shd w:val="clear" w:color="auto" w:fill="F37021"/>
          </w:tcPr>
          <w:p w14:paraId="50364EE7" w14:textId="059F4657" w:rsidR="001C3867" w:rsidRPr="000F468C" w:rsidRDefault="001C3867" w:rsidP="00593808">
            <w:pPr>
              <w:pStyle w:val="Datatable"/>
              <w:jc w:val="right"/>
              <w:rPr>
                <w:rFonts w:cs="Arial"/>
                <w:sz w:val="22"/>
                <w:szCs w:val="22"/>
                <w:vertAlign w:val="superscript"/>
              </w:rPr>
            </w:pPr>
            <w:r w:rsidRPr="000F468C">
              <w:rPr>
                <w:rFonts w:cs="Arial"/>
                <w:sz w:val="22"/>
                <w:szCs w:val="22"/>
              </w:rPr>
              <w:t>0.27</w:t>
            </w:r>
            <w:r w:rsidR="0032322A" w:rsidRPr="000F468C">
              <w:rPr>
                <w:rFonts w:cs="Arial"/>
                <w:sz w:val="22"/>
                <w:szCs w:val="22"/>
              </w:rPr>
              <w:t>*</w:t>
            </w:r>
          </w:p>
        </w:tc>
      </w:tr>
      <w:tr w:rsidR="00336FB7" w:rsidRPr="00345A57" w14:paraId="5B7A67D4" w14:textId="77777777" w:rsidTr="00336FB7">
        <w:tc>
          <w:tcPr>
            <w:tcW w:w="770" w:type="pct"/>
            <w:shd w:val="clear" w:color="auto" w:fill="FFFFFF" w:themeFill="background1"/>
          </w:tcPr>
          <w:p w14:paraId="4C429207" w14:textId="77777777" w:rsidR="001C3867" w:rsidRPr="00AC2CF5" w:rsidRDefault="001C3867" w:rsidP="008F4A14">
            <w:pPr>
              <w:pStyle w:val="Datatable"/>
              <w:jc w:val="left"/>
              <w:rPr>
                <w:rFonts w:cs="Arial"/>
                <w:sz w:val="22"/>
                <w:szCs w:val="22"/>
              </w:rPr>
            </w:pPr>
            <w:r w:rsidRPr="00AC2CF5">
              <w:rPr>
                <w:rFonts w:cs="Arial"/>
                <w:sz w:val="22"/>
                <w:szCs w:val="22"/>
              </w:rPr>
              <w:t>PEDI-CAT Responsibility</w:t>
            </w:r>
          </w:p>
        </w:tc>
        <w:tc>
          <w:tcPr>
            <w:tcW w:w="470" w:type="pct"/>
            <w:shd w:val="clear" w:color="auto" w:fill="F26322"/>
          </w:tcPr>
          <w:p w14:paraId="30E8E6CB" w14:textId="4A5A2D67" w:rsidR="001C3867" w:rsidRPr="00AC2CF5" w:rsidRDefault="001C3867" w:rsidP="00593808">
            <w:pPr>
              <w:pStyle w:val="Datatable"/>
              <w:jc w:val="right"/>
              <w:rPr>
                <w:rFonts w:cs="Arial"/>
                <w:sz w:val="22"/>
                <w:szCs w:val="22"/>
                <w:vertAlign w:val="superscript"/>
              </w:rPr>
            </w:pPr>
            <w:r w:rsidRPr="00AC2CF5">
              <w:rPr>
                <w:rFonts w:cs="Arial"/>
                <w:sz w:val="22"/>
                <w:szCs w:val="22"/>
              </w:rPr>
              <w:t>-0.03</w:t>
            </w:r>
            <w:r w:rsidR="0005170C" w:rsidRPr="00AC2CF5">
              <w:rPr>
                <w:rFonts w:cs="Arial"/>
                <w:sz w:val="22"/>
                <w:szCs w:val="22"/>
                <w:vertAlign w:val="superscript"/>
              </w:rPr>
              <w:t>†</w:t>
            </w:r>
          </w:p>
        </w:tc>
        <w:tc>
          <w:tcPr>
            <w:tcW w:w="470" w:type="pct"/>
            <w:shd w:val="clear" w:color="auto" w:fill="F26322"/>
          </w:tcPr>
          <w:p w14:paraId="71EAC1D3" w14:textId="008CB24C" w:rsidR="001C3867" w:rsidRPr="00AC2CF5" w:rsidRDefault="001C3867" w:rsidP="00593808">
            <w:pPr>
              <w:pStyle w:val="Datatable"/>
              <w:jc w:val="right"/>
              <w:rPr>
                <w:rFonts w:cs="Arial"/>
                <w:sz w:val="22"/>
                <w:szCs w:val="22"/>
                <w:vertAlign w:val="superscript"/>
              </w:rPr>
            </w:pPr>
            <w:r w:rsidRPr="00AC2CF5">
              <w:rPr>
                <w:rFonts w:cs="Arial"/>
                <w:sz w:val="22"/>
                <w:szCs w:val="22"/>
              </w:rPr>
              <w:t>-0.19</w:t>
            </w:r>
            <w:r w:rsidR="0005170C" w:rsidRPr="00AC2CF5">
              <w:rPr>
                <w:rFonts w:cs="Arial"/>
                <w:sz w:val="22"/>
                <w:szCs w:val="22"/>
                <w:vertAlign w:val="superscript"/>
              </w:rPr>
              <w:t>†</w:t>
            </w:r>
          </w:p>
        </w:tc>
        <w:tc>
          <w:tcPr>
            <w:tcW w:w="470" w:type="pct"/>
            <w:shd w:val="clear" w:color="auto" w:fill="F26322"/>
          </w:tcPr>
          <w:p w14:paraId="561AB1D0" w14:textId="30A0B3F9" w:rsidR="001C3867" w:rsidRPr="00AC2CF5" w:rsidRDefault="001B5EE4" w:rsidP="00593808">
            <w:pPr>
              <w:pStyle w:val="Datatable"/>
              <w:jc w:val="right"/>
              <w:rPr>
                <w:rFonts w:cs="Arial"/>
                <w:sz w:val="22"/>
                <w:szCs w:val="22"/>
              </w:rPr>
            </w:pPr>
            <w:r w:rsidRPr="00AC2CF5">
              <w:rPr>
                <w:rFonts w:cs="Arial"/>
                <w:sz w:val="22"/>
                <w:szCs w:val="22"/>
              </w:rPr>
              <w:t>&lt;</w:t>
            </w:r>
            <w:r w:rsidR="001C3867" w:rsidRPr="00AC2CF5">
              <w:rPr>
                <w:rFonts w:cs="Arial"/>
                <w:sz w:val="22"/>
                <w:szCs w:val="22"/>
              </w:rPr>
              <w:t>0.0</w:t>
            </w:r>
            <w:r w:rsidRPr="00AC2CF5">
              <w:rPr>
                <w:rFonts w:cs="Arial"/>
                <w:sz w:val="22"/>
                <w:szCs w:val="22"/>
              </w:rPr>
              <w:t>1</w:t>
            </w:r>
            <w:r w:rsidR="0005170C" w:rsidRPr="00AC2CF5">
              <w:rPr>
                <w:rFonts w:cs="Arial"/>
                <w:sz w:val="22"/>
                <w:szCs w:val="22"/>
                <w:vertAlign w:val="superscript"/>
              </w:rPr>
              <w:t>†</w:t>
            </w:r>
          </w:p>
        </w:tc>
        <w:tc>
          <w:tcPr>
            <w:tcW w:w="470" w:type="pct"/>
            <w:shd w:val="clear" w:color="000000" w:fill="D1D3D4"/>
          </w:tcPr>
          <w:p w14:paraId="592463A2" w14:textId="77777777" w:rsidR="001C3867" w:rsidRPr="00AC2CF5" w:rsidRDefault="001C3867" w:rsidP="00593808">
            <w:pPr>
              <w:pStyle w:val="Datatable"/>
              <w:jc w:val="right"/>
              <w:rPr>
                <w:rFonts w:cs="Arial"/>
                <w:sz w:val="22"/>
                <w:szCs w:val="22"/>
              </w:rPr>
            </w:pPr>
            <w:r w:rsidRPr="00AC2CF5">
              <w:rPr>
                <w:rFonts w:cs="Arial"/>
                <w:sz w:val="22"/>
                <w:szCs w:val="22"/>
              </w:rPr>
              <w:t>NA</w:t>
            </w:r>
          </w:p>
        </w:tc>
        <w:tc>
          <w:tcPr>
            <w:tcW w:w="470" w:type="pct"/>
            <w:shd w:val="clear" w:color="auto" w:fill="FFFF00"/>
          </w:tcPr>
          <w:p w14:paraId="640F2D58" w14:textId="2025314D" w:rsidR="001C3867" w:rsidRPr="00AC2CF5" w:rsidRDefault="001C3867" w:rsidP="00593808">
            <w:pPr>
              <w:pStyle w:val="Datatable"/>
              <w:jc w:val="right"/>
              <w:rPr>
                <w:rFonts w:cs="Arial"/>
                <w:sz w:val="22"/>
                <w:szCs w:val="22"/>
                <w:vertAlign w:val="superscript"/>
              </w:rPr>
            </w:pPr>
            <w:r w:rsidRPr="00AC2CF5">
              <w:rPr>
                <w:rFonts w:cs="Arial"/>
                <w:sz w:val="22"/>
                <w:szCs w:val="22"/>
              </w:rPr>
              <w:t>0.40</w:t>
            </w:r>
            <w:r w:rsidR="0032322A" w:rsidRPr="00AC2CF5">
              <w:rPr>
                <w:rFonts w:cs="Arial"/>
                <w:sz w:val="22"/>
                <w:szCs w:val="22"/>
              </w:rPr>
              <w:t>*</w:t>
            </w:r>
          </w:p>
        </w:tc>
        <w:tc>
          <w:tcPr>
            <w:tcW w:w="470" w:type="pct"/>
            <w:shd w:val="clear" w:color="auto" w:fill="F37021"/>
          </w:tcPr>
          <w:p w14:paraId="354B6D99" w14:textId="4DE10DC8" w:rsidR="001C3867" w:rsidRPr="00AC2CF5" w:rsidRDefault="001C3867" w:rsidP="00593808">
            <w:pPr>
              <w:pStyle w:val="Datatable"/>
              <w:jc w:val="right"/>
              <w:rPr>
                <w:rFonts w:cs="Arial"/>
                <w:sz w:val="22"/>
                <w:szCs w:val="22"/>
                <w:vertAlign w:val="superscript"/>
              </w:rPr>
            </w:pPr>
            <w:r w:rsidRPr="00AC2CF5">
              <w:rPr>
                <w:rFonts w:cs="Arial"/>
                <w:sz w:val="22"/>
                <w:szCs w:val="22"/>
              </w:rPr>
              <w:t>0.13</w:t>
            </w:r>
            <w:r w:rsidR="0032322A" w:rsidRPr="00AC2CF5">
              <w:rPr>
                <w:rFonts w:cs="Arial"/>
                <w:sz w:val="22"/>
                <w:szCs w:val="22"/>
              </w:rPr>
              <w:t>*</w:t>
            </w:r>
          </w:p>
        </w:tc>
        <w:tc>
          <w:tcPr>
            <w:tcW w:w="470" w:type="pct"/>
            <w:shd w:val="clear" w:color="auto" w:fill="F37021"/>
          </w:tcPr>
          <w:p w14:paraId="29B85E40" w14:textId="4DDA99B2" w:rsidR="001C3867" w:rsidRPr="00AC2CF5" w:rsidRDefault="001C3867" w:rsidP="00593808">
            <w:pPr>
              <w:pStyle w:val="Datatable"/>
              <w:jc w:val="right"/>
              <w:rPr>
                <w:rFonts w:cs="Arial"/>
                <w:sz w:val="22"/>
                <w:szCs w:val="22"/>
                <w:vertAlign w:val="superscript"/>
              </w:rPr>
            </w:pPr>
            <w:r w:rsidRPr="00AC2CF5">
              <w:rPr>
                <w:rFonts w:cs="Arial"/>
                <w:sz w:val="22"/>
                <w:szCs w:val="22"/>
              </w:rPr>
              <w:t>0.28</w:t>
            </w:r>
            <w:r w:rsidR="0032322A" w:rsidRPr="00AC2CF5">
              <w:rPr>
                <w:rFonts w:cs="Arial"/>
                <w:sz w:val="22"/>
                <w:szCs w:val="22"/>
              </w:rPr>
              <w:t>*</w:t>
            </w:r>
          </w:p>
        </w:tc>
        <w:tc>
          <w:tcPr>
            <w:tcW w:w="470" w:type="pct"/>
            <w:shd w:val="clear" w:color="auto" w:fill="F37021"/>
          </w:tcPr>
          <w:p w14:paraId="210484A9" w14:textId="56471056" w:rsidR="001C3867" w:rsidRPr="000F468C" w:rsidRDefault="001C3867" w:rsidP="00593808">
            <w:pPr>
              <w:pStyle w:val="Datatable"/>
              <w:jc w:val="right"/>
              <w:rPr>
                <w:rFonts w:cs="Arial"/>
                <w:sz w:val="22"/>
                <w:szCs w:val="22"/>
                <w:vertAlign w:val="superscript"/>
              </w:rPr>
            </w:pPr>
            <w:r w:rsidRPr="000F468C">
              <w:rPr>
                <w:rFonts w:cs="Arial"/>
                <w:sz w:val="22"/>
                <w:szCs w:val="22"/>
              </w:rPr>
              <w:t>0.19</w:t>
            </w:r>
            <w:r w:rsidR="0032322A" w:rsidRPr="000F468C">
              <w:rPr>
                <w:rFonts w:cs="Arial"/>
                <w:sz w:val="22"/>
                <w:szCs w:val="22"/>
              </w:rPr>
              <w:t>*</w:t>
            </w:r>
          </w:p>
        </w:tc>
        <w:tc>
          <w:tcPr>
            <w:tcW w:w="470" w:type="pct"/>
            <w:shd w:val="clear" w:color="auto" w:fill="F37021"/>
          </w:tcPr>
          <w:p w14:paraId="4561FED7" w14:textId="7F4AA8CD" w:rsidR="001C3867" w:rsidRPr="000F468C" w:rsidRDefault="001C3867" w:rsidP="00593808">
            <w:pPr>
              <w:pStyle w:val="Datatable"/>
              <w:jc w:val="right"/>
              <w:rPr>
                <w:rFonts w:cs="Arial"/>
                <w:sz w:val="22"/>
                <w:szCs w:val="22"/>
                <w:vertAlign w:val="superscript"/>
              </w:rPr>
            </w:pPr>
            <w:r w:rsidRPr="000F468C">
              <w:rPr>
                <w:rFonts w:cs="Arial"/>
                <w:sz w:val="22"/>
                <w:szCs w:val="22"/>
              </w:rPr>
              <w:t>0.27</w:t>
            </w:r>
            <w:r w:rsidR="0032322A" w:rsidRPr="000F468C">
              <w:rPr>
                <w:rFonts w:cs="Arial"/>
                <w:sz w:val="22"/>
                <w:szCs w:val="22"/>
              </w:rPr>
              <w:t>*</w:t>
            </w:r>
          </w:p>
        </w:tc>
      </w:tr>
      <w:tr w:rsidR="00336FB7" w:rsidRPr="00345A57" w14:paraId="014AE9C4" w14:textId="77777777" w:rsidTr="00336FB7">
        <w:tc>
          <w:tcPr>
            <w:tcW w:w="770" w:type="pct"/>
            <w:shd w:val="clear" w:color="auto" w:fill="auto"/>
          </w:tcPr>
          <w:p w14:paraId="01EE152C" w14:textId="6E75F3E7" w:rsidR="001C3867" w:rsidRPr="00AC2CF5" w:rsidRDefault="001C3867" w:rsidP="008F4A14">
            <w:pPr>
              <w:pStyle w:val="Datatable"/>
              <w:jc w:val="left"/>
              <w:rPr>
                <w:rFonts w:cs="Arial"/>
                <w:sz w:val="22"/>
                <w:szCs w:val="22"/>
              </w:rPr>
            </w:pPr>
            <w:r w:rsidRPr="00AC2CF5">
              <w:rPr>
                <w:rFonts w:cs="Arial"/>
                <w:sz w:val="22"/>
                <w:szCs w:val="22"/>
              </w:rPr>
              <w:t>GAS/</w:t>
            </w:r>
            <w:r w:rsidR="00386125" w:rsidRPr="00AC2CF5">
              <w:rPr>
                <w:rFonts w:cs="Arial"/>
                <w:sz w:val="22"/>
                <w:szCs w:val="22"/>
              </w:rPr>
              <w:t>GAS-Light</w:t>
            </w:r>
          </w:p>
        </w:tc>
        <w:tc>
          <w:tcPr>
            <w:tcW w:w="470" w:type="pct"/>
            <w:shd w:val="clear" w:color="auto" w:fill="F26322"/>
          </w:tcPr>
          <w:p w14:paraId="25AEF4B4" w14:textId="6E3AC073" w:rsidR="001C3867" w:rsidRPr="00AC2CF5" w:rsidRDefault="001C3867" w:rsidP="00593808">
            <w:pPr>
              <w:pStyle w:val="Datatable"/>
              <w:jc w:val="right"/>
              <w:rPr>
                <w:rFonts w:cs="Arial"/>
                <w:sz w:val="22"/>
                <w:szCs w:val="22"/>
                <w:vertAlign w:val="superscript"/>
              </w:rPr>
            </w:pPr>
            <w:r w:rsidRPr="00AC2CF5">
              <w:rPr>
                <w:rFonts w:cs="Arial"/>
                <w:sz w:val="22"/>
                <w:szCs w:val="22"/>
              </w:rPr>
              <w:t>0.15</w:t>
            </w:r>
            <w:r w:rsidR="0005170C" w:rsidRPr="00AC2CF5">
              <w:rPr>
                <w:rFonts w:cs="Arial"/>
                <w:sz w:val="22"/>
                <w:szCs w:val="22"/>
                <w:vertAlign w:val="superscript"/>
              </w:rPr>
              <w:t>†</w:t>
            </w:r>
          </w:p>
        </w:tc>
        <w:tc>
          <w:tcPr>
            <w:tcW w:w="470" w:type="pct"/>
            <w:shd w:val="clear" w:color="auto" w:fill="F26322"/>
          </w:tcPr>
          <w:p w14:paraId="43EE6E51" w14:textId="5EF5DEE8" w:rsidR="001C3867" w:rsidRPr="00AC2CF5" w:rsidRDefault="001C3867" w:rsidP="00593808">
            <w:pPr>
              <w:pStyle w:val="Datatable"/>
              <w:jc w:val="right"/>
              <w:rPr>
                <w:rFonts w:cs="Arial"/>
                <w:sz w:val="22"/>
                <w:szCs w:val="22"/>
                <w:vertAlign w:val="superscript"/>
              </w:rPr>
            </w:pPr>
            <w:r w:rsidRPr="00AC2CF5">
              <w:rPr>
                <w:rFonts w:cs="Arial"/>
                <w:sz w:val="22"/>
                <w:szCs w:val="22"/>
              </w:rPr>
              <w:t>&lt;0.01</w:t>
            </w:r>
            <w:r w:rsidR="0005170C" w:rsidRPr="00AC2CF5">
              <w:rPr>
                <w:rFonts w:cs="Arial"/>
                <w:sz w:val="22"/>
                <w:szCs w:val="22"/>
                <w:vertAlign w:val="superscript"/>
              </w:rPr>
              <w:t>†</w:t>
            </w:r>
          </w:p>
        </w:tc>
        <w:tc>
          <w:tcPr>
            <w:tcW w:w="470" w:type="pct"/>
            <w:shd w:val="clear" w:color="auto" w:fill="F26322"/>
          </w:tcPr>
          <w:p w14:paraId="2D0AEA80" w14:textId="1975501D" w:rsidR="001C3867" w:rsidRPr="00AC2CF5" w:rsidRDefault="001C3867" w:rsidP="00593808">
            <w:pPr>
              <w:pStyle w:val="Datatable"/>
              <w:jc w:val="right"/>
              <w:rPr>
                <w:rFonts w:cs="Arial"/>
                <w:sz w:val="22"/>
                <w:szCs w:val="22"/>
                <w:vertAlign w:val="superscript"/>
              </w:rPr>
            </w:pPr>
            <w:r w:rsidRPr="00AC2CF5">
              <w:rPr>
                <w:rFonts w:cs="Arial"/>
                <w:sz w:val="22"/>
                <w:szCs w:val="22"/>
              </w:rPr>
              <w:t>0.09</w:t>
            </w:r>
            <w:r w:rsidR="0005170C" w:rsidRPr="00AC2CF5">
              <w:rPr>
                <w:rFonts w:cs="Arial"/>
                <w:sz w:val="22"/>
                <w:szCs w:val="22"/>
                <w:vertAlign w:val="superscript"/>
              </w:rPr>
              <w:t>†</w:t>
            </w:r>
          </w:p>
        </w:tc>
        <w:tc>
          <w:tcPr>
            <w:tcW w:w="470" w:type="pct"/>
            <w:shd w:val="clear" w:color="auto" w:fill="F37021"/>
          </w:tcPr>
          <w:p w14:paraId="16D2F882" w14:textId="448F163E" w:rsidR="001C3867" w:rsidRPr="00AC2CF5" w:rsidRDefault="001C3867" w:rsidP="00593808">
            <w:pPr>
              <w:pStyle w:val="Datatable"/>
              <w:jc w:val="right"/>
              <w:rPr>
                <w:rFonts w:cs="Arial"/>
                <w:sz w:val="22"/>
                <w:szCs w:val="22"/>
                <w:vertAlign w:val="superscript"/>
              </w:rPr>
            </w:pPr>
            <w:r w:rsidRPr="00AC2CF5">
              <w:rPr>
                <w:rFonts w:cs="Arial"/>
                <w:sz w:val="22"/>
                <w:szCs w:val="22"/>
              </w:rPr>
              <w:t>-0.18</w:t>
            </w:r>
            <w:r w:rsidR="0005170C" w:rsidRPr="00AC2CF5">
              <w:rPr>
                <w:rFonts w:cs="Arial"/>
                <w:sz w:val="22"/>
                <w:szCs w:val="22"/>
                <w:vertAlign w:val="superscript"/>
              </w:rPr>
              <w:t>†</w:t>
            </w:r>
          </w:p>
        </w:tc>
        <w:tc>
          <w:tcPr>
            <w:tcW w:w="470" w:type="pct"/>
            <w:shd w:val="clear" w:color="000000" w:fill="D1D3D4"/>
          </w:tcPr>
          <w:p w14:paraId="36945C0F" w14:textId="77777777" w:rsidR="001C3867" w:rsidRPr="00AC2CF5" w:rsidRDefault="001C3867" w:rsidP="00593808">
            <w:pPr>
              <w:pStyle w:val="Datatable"/>
              <w:jc w:val="right"/>
              <w:rPr>
                <w:rFonts w:cs="Arial"/>
                <w:sz w:val="22"/>
                <w:szCs w:val="22"/>
              </w:rPr>
            </w:pPr>
            <w:r w:rsidRPr="00AC2CF5">
              <w:rPr>
                <w:rFonts w:cs="Arial"/>
                <w:sz w:val="22"/>
                <w:szCs w:val="22"/>
              </w:rPr>
              <w:t>NA</w:t>
            </w:r>
          </w:p>
        </w:tc>
        <w:tc>
          <w:tcPr>
            <w:tcW w:w="470" w:type="pct"/>
            <w:shd w:val="clear" w:color="000000" w:fill="D1D3D4"/>
          </w:tcPr>
          <w:p w14:paraId="749C7434" w14:textId="77777777" w:rsidR="001C3867" w:rsidRPr="00AC2CF5" w:rsidRDefault="001C3867" w:rsidP="00593808">
            <w:pPr>
              <w:pStyle w:val="Datatable"/>
              <w:jc w:val="right"/>
              <w:rPr>
                <w:rFonts w:cs="Arial"/>
                <w:sz w:val="22"/>
                <w:szCs w:val="22"/>
              </w:rPr>
            </w:pPr>
            <w:r w:rsidRPr="00AC2CF5">
              <w:rPr>
                <w:rFonts w:cs="Arial"/>
                <w:sz w:val="22"/>
                <w:szCs w:val="22"/>
              </w:rPr>
              <w:t>NA</w:t>
            </w:r>
          </w:p>
        </w:tc>
        <w:tc>
          <w:tcPr>
            <w:tcW w:w="470" w:type="pct"/>
            <w:shd w:val="clear" w:color="auto" w:fill="F37021"/>
          </w:tcPr>
          <w:p w14:paraId="3122D70B" w14:textId="40551AB8" w:rsidR="001C3867" w:rsidRPr="00AC2CF5" w:rsidRDefault="001C3867" w:rsidP="00593808">
            <w:pPr>
              <w:pStyle w:val="Datatable"/>
              <w:jc w:val="right"/>
              <w:rPr>
                <w:rFonts w:cs="Arial"/>
                <w:sz w:val="22"/>
                <w:szCs w:val="22"/>
                <w:vertAlign w:val="superscript"/>
              </w:rPr>
            </w:pPr>
            <w:r w:rsidRPr="00AC2CF5">
              <w:rPr>
                <w:rFonts w:cs="Arial"/>
                <w:sz w:val="22"/>
                <w:szCs w:val="22"/>
              </w:rPr>
              <w:t>0.26</w:t>
            </w:r>
            <w:r w:rsidR="0032322A" w:rsidRPr="00AC2CF5">
              <w:rPr>
                <w:rFonts w:cs="Arial"/>
                <w:sz w:val="22"/>
                <w:szCs w:val="22"/>
              </w:rPr>
              <w:t>*</w:t>
            </w:r>
          </w:p>
        </w:tc>
        <w:tc>
          <w:tcPr>
            <w:tcW w:w="470" w:type="pct"/>
            <w:shd w:val="clear" w:color="auto" w:fill="F37021"/>
          </w:tcPr>
          <w:p w14:paraId="20A0870E" w14:textId="1BEEE8A7" w:rsidR="001C3867" w:rsidRPr="00AC2CF5" w:rsidRDefault="001C3867" w:rsidP="00593808">
            <w:pPr>
              <w:pStyle w:val="Datatable"/>
              <w:jc w:val="right"/>
              <w:rPr>
                <w:rFonts w:cs="Arial"/>
                <w:sz w:val="22"/>
                <w:szCs w:val="22"/>
                <w:vertAlign w:val="superscript"/>
              </w:rPr>
            </w:pPr>
            <w:r w:rsidRPr="00AC2CF5">
              <w:rPr>
                <w:rFonts w:cs="Arial"/>
                <w:sz w:val="22"/>
                <w:szCs w:val="22"/>
              </w:rPr>
              <w:t>0.28</w:t>
            </w:r>
            <w:r w:rsidR="0032322A" w:rsidRPr="00AC2CF5">
              <w:rPr>
                <w:rFonts w:cs="Arial"/>
                <w:sz w:val="22"/>
                <w:szCs w:val="22"/>
              </w:rPr>
              <w:t>*</w:t>
            </w:r>
          </w:p>
        </w:tc>
        <w:tc>
          <w:tcPr>
            <w:tcW w:w="470" w:type="pct"/>
            <w:shd w:val="clear" w:color="auto" w:fill="F37021"/>
          </w:tcPr>
          <w:p w14:paraId="4969F78E" w14:textId="3760000C" w:rsidR="001C3867" w:rsidRPr="00AC2CF5" w:rsidRDefault="001C3867" w:rsidP="00593808">
            <w:pPr>
              <w:pStyle w:val="Datatable"/>
              <w:jc w:val="right"/>
              <w:rPr>
                <w:rFonts w:cs="Arial"/>
                <w:sz w:val="22"/>
                <w:szCs w:val="22"/>
                <w:vertAlign w:val="superscript"/>
              </w:rPr>
            </w:pPr>
            <w:r w:rsidRPr="00AC2CF5">
              <w:rPr>
                <w:rFonts w:cs="Arial"/>
                <w:sz w:val="22"/>
                <w:szCs w:val="22"/>
              </w:rPr>
              <w:t>0.22</w:t>
            </w:r>
            <w:r w:rsidR="0032322A" w:rsidRPr="00AC2CF5">
              <w:rPr>
                <w:rFonts w:cs="Arial"/>
                <w:sz w:val="22"/>
                <w:szCs w:val="22"/>
              </w:rPr>
              <w:t>*</w:t>
            </w:r>
          </w:p>
        </w:tc>
      </w:tr>
      <w:tr w:rsidR="005C6AF1" w:rsidRPr="00345A57" w14:paraId="1728A2D3" w14:textId="77777777" w:rsidTr="00336FB7">
        <w:tc>
          <w:tcPr>
            <w:tcW w:w="770" w:type="pct"/>
            <w:shd w:val="clear" w:color="auto" w:fill="auto"/>
          </w:tcPr>
          <w:p w14:paraId="31F6BC40" w14:textId="77777777" w:rsidR="001C3867" w:rsidRPr="00AC2CF5" w:rsidRDefault="001C3867" w:rsidP="008F4A14">
            <w:pPr>
              <w:pStyle w:val="Datatable"/>
              <w:jc w:val="left"/>
              <w:rPr>
                <w:rFonts w:cs="Arial"/>
                <w:sz w:val="22"/>
                <w:szCs w:val="22"/>
              </w:rPr>
            </w:pPr>
            <w:r w:rsidRPr="00AC2CF5">
              <w:rPr>
                <w:rFonts w:cs="Arial"/>
                <w:sz w:val="22"/>
                <w:szCs w:val="22"/>
              </w:rPr>
              <w:t>PEEM Total</w:t>
            </w:r>
          </w:p>
        </w:tc>
        <w:tc>
          <w:tcPr>
            <w:tcW w:w="470" w:type="pct"/>
            <w:shd w:val="clear" w:color="auto" w:fill="F26322"/>
          </w:tcPr>
          <w:p w14:paraId="61A0B7FE" w14:textId="77777777" w:rsidR="001C3867" w:rsidRPr="00AC2CF5" w:rsidRDefault="001C3867" w:rsidP="00593808">
            <w:pPr>
              <w:pStyle w:val="Datatable"/>
              <w:jc w:val="right"/>
              <w:rPr>
                <w:rFonts w:cs="Arial"/>
                <w:sz w:val="22"/>
                <w:szCs w:val="22"/>
              </w:rPr>
            </w:pPr>
            <w:r w:rsidRPr="00AC2CF5">
              <w:rPr>
                <w:rFonts w:cs="Arial"/>
                <w:sz w:val="22"/>
                <w:szCs w:val="22"/>
              </w:rPr>
              <w:t>-0.23</w:t>
            </w:r>
          </w:p>
        </w:tc>
        <w:tc>
          <w:tcPr>
            <w:tcW w:w="470" w:type="pct"/>
            <w:shd w:val="clear" w:color="auto" w:fill="F26322"/>
          </w:tcPr>
          <w:p w14:paraId="6DBF8152" w14:textId="77777777" w:rsidR="001C3867" w:rsidRPr="00AC2CF5" w:rsidRDefault="001C3867" w:rsidP="00593808">
            <w:pPr>
              <w:pStyle w:val="Datatable"/>
              <w:jc w:val="right"/>
              <w:rPr>
                <w:rFonts w:cs="Arial"/>
                <w:sz w:val="22"/>
                <w:szCs w:val="22"/>
              </w:rPr>
            </w:pPr>
            <w:r w:rsidRPr="00AC2CF5">
              <w:rPr>
                <w:rFonts w:cs="Arial"/>
                <w:sz w:val="22"/>
                <w:szCs w:val="22"/>
              </w:rPr>
              <w:t>0.23</w:t>
            </w:r>
          </w:p>
        </w:tc>
        <w:tc>
          <w:tcPr>
            <w:tcW w:w="470" w:type="pct"/>
            <w:shd w:val="clear" w:color="auto" w:fill="F26322"/>
          </w:tcPr>
          <w:p w14:paraId="66D11A7A" w14:textId="77777777" w:rsidR="001C3867" w:rsidRPr="00AC2CF5" w:rsidRDefault="001C3867" w:rsidP="00593808">
            <w:pPr>
              <w:pStyle w:val="Datatable"/>
              <w:jc w:val="right"/>
              <w:rPr>
                <w:rFonts w:cs="Arial"/>
                <w:sz w:val="22"/>
                <w:szCs w:val="22"/>
              </w:rPr>
            </w:pPr>
            <w:r w:rsidRPr="00AC2CF5">
              <w:rPr>
                <w:rFonts w:cs="Arial"/>
                <w:sz w:val="22"/>
                <w:szCs w:val="22"/>
              </w:rPr>
              <w:t>-0.05</w:t>
            </w:r>
          </w:p>
        </w:tc>
        <w:tc>
          <w:tcPr>
            <w:tcW w:w="470" w:type="pct"/>
            <w:shd w:val="clear" w:color="auto" w:fill="8AC640"/>
          </w:tcPr>
          <w:p w14:paraId="7EF1A58A" w14:textId="78EE9ABB" w:rsidR="001C3867" w:rsidRPr="00AC2CF5" w:rsidRDefault="001C3867" w:rsidP="00593808">
            <w:pPr>
              <w:pStyle w:val="Datatable"/>
              <w:jc w:val="right"/>
              <w:rPr>
                <w:rFonts w:cs="Arial"/>
                <w:sz w:val="22"/>
                <w:szCs w:val="22"/>
                <w:vertAlign w:val="superscript"/>
              </w:rPr>
            </w:pPr>
            <w:r w:rsidRPr="00AC2CF5">
              <w:rPr>
                <w:rFonts w:cs="Arial"/>
                <w:sz w:val="22"/>
                <w:szCs w:val="22"/>
              </w:rPr>
              <w:t>-0.76</w:t>
            </w:r>
            <w:r w:rsidR="003C782E" w:rsidRPr="00AC2CF5">
              <w:rPr>
                <w:rFonts w:cs="Arial"/>
                <w:sz w:val="22"/>
                <w:szCs w:val="22"/>
                <w:vertAlign w:val="superscript"/>
              </w:rPr>
              <w:t>†</w:t>
            </w:r>
          </w:p>
        </w:tc>
        <w:tc>
          <w:tcPr>
            <w:tcW w:w="470" w:type="pct"/>
            <w:shd w:val="clear" w:color="000000" w:fill="D1D3D4"/>
          </w:tcPr>
          <w:p w14:paraId="17689C91" w14:textId="77777777" w:rsidR="001C3867" w:rsidRPr="00AC2CF5" w:rsidRDefault="001C3867" w:rsidP="00593808">
            <w:pPr>
              <w:pStyle w:val="Datatable"/>
              <w:jc w:val="right"/>
              <w:rPr>
                <w:rFonts w:cs="Arial"/>
                <w:sz w:val="22"/>
                <w:szCs w:val="22"/>
              </w:rPr>
            </w:pPr>
            <w:r w:rsidRPr="00AC2CF5">
              <w:rPr>
                <w:rFonts w:cs="Arial"/>
                <w:sz w:val="22"/>
                <w:szCs w:val="22"/>
              </w:rPr>
              <w:t>NA</w:t>
            </w:r>
          </w:p>
        </w:tc>
        <w:tc>
          <w:tcPr>
            <w:tcW w:w="470" w:type="pct"/>
            <w:shd w:val="clear" w:color="000000" w:fill="D1D3D4"/>
          </w:tcPr>
          <w:p w14:paraId="234B1CDA" w14:textId="77777777" w:rsidR="001C3867" w:rsidRPr="00AC2CF5" w:rsidRDefault="001C3867" w:rsidP="00593808">
            <w:pPr>
              <w:pStyle w:val="Datatable"/>
              <w:jc w:val="right"/>
              <w:rPr>
                <w:rFonts w:cs="Arial"/>
                <w:sz w:val="22"/>
                <w:szCs w:val="22"/>
              </w:rPr>
            </w:pPr>
            <w:r w:rsidRPr="00AC2CF5">
              <w:rPr>
                <w:rFonts w:cs="Arial"/>
                <w:sz w:val="22"/>
                <w:szCs w:val="22"/>
              </w:rPr>
              <w:t>NA</w:t>
            </w:r>
          </w:p>
        </w:tc>
        <w:tc>
          <w:tcPr>
            <w:tcW w:w="470" w:type="pct"/>
            <w:shd w:val="clear" w:color="auto" w:fill="F37021"/>
          </w:tcPr>
          <w:p w14:paraId="139E9730" w14:textId="74B2F7FC" w:rsidR="001C3867" w:rsidRPr="00AC2CF5" w:rsidRDefault="001C3867" w:rsidP="00593808">
            <w:pPr>
              <w:pStyle w:val="Datatable"/>
              <w:jc w:val="right"/>
              <w:rPr>
                <w:rFonts w:cs="Arial"/>
                <w:sz w:val="22"/>
                <w:szCs w:val="22"/>
                <w:vertAlign w:val="superscript"/>
              </w:rPr>
            </w:pPr>
            <w:r w:rsidRPr="00AC2CF5">
              <w:rPr>
                <w:rFonts w:cs="Arial"/>
                <w:sz w:val="22"/>
                <w:szCs w:val="22"/>
              </w:rPr>
              <w:t>0.19</w:t>
            </w:r>
            <w:r w:rsidR="0032322A" w:rsidRPr="00AC2CF5">
              <w:rPr>
                <w:rFonts w:cs="Arial"/>
                <w:sz w:val="22"/>
                <w:szCs w:val="22"/>
              </w:rPr>
              <w:t>*</w:t>
            </w:r>
          </w:p>
        </w:tc>
        <w:tc>
          <w:tcPr>
            <w:tcW w:w="470" w:type="pct"/>
            <w:shd w:val="clear" w:color="auto" w:fill="F37021"/>
          </w:tcPr>
          <w:p w14:paraId="461AC48F" w14:textId="10E068B9" w:rsidR="001C3867" w:rsidRPr="00AC2CF5" w:rsidRDefault="001C3867" w:rsidP="00593808">
            <w:pPr>
              <w:pStyle w:val="Datatable"/>
              <w:jc w:val="right"/>
              <w:rPr>
                <w:rFonts w:cs="Arial"/>
                <w:sz w:val="22"/>
                <w:szCs w:val="22"/>
                <w:vertAlign w:val="superscript"/>
              </w:rPr>
            </w:pPr>
            <w:r w:rsidRPr="00AC2CF5">
              <w:rPr>
                <w:rFonts w:cs="Arial"/>
                <w:sz w:val="22"/>
                <w:szCs w:val="22"/>
              </w:rPr>
              <w:t>0.26</w:t>
            </w:r>
            <w:r w:rsidR="0032322A" w:rsidRPr="00AC2CF5">
              <w:rPr>
                <w:rFonts w:cs="Arial"/>
                <w:sz w:val="22"/>
                <w:szCs w:val="22"/>
              </w:rPr>
              <w:t>*</w:t>
            </w:r>
          </w:p>
        </w:tc>
        <w:tc>
          <w:tcPr>
            <w:tcW w:w="470" w:type="pct"/>
            <w:shd w:val="clear" w:color="auto" w:fill="F37021"/>
          </w:tcPr>
          <w:p w14:paraId="0BF37DAA" w14:textId="0C1E4386" w:rsidR="001C3867" w:rsidRPr="00AC2CF5" w:rsidRDefault="001C3867" w:rsidP="00593808">
            <w:pPr>
              <w:pStyle w:val="Datatable"/>
              <w:jc w:val="right"/>
              <w:rPr>
                <w:rFonts w:cs="Arial"/>
                <w:sz w:val="22"/>
                <w:szCs w:val="22"/>
                <w:vertAlign w:val="superscript"/>
              </w:rPr>
            </w:pPr>
            <w:r w:rsidRPr="00AC2CF5">
              <w:rPr>
                <w:rFonts w:cs="Arial"/>
                <w:sz w:val="22"/>
                <w:szCs w:val="22"/>
              </w:rPr>
              <w:t>0.11</w:t>
            </w:r>
            <w:r w:rsidR="0032322A" w:rsidRPr="00AC2CF5">
              <w:rPr>
                <w:rFonts w:cs="Arial"/>
                <w:sz w:val="22"/>
                <w:szCs w:val="22"/>
              </w:rPr>
              <w:t>*</w:t>
            </w:r>
          </w:p>
        </w:tc>
      </w:tr>
      <w:tr w:rsidR="00336FB7" w:rsidRPr="00345A57" w14:paraId="27DB72B2" w14:textId="77777777" w:rsidTr="00336FB7">
        <w:trPr>
          <w:trHeight w:val="398"/>
        </w:trPr>
        <w:tc>
          <w:tcPr>
            <w:tcW w:w="770" w:type="pct"/>
          </w:tcPr>
          <w:p w14:paraId="0CFB37BF" w14:textId="77777777" w:rsidR="001C3867" w:rsidRPr="00AC2CF5" w:rsidRDefault="001C3867" w:rsidP="008F4A14">
            <w:pPr>
              <w:pStyle w:val="Datatable"/>
              <w:jc w:val="left"/>
              <w:rPr>
                <w:rFonts w:cs="Arial"/>
                <w:sz w:val="22"/>
                <w:szCs w:val="22"/>
              </w:rPr>
            </w:pPr>
            <w:r w:rsidRPr="00AC2CF5">
              <w:rPr>
                <w:rFonts w:cs="Arial"/>
                <w:sz w:val="22"/>
                <w:szCs w:val="22"/>
              </w:rPr>
              <w:t>PEEM Efficacy to parent</w:t>
            </w:r>
          </w:p>
        </w:tc>
        <w:tc>
          <w:tcPr>
            <w:tcW w:w="470" w:type="pct"/>
            <w:shd w:val="clear" w:color="auto" w:fill="8AC640"/>
          </w:tcPr>
          <w:p w14:paraId="1C964B9E" w14:textId="001115A5" w:rsidR="001C3867" w:rsidRPr="00AC2CF5" w:rsidRDefault="001C3867" w:rsidP="00593808">
            <w:pPr>
              <w:pStyle w:val="Datatable"/>
              <w:jc w:val="right"/>
              <w:rPr>
                <w:rFonts w:cs="Arial"/>
                <w:sz w:val="22"/>
                <w:szCs w:val="22"/>
                <w:vertAlign w:val="superscript"/>
              </w:rPr>
            </w:pPr>
            <w:r w:rsidRPr="00AC2CF5">
              <w:rPr>
                <w:rFonts w:cs="Arial"/>
                <w:sz w:val="22"/>
                <w:szCs w:val="22"/>
              </w:rPr>
              <w:t>0.55</w:t>
            </w:r>
            <w:r w:rsidR="0005170C" w:rsidRPr="00AC2CF5">
              <w:rPr>
                <w:rFonts w:cs="Arial"/>
                <w:sz w:val="22"/>
                <w:szCs w:val="22"/>
                <w:vertAlign w:val="superscript"/>
              </w:rPr>
              <w:t>†</w:t>
            </w:r>
          </w:p>
        </w:tc>
        <w:tc>
          <w:tcPr>
            <w:tcW w:w="470" w:type="pct"/>
            <w:shd w:val="clear" w:color="auto" w:fill="FFFF00"/>
          </w:tcPr>
          <w:p w14:paraId="4CDFACD6" w14:textId="2A7803A1" w:rsidR="001C3867" w:rsidRPr="00AC2CF5" w:rsidRDefault="001C3867" w:rsidP="00593808">
            <w:pPr>
              <w:pStyle w:val="Datatable"/>
              <w:jc w:val="right"/>
              <w:rPr>
                <w:rFonts w:cs="Arial"/>
                <w:sz w:val="22"/>
                <w:szCs w:val="22"/>
                <w:vertAlign w:val="superscript"/>
              </w:rPr>
            </w:pPr>
            <w:r w:rsidRPr="00AC2CF5">
              <w:rPr>
                <w:rFonts w:cs="Arial"/>
                <w:sz w:val="22"/>
                <w:szCs w:val="22"/>
              </w:rPr>
              <w:t>0.43</w:t>
            </w:r>
            <w:r w:rsidR="00D25837" w:rsidRPr="00AC2CF5">
              <w:rPr>
                <w:rFonts w:cs="Arial"/>
                <w:sz w:val="22"/>
                <w:szCs w:val="22"/>
                <w:vertAlign w:val="superscript"/>
              </w:rPr>
              <w:t>†</w:t>
            </w:r>
          </w:p>
        </w:tc>
        <w:tc>
          <w:tcPr>
            <w:tcW w:w="470" w:type="pct"/>
            <w:shd w:val="clear" w:color="auto" w:fill="FFFF00"/>
          </w:tcPr>
          <w:p w14:paraId="3BF66FAD" w14:textId="5930032B" w:rsidR="001C3867" w:rsidRPr="00AC2CF5" w:rsidRDefault="001C3867" w:rsidP="00593808">
            <w:pPr>
              <w:pStyle w:val="Datatable"/>
              <w:jc w:val="right"/>
              <w:rPr>
                <w:rFonts w:cs="Arial"/>
                <w:sz w:val="22"/>
                <w:szCs w:val="22"/>
                <w:vertAlign w:val="superscript"/>
              </w:rPr>
            </w:pPr>
            <w:r w:rsidRPr="00AC2CF5">
              <w:rPr>
                <w:rFonts w:cs="Arial"/>
                <w:sz w:val="22"/>
                <w:szCs w:val="22"/>
              </w:rPr>
              <w:t>0.31</w:t>
            </w:r>
            <w:r w:rsidR="00D25837" w:rsidRPr="00AC2CF5">
              <w:rPr>
                <w:rFonts w:cs="Arial"/>
                <w:sz w:val="22"/>
                <w:szCs w:val="22"/>
                <w:vertAlign w:val="superscript"/>
              </w:rPr>
              <w:t>†</w:t>
            </w:r>
          </w:p>
        </w:tc>
        <w:tc>
          <w:tcPr>
            <w:tcW w:w="470" w:type="pct"/>
            <w:shd w:val="clear" w:color="auto" w:fill="F37021"/>
          </w:tcPr>
          <w:p w14:paraId="782702D5" w14:textId="21F65B45" w:rsidR="001C3867" w:rsidRPr="00AC2CF5" w:rsidRDefault="001C3867" w:rsidP="00593808">
            <w:pPr>
              <w:pStyle w:val="Datatable"/>
              <w:jc w:val="right"/>
              <w:rPr>
                <w:rFonts w:cs="Arial"/>
                <w:sz w:val="22"/>
                <w:szCs w:val="22"/>
                <w:vertAlign w:val="superscript"/>
              </w:rPr>
            </w:pPr>
            <w:r w:rsidRPr="00AC2CF5">
              <w:rPr>
                <w:rFonts w:cs="Arial"/>
                <w:sz w:val="22"/>
                <w:szCs w:val="22"/>
              </w:rPr>
              <w:t>0.24</w:t>
            </w:r>
            <w:r w:rsidR="0005170C" w:rsidRPr="00AC2CF5">
              <w:rPr>
                <w:rFonts w:cs="Arial"/>
                <w:sz w:val="22"/>
                <w:szCs w:val="22"/>
                <w:vertAlign w:val="superscript"/>
              </w:rPr>
              <w:t>†</w:t>
            </w:r>
          </w:p>
        </w:tc>
        <w:tc>
          <w:tcPr>
            <w:tcW w:w="470" w:type="pct"/>
            <w:shd w:val="clear" w:color="auto" w:fill="FFFF00"/>
          </w:tcPr>
          <w:p w14:paraId="0BA48E0F" w14:textId="031826F5" w:rsidR="001C3867" w:rsidRPr="00AC2CF5" w:rsidRDefault="001C3867" w:rsidP="00593808">
            <w:pPr>
              <w:pStyle w:val="Datatable"/>
              <w:jc w:val="right"/>
              <w:rPr>
                <w:rFonts w:cs="Arial"/>
                <w:sz w:val="22"/>
                <w:szCs w:val="22"/>
                <w:vertAlign w:val="superscript"/>
              </w:rPr>
            </w:pPr>
            <w:r w:rsidRPr="00AC2CF5">
              <w:rPr>
                <w:rFonts w:cs="Arial"/>
                <w:sz w:val="22"/>
                <w:szCs w:val="22"/>
              </w:rPr>
              <w:t>0.33</w:t>
            </w:r>
            <w:r w:rsidR="00D25837" w:rsidRPr="00AC2CF5">
              <w:rPr>
                <w:rFonts w:cs="Arial"/>
                <w:sz w:val="22"/>
                <w:szCs w:val="22"/>
                <w:vertAlign w:val="superscript"/>
              </w:rPr>
              <w:t>†</w:t>
            </w:r>
          </w:p>
        </w:tc>
        <w:tc>
          <w:tcPr>
            <w:tcW w:w="470" w:type="pct"/>
            <w:shd w:val="clear" w:color="auto" w:fill="FFFF00"/>
          </w:tcPr>
          <w:p w14:paraId="42EA7F7C" w14:textId="509B4405" w:rsidR="001C3867" w:rsidRPr="00AC2CF5" w:rsidRDefault="001C3867" w:rsidP="00593808">
            <w:pPr>
              <w:pStyle w:val="Datatable"/>
              <w:jc w:val="right"/>
              <w:rPr>
                <w:rFonts w:cs="Arial"/>
                <w:sz w:val="22"/>
                <w:szCs w:val="22"/>
                <w:vertAlign w:val="superscript"/>
              </w:rPr>
            </w:pPr>
            <w:r w:rsidRPr="00AC2CF5">
              <w:rPr>
                <w:rFonts w:cs="Arial"/>
                <w:sz w:val="22"/>
                <w:szCs w:val="22"/>
              </w:rPr>
              <w:t>0.47</w:t>
            </w:r>
            <w:r w:rsidR="00D25837" w:rsidRPr="00AC2CF5">
              <w:rPr>
                <w:rFonts w:cs="Arial"/>
                <w:sz w:val="22"/>
                <w:szCs w:val="22"/>
                <w:vertAlign w:val="superscript"/>
              </w:rPr>
              <w:t>†</w:t>
            </w:r>
          </w:p>
        </w:tc>
        <w:tc>
          <w:tcPr>
            <w:tcW w:w="470" w:type="pct"/>
            <w:shd w:val="clear" w:color="000000" w:fill="D1D3D4"/>
          </w:tcPr>
          <w:p w14:paraId="39298E11" w14:textId="77777777" w:rsidR="001C3867" w:rsidRPr="00AC2CF5" w:rsidRDefault="001C3867" w:rsidP="00593808">
            <w:pPr>
              <w:pStyle w:val="Datatable"/>
              <w:jc w:val="right"/>
              <w:rPr>
                <w:rFonts w:cs="Arial"/>
                <w:sz w:val="22"/>
                <w:szCs w:val="22"/>
              </w:rPr>
            </w:pPr>
            <w:r w:rsidRPr="00AC2CF5">
              <w:rPr>
                <w:rFonts w:cs="Arial"/>
                <w:sz w:val="22"/>
                <w:szCs w:val="22"/>
              </w:rPr>
              <w:t>NA</w:t>
            </w:r>
          </w:p>
        </w:tc>
        <w:tc>
          <w:tcPr>
            <w:tcW w:w="470" w:type="pct"/>
            <w:shd w:val="clear" w:color="auto" w:fill="8AC640"/>
          </w:tcPr>
          <w:p w14:paraId="0A3BE9BC" w14:textId="6F8D4470" w:rsidR="001C3867" w:rsidRPr="00AC2CF5" w:rsidRDefault="001C3867" w:rsidP="00593808">
            <w:pPr>
              <w:pStyle w:val="Datatable"/>
              <w:jc w:val="right"/>
              <w:rPr>
                <w:rFonts w:cs="Arial"/>
                <w:sz w:val="22"/>
                <w:szCs w:val="22"/>
                <w:vertAlign w:val="superscript"/>
              </w:rPr>
            </w:pPr>
            <w:r w:rsidRPr="00AC2CF5">
              <w:rPr>
                <w:rFonts w:cs="Arial"/>
                <w:sz w:val="22"/>
                <w:szCs w:val="22"/>
              </w:rPr>
              <w:t>0.94</w:t>
            </w:r>
            <w:r w:rsidR="0032322A" w:rsidRPr="00AC2CF5">
              <w:rPr>
                <w:rFonts w:cs="Arial"/>
                <w:sz w:val="22"/>
                <w:szCs w:val="22"/>
              </w:rPr>
              <w:t>*</w:t>
            </w:r>
          </w:p>
        </w:tc>
        <w:tc>
          <w:tcPr>
            <w:tcW w:w="470" w:type="pct"/>
            <w:shd w:val="clear" w:color="000000" w:fill="8AC640"/>
          </w:tcPr>
          <w:p w14:paraId="378296AE" w14:textId="19877E9E" w:rsidR="001C3867" w:rsidRPr="00AC2CF5" w:rsidRDefault="001C3867" w:rsidP="00593808">
            <w:pPr>
              <w:pStyle w:val="Datatable"/>
              <w:jc w:val="right"/>
              <w:rPr>
                <w:rFonts w:cs="Arial"/>
                <w:sz w:val="22"/>
                <w:szCs w:val="22"/>
                <w:vertAlign w:val="superscript"/>
              </w:rPr>
            </w:pPr>
            <w:r w:rsidRPr="00AC2CF5">
              <w:rPr>
                <w:rFonts w:cs="Arial"/>
                <w:sz w:val="22"/>
                <w:szCs w:val="22"/>
              </w:rPr>
              <w:t>0.93</w:t>
            </w:r>
            <w:r w:rsidR="0032322A" w:rsidRPr="00AC2CF5">
              <w:rPr>
                <w:rFonts w:cs="Arial"/>
                <w:sz w:val="22"/>
                <w:szCs w:val="22"/>
              </w:rPr>
              <w:t>*</w:t>
            </w:r>
          </w:p>
        </w:tc>
      </w:tr>
      <w:tr w:rsidR="00336FB7" w:rsidRPr="00345A57" w14:paraId="71C459AA" w14:textId="77777777" w:rsidTr="00336FB7">
        <w:tc>
          <w:tcPr>
            <w:tcW w:w="770" w:type="pct"/>
          </w:tcPr>
          <w:p w14:paraId="28CBD634" w14:textId="77777777" w:rsidR="001C3867" w:rsidRPr="00AC2CF5" w:rsidRDefault="001C3867" w:rsidP="008F4A14">
            <w:pPr>
              <w:pStyle w:val="Datatable"/>
              <w:jc w:val="left"/>
              <w:rPr>
                <w:rFonts w:cs="Arial"/>
                <w:sz w:val="22"/>
                <w:szCs w:val="22"/>
              </w:rPr>
            </w:pPr>
            <w:r w:rsidRPr="00AC2CF5">
              <w:rPr>
                <w:rFonts w:cs="Arial"/>
                <w:sz w:val="22"/>
                <w:szCs w:val="22"/>
              </w:rPr>
              <w:t>PEEM Efficacy to connect</w:t>
            </w:r>
          </w:p>
        </w:tc>
        <w:tc>
          <w:tcPr>
            <w:tcW w:w="470" w:type="pct"/>
            <w:shd w:val="clear" w:color="auto" w:fill="8AC640"/>
          </w:tcPr>
          <w:p w14:paraId="2EE563EE" w14:textId="7E1125AC" w:rsidR="001C3867" w:rsidRPr="00AC2CF5" w:rsidRDefault="001C3867" w:rsidP="00593808">
            <w:pPr>
              <w:pStyle w:val="Datatable"/>
              <w:jc w:val="right"/>
              <w:rPr>
                <w:rFonts w:cs="Arial"/>
                <w:sz w:val="22"/>
                <w:szCs w:val="22"/>
                <w:vertAlign w:val="superscript"/>
              </w:rPr>
            </w:pPr>
            <w:r w:rsidRPr="00AC2CF5">
              <w:rPr>
                <w:rFonts w:cs="Arial"/>
                <w:sz w:val="22"/>
                <w:szCs w:val="22"/>
              </w:rPr>
              <w:t>0.61</w:t>
            </w:r>
            <w:r w:rsidR="0005170C" w:rsidRPr="00AC2CF5">
              <w:rPr>
                <w:rFonts w:cs="Arial"/>
                <w:sz w:val="22"/>
                <w:szCs w:val="22"/>
                <w:vertAlign w:val="superscript"/>
              </w:rPr>
              <w:t>†</w:t>
            </w:r>
          </w:p>
        </w:tc>
        <w:tc>
          <w:tcPr>
            <w:tcW w:w="470" w:type="pct"/>
            <w:shd w:val="clear" w:color="auto" w:fill="FFFF00"/>
          </w:tcPr>
          <w:p w14:paraId="31376F8A" w14:textId="72DF331D" w:rsidR="001C3867" w:rsidRPr="00AC2CF5" w:rsidRDefault="001C3867" w:rsidP="00593808">
            <w:pPr>
              <w:pStyle w:val="Datatable"/>
              <w:jc w:val="right"/>
              <w:rPr>
                <w:rFonts w:cs="Arial"/>
                <w:sz w:val="22"/>
                <w:szCs w:val="22"/>
                <w:vertAlign w:val="superscript"/>
              </w:rPr>
            </w:pPr>
            <w:r w:rsidRPr="00AC2CF5">
              <w:rPr>
                <w:rFonts w:cs="Arial"/>
                <w:sz w:val="22"/>
                <w:szCs w:val="22"/>
              </w:rPr>
              <w:t>0.48</w:t>
            </w:r>
            <w:r w:rsidR="00D25837" w:rsidRPr="00AC2CF5">
              <w:rPr>
                <w:rFonts w:cs="Arial"/>
                <w:sz w:val="22"/>
                <w:szCs w:val="22"/>
                <w:vertAlign w:val="superscript"/>
              </w:rPr>
              <w:t>†</w:t>
            </w:r>
          </w:p>
        </w:tc>
        <w:tc>
          <w:tcPr>
            <w:tcW w:w="470" w:type="pct"/>
            <w:shd w:val="clear" w:color="auto" w:fill="FFFF00"/>
          </w:tcPr>
          <w:p w14:paraId="36BEBEF3" w14:textId="77B8D4A5" w:rsidR="001C3867" w:rsidRPr="00AC2CF5" w:rsidRDefault="001C3867" w:rsidP="00593808">
            <w:pPr>
              <w:pStyle w:val="Datatable"/>
              <w:jc w:val="right"/>
              <w:rPr>
                <w:rFonts w:cs="Arial"/>
                <w:sz w:val="22"/>
                <w:szCs w:val="22"/>
                <w:vertAlign w:val="superscript"/>
              </w:rPr>
            </w:pPr>
            <w:r w:rsidRPr="00AC2CF5">
              <w:rPr>
                <w:rFonts w:cs="Arial"/>
                <w:sz w:val="22"/>
                <w:szCs w:val="22"/>
              </w:rPr>
              <w:t>0.37</w:t>
            </w:r>
            <w:r w:rsidR="00D25837" w:rsidRPr="00AC2CF5">
              <w:rPr>
                <w:rFonts w:cs="Arial"/>
                <w:sz w:val="22"/>
                <w:szCs w:val="22"/>
                <w:vertAlign w:val="superscript"/>
              </w:rPr>
              <w:t>†</w:t>
            </w:r>
          </w:p>
        </w:tc>
        <w:tc>
          <w:tcPr>
            <w:tcW w:w="470" w:type="pct"/>
            <w:shd w:val="clear" w:color="auto" w:fill="F37021"/>
          </w:tcPr>
          <w:p w14:paraId="4EB0447F" w14:textId="08C2BA8D" w:rsidR="001C3867" w:rsidRPr="00AC2CF5" w:rsidRDefault="001C3867" w:rsidP="00593808">
            <w:pPr>
              <w:pStyle w:val="Datatable"/>
              <w:jc w:val="right"/>
              <w:rPr>
                <w:rFonts w:cs="Arial"/>
                <w:sz w:val="22"/>
                <w:szCs w:val="22"/>
              </w:rPr>
            </w:pPr>
            <w:r w:rsidRPr="00AC2CF5">
              <w:rPr>
                <w:rFonts w:cs="Arial"/>
                <w:sz w:val="22"/>
                <w:szCs w:val="22"/>
              </w:rPr>
              <w:t>0.21</w:t>
            </w:r>
            <w:r w:rsidR="0005170C" w:rsidRPr="00AC2CF5">
              <w:rPr>
                <w:rFonts w:cs="Arial"/>
                <w:sz w:val="22"/>
                <w:szCs w:val="22"/>
                <w:vertAlign w:val="superscript"/>
              </w:rPr>
              <w:t>†</w:t>
            </w:r>
          </w:p>
        </w:tc>
        <w:tc>
          <w:tcPr>
            <w:tcW w:w="470" w:type="pct"/>
            <w:shd w:val="clear" w:color="auto" w:fill="FFFF00"/>
          </w:tcPr>
          <w:p w14:paraId="5B409C45" w14:textId="317B6966" w:rsidR="001C3867" w:rsidRPr="00AC2CF5" w:rsidRDefault="001C3867" w:rsidP="00593808">
            <w:pPr>
              <w:pStyle w:val="Datatable"/>
              <w:jc w:val="right"/>
              <w:rPr>
                <w:rFonts w:cs="Arial"/>
                <w:sz w:val="22"/>
                <w:szCs w:val="22"/>
                <w:vertAlign w:val="superscript"/>
              </w:rPr>
            </w:pPr>
            <w:r w:rsidRPr="00AC2CF5">
              <w:rPr>
                <w:rFonts w:cs="Arial"/>
                <w:sz w:val="22"/>
                <w:szCs w:val="22"/>
              </w:rPr>
              <w:t>0.34</w:t>
            </w:r>
            <w:r w:rsidR="00D25837" w:rsidRPr="00AC2CF5">
              <w:rPr>
                <w:rFonts w:cs="Arial"/>
                <w:sz w:val="22"/>
                <w:szCs w:val="22"/>
                <w:vertAlign w:val="superscript"/>
              </w:rPr>
              <w:t>†</w:t>
            </w:r>
          </w:p>
        </w:tc>
        <w:tc>
          <w:tcPr>
            <w:tcW w:w="470" w:type="pct"/>
            <w:shd w:val="clear" w:color="auto" w:fill="FFFF00"/>
          </w:tcPr>
          <w:p w14:paraId="58B7DEA1" w14:textId="66872E0B" w:rsidR="001C3867" w:rsidRPr="00AC2CF5" w:rsidRDefault="001C3867" w:rsidP="00593808">
            <w:pPr>
              <w:pStyle w:val="Datatable"/>
              <w:jc w:val="right"/>
              <w:rPr>
                <w:rFonts w:cs="Arial"/>
                <w:sz w:val="22"/>
                <w:szCs w:val="22"/>
                <w:vertAlign w:val="superscript"/>
              </w:rPr>
            </w:pPr>
            <w:r w:rsidRPr="00AC2CF5">
              <w:rPr>
                <w:rFonts w:cs="Arial"/>
                <w:sz w:val="22"/>
                <w:szCs w:val="22"/>
              </w:rPr>
              <w:t>0.41</w:t>
            </w:r>
            <w:r w:rsidR="00D25837" w:rsidRPr="00AC2CF5">
              <w:rPr>
                <w:rFonts w:cs="Arial"/>
                <w:sz w:val="22"/>
                <w:szCs w:val="22"/>
                <w:vertAlign w:val="superscript"/>
              </w:rPr>
              <w:t>†</w:t>
            </w:r>
          </w:p>
        </w:tc>
        <w:tc>
          <w:tcPr>
            <w:tcW w:w="470" w:type="pct"/>
            <w:shd w:val="clear" w:color="auto" w:fill="8AC640"/>
          </w:tcPr>
          <w:p w14:paraId="20E49EFB" w14:textId="6AFE3A7A" w:rsidR="001C3867" w:rsidRPr="00AC2CF5" w:rsidRDefault="001C3867" w:rsidP="00593808">
            <w:pPr>
              <w:pStyle w:val="Datatable"/>
              <w:jc w:val="right"/>
              <w:rPr>
                <w:rFonts w:cs="Arial"/>
                <w:sz w:val="22"/>
                <w:szCs w:val="22"/>
                <w:vertAlign w:val="superscript"/>
              </w:rPr>
            </w:pPr>
            <w:r w:rsidRPr="00AC2CF5">
              <w:rPr>
                <w:rFonts w:cs="Arial"/>
                <w:sz w:val="22"/>
                <w:szCs w:val="22"/>
              </w:rPr>
              <w:t>0.97</w:t>
            </w:r>
            <w:r w:rsidR="0005170C" w:rsidRPr="00AC2CF5">
              <w:rPr>
                <w:rFonts w:cs="Arial"/>
                <w:sz w:val="22"/>
                <w:szCs w:val="22"/>
                <w:vertAlign w:val="superscript"/>
              </w:rPr>
              <w:t>†</w:t>
            </w:r>
          </w:p>
        </w:tc>
        <w:tc>
          <w:tcPr>
            <w:tcW w:w="470" w:type="pct"/>
            <w:shd w:val="clear" w:color="000000" w:fill="D1D3D4"/>
          </w:tcPr>
          <w:p w14:paraId="7DB3CA83" w14:textId="77777777" w:rsidR="001C3867" w:rsidRPr="00AC2CF5" w:rsidRDefault="001C3867" w:rsidP="00593808">
            <w:pPr>
              <w:pStyle w:val="Datatable"/>
              <w:jc w:val="right"/>
              <w:rPr>
                <w:rFonts w:cs="Arial"/>
                <w:sz w:val="22"/>
                <w:szCs w:val="22"/>
              </w:rPr>
            </w:pPr>
            <w:r w:rsidRPr="00AC2CF5">
              <w:rPr>
                <w:rFonts w:cs="Arial"/>
                <w:sz w:val="22"/>
                <w:szCs w:val="22"/>
              </w:rPr>
              <w:t>NA</w:t>
            </w:r>
          </w:p>
        </w:tc>
        <w:tc>
          <w:tcPr>
            <w:tcW w:w="470" w:type="pct"/>
            <w:shd w:val="clear" w:color="000000" w:fill="8AC640"/>
          </w:tcPr>
          <w:p w14:paraId="756D00CB" w14:textId="36165C66" w:rsidR="001C3867" w:rsidRPr="00AC2CF5" w:rsidRDefault="001C3867" w:rsidP="00593808">
            <w:pPr>
              <w:pStyle w:val="Datatable"/>
              <w:jc w:val="right"/>
              <w:rPr>
                <w:rFonts w:cs="Arial"/>
                <w:sz w:val="22"/>
                <w:szCs w:val="22"/>
                <w:vertAlign w:val="superscript"/>
              </w:rPr>
            </w:pPr>
            <w:r w:rsidRPr="00AC2CF5">
              <w:rPr>
                <w:rFonts w:cs="Arial"/>
                <w:sz w:val="22"/>
                <w:szCs w:val="22"/>
              </w:rPr>
              <w:t>0.76</w:t>
            </w:r>
            <w:r w:rsidR="0032322A" w:rsidRPr="00AC2CF5">
              <w:rPr>
                <w:rFonts w:cs="Arial"/>
                <w:sz w:val="22"/>
                <w:szCs w:val="22"/>
              </w:rPr>
              <w:t>*</w:t>
            </w:r>
          </w:p>
        </w:tc>
      </w:tr>
      <w:tr w:rsidR="00336FB7" w:rsidRPr="00345A57" w14:paraId="66F8EA8A" w14:textId="77777777" w:rsidTr="00336FB7">
        <w:tc>
          <w:tcPr>
            <w:tcW w:w="770" w:type="pct"/>
          </w:tcPr>
          <w:p w14:paraId="14B0BA95" w14:textId="77777777" w:rsidR="001C3867" w:rsidRPr="00AC2CF5" w:rsidRDefault="001C3867" w:rsidP="008F4A14">
            <w:pPr>
              <w:pStyle w:val="Datatable"/>
              <w:jc w:val="left"/>
              <w:rPr>
                <w:rFonts w:cs="Arial"/>
                <w:sz w:val="22"/>
                <w:szCs w:val="22"/>
              </w:rPr>
            </w:pPr>
            <w:r w:rsidRPr="00AC2CF5">
              <w:rPr>
                <w:rFonts w:cs="Arial"/>
                <w:sz w:val="22"/>
                <w:szCs w:val="22"/>
              </w:rPr>
              <w:t>PEDI-CAT Daily activity</w:t>
            </w:r>
          </w:p>
        </w:tc>
        <w:tc>
          <w:tcPr>
            <w:tcW w:w="470" w:type="pct"/>
            <w:shd w:val="clear" w:color="auto" w:fill="FFFF00"/>
          </w:tcPr>
          <w:p w14:paraId="5AF2A84A" w14:textId="12E3751F" w:rsidR="001C3867" w:rsidRPr="00AC2CF5" w:rsidRDefault="001C3867" w:rsidP="00593808">
            <w:pPr>
              <w:pStyle w:val="Datatable"/>
              <w:jc w:val="right"/>
              <w:rPr>
                <w:rFonts w:cs="Arial"/>
                <w:sz w:val="22"/>
                <w:szCs w:val="22"/>
                <w:vertAlign w:val="superscript"/>
              </w:rPr>
            </w:pPr>
            <w:r w:rsidRPr="00AC2CF5">
              <w:rPr>
                <w:rFonts w:cs="Arial"/>
                <w:sz w:val="22"/>
                <w:szCs w:val="22"/>
              </w:rPr>
              <w:t>0.49</w:t>
            </w:r>
            <w:r w:rsidR="0005170C" w:rsidRPr="00AC2CF5">
              <w:rPr>
                <w:rFonts w:cs="Arial"/>
                <w:sz w:val="22"/>
                <w:szCs w:val="22"/>
                <w:vertAlign w:val="superscript"/>
              </w:rPr>
              <w:t>†</w:t>
            </w:r>
          </w:p>
        </w:tc>
        <w:tc>
          <w:tcPr>
            <w:tcW w:w="470" w:type="pct"/>
            <w:shd w:val="clear" w:color="auto" w:fill="FFFF00"/>
          </w:tcPr>
          <w:p w14:paraId="2A2F07A2" w14:textId="3B10E55A" w:rsidR="001C3867" w:rsidRPr="00AC2CF5" w:rsidRDefault="001C3867" w:rsidP="00593808">
            <w:pPr>
              <w:pStyle w:val="Datatable"/>
              <w:jc w:val="right"/>
              <w:rPr>
                <w:rFonts w:cs="Arial"/>
                <w:sz w:val="22"/>
                <w:szCs w:val="22"/>
                <w:vertAlign w:val="superscript"/>
              </w:rPr>
            </w:pPr>
            <w:r w:rsidRPr="00AC2CF5">
              <w:rPr>
                <w:rFonts w:cs="Arial"/>
                <w:sz w:val="22"/>
                <w:szCs w:val="22"/>
              </w:rPr>
              <w:t>0.37</w:t>
            </w:r>
            <w:r w:rsidR="0005170C" w:rsidRPr="00AC2CF5">
              <w:rPr>
                <w:rFonts w:cs="Arial"/>
                <w:sz w:val="22"/>
                <w:szCs w:val="22"/>
                <w:vertAlign w:val="superscript"/>
              </w:rPr>
              <w:t>†</w:t>
            </w:r>
          </w:p>
        </w:tc>
        <w:tc>
          <w:tcPr>
            <w:tcW w:w="470" w:type="pct"/>
            <w:shd w:val="clear" w:color="auto" w:fill="F37021"/>
          </w:tcPr>
          <w:p w14:paraId="6944A924" w14:textId="123B854A" w:rsidR="001C3867" w:rsidRPr="00AC2CF5" w:rsidRDefault="001C3867" w:rsidP="00593808">
            <w:pPr>
              <w:pStyle w:val="Datatable"/>
              <w:jc w:val="right"/>
              <w:rPr>
                <w:rFonts w:cs="Arial"/>
                <w:sz w:val="22"/>
                <w:szCs w:val="22"/>
                <w:vertAlign w:val="superscript"/>
              </w:rPr>
            </w:pPr>
            <w:r w:rsidRPr="00AC2CF5">
              <w:rPr>
                <w:rFonts w:cs="Arial"/>
                <w:sz w:val="22"/>
                <w:szCs w:val="22"/>
              </w:rPr>
              <w:t>0.23</w:t>
            </w:r>
            <w:r w:rsidR="0005170C" w:rsidRPr="00AC2CF5">
              <w:rPr>
                <w:rFonts w:cs="Arial"/>
                <w:sz w:val="22"/>
                <w:szCs w:val="22"/>
                <w:vertAlign w:val="superscript"/>
              </w:rPr>
              <w:t>†</w:t>
            </w:r>
          </w:p>
        </w:tc>
        <w:tc>
          <w:tcPr>
            <w:tcW w:w="470" w:type="pct"/>
            <w:shd w:val="clear" w:color="auto" w:fill="F37021"/>
          </w:tcPr>
          <w:p w14:paraId="0A19BB60" w14:textId="10752853" w:rsidR="001C3867" w:rsidRPr="00AC2CF5" w:rsidRDefault="001C3867" w:rsidP="00593808">
            <w:pPr>
              <w:pStyle w:val="Datatable"/>
              <w:jc w:val="right"/>
              <w:rPr>
                <w:rFonts w:cs="Arial"/>
                <w:sz w:val="22"/>
                <w:szCs w:val="22"/>
                <w:vertAlign w:val="superscript"/>
              </w:rPr>
            </w:pPr>
            <w:r w:rsidRPr="00AC2CF5">
              <w:rPr>
                <w:rFonts w:cs="Arial"/>
                <w:sz w:val="22"/>
                <w:szCs w:val="22"/>
              </w:rPr>
              <w:t>0.27</w:t>
            </w:r>
            <w:r w:rsidR="0005170C" w:rsidRPr="00AC2CF5">
              <w:rPr>
                <w:rFonts w:cs="Arial"/>
                <w:sz w:val="22"/>
                <w:szCs w:val="22"/>
                <w:vertAlign w:val="superscript"/>
              </w:rPr>
              <w:t>†</w:t>
            </w:r>
          </w:p>
        </w:tc>
        <w:tc>
          <w:tcPr>
            <w:tcW w:w="470" w:type="pct"/>
            <w:shd w:val="clear" w:color="auto" w:fill="FFFF00"/>
          </w:tcPr>
          <w:p w14:paraId="1835F791" w14:textId="7998B3B8" w:rsidR="001C3867" w:rsidRPr="00AC2CF5" w:rsidRDefault="001C3867" w:rsidP="00593808">
            <w:pPr>
              <w:pStyle w:val="Datatable"/>
              <w:jc w:val="right"/>
              <w:rPr>
                <w:rFonts w:cs="Arial"/>
                <w:sz w:val="22"/>
                <w:szCs w:val="22"/>
                <w:vertAlign w:val="superscript"/>
              </w:rPr>
            </w:pPr>
            <w:r w:rsidRPr="00AC2CF5">
              <w:rPr>
                <w:rFonts w:cs="Arial"/>
                <w:sz w:val="22"/>
                <w:szCs w:val="22"/>
              </w:rPr>
              <w:t>0.30</w:t>
            </w:r>
            <w:r w:rsidR="0005170C" w:rsidRPr="00AC2CF5">
              <w:rPr>
                <w:rFonts w:cs="Arial"/>
                <w:sz w:val="22"/>
                <w:szCs w:val="22"/>
                <w:vertAlign w:val="superscript"/>
              </w:rPr>
              <w:t>†</w:t>
            </w:r>
          </w:p>
        </w:tc>
        <w:tc>
          <w:tcPr>
            <w:tcW w:w="470" w:type="pct"/>
            <w:shd w:val="clear" w:color="auto" w:fill="FFFF00"/>
          </w:tcPr>
          <w:p w14:paraId="69673729" w14:textId="72338331" w:rsidR="001C3867" w:rsidRPr="00AC2CF5" w:rsidRDefault="001C3867" w:rsidP="00593808">
            <w:pPr>
              <w:pStyle w:val="Datatable"/>
              <w:jc w:val="right"/>
              <w:rPr>
                <w:rFonts w:cs="Arial"/>
                <w:sz w:val="22"/>
                <w:szCs w:val="22"/>
                <w:vertAlign w:val="superscript"/>
              </w:rPr>
            </w:pPr>
            <w:r w:rsidRPr="00AC2CF5">
              <w:rPr>
                <w:rFonts w:cs="Arial"/>
                <w:sz w:val="22"/>
                <w:szCs w:val="22"/>
              </w:rPr>
              <w:t>0.46</w:t>
            </w:r>
            <w:r w:rsidR="0005170C" w:rsidRPr="00AC2CF5">
              <w:rPr>
                <w:rFonts w:cs="Arial"/>
                <w:sz w:val="22"/>
                <w:szCs w:val="22"/>
                <w:vertAlign w:val="superscript"/>
              </w:rPr>
              <w:t>†</w:t>
            </w:r>
          </w:p>
        </w:tc>
        <w:tc>
          <w:tcPr>
            <w:tcW w:w="470" w:type="pct"/>
            <w:shd w:val="clear" w:color="auto" w:fill="8AC640"/>
          </w:tcPr>
          <w:p w14:paraId="37BC16A8" w14:textId="3D3CD7A0" w:rsidR="001C3867" w:rsidRPr="00AC2CF5" w:rsidRDefault="001C3867" w:rsidP="00593808">
            <w:pPr>
              <w:pStyle w:val="Datatable"/>
              <w:jc w:val="right"/>
              <w:rPr>
                <w:rFonts w:cs="Arial"/>
                <w:sz w:val="22"/>
                <w:szCs w:val="22"/>
                <w:vertAlign w:val="superscript"/>
              </w:rPr>
            </w:pPr>
            <w:r w:rsidRPr="00AC2CF5">
              <w:rPr>
                <w:rFonts w:cs="Arial"/>
                <w:sz w:val="22"/>
                <w:szCs w:val="22"/>
              </w:rPr>
              <w:t>0.97</w:t>
            </w:r>
            <w:r w:rsidR="0005170C" w:rsidRPr="00AC2CF5">
              <w:rPr>
                <w:rFonts w:cs="Arial"/>
                <w:sz w:val="22"/>
                <w:szCs w:val="22"/>
                <w:vertAlign w:val="superscript"/>
              </w:rPr>
              <w:t>†</w:t>
            </w:r>
          </w:p>
        </w:tc>
        <w:tc>
          <w:tcPr>
            <w:tcW w:w="470" w:type="pct"/>
            <w:shd w:val="clear" w:color="auto" w:fill="8AC640"/>
          </w:tcPr>
          <w:p w14:paraId="45BE010D" w14:textId="6228F375" w:rsidR="001C3867" w:rsidRPr="00AC2CF5" w:rsidRDefault="001C3867" w:rsidP="00593808">
            <w:pPr>
              <w:pStyle w:val="Datatable"/>
              <w:jc w:val="right"/>
              <w:rPr>
                <w:rFonts w:cs="Arial"/>
                <w:sz w:val="22"/>
                <w:szCs w:val="22"/>
                <w:vertAlign w:val="superscript"/>
              </w:rPr>
            </w:pPr>
            <w:r w:rsidRPr="00AC2CF5">
              <w:rPr>
                <w:rFonts w:cs="Arial"/>
                <w:sz w:val="22"/>
                <w:szCs w:val="22"/>
              </w:rPr>
              <w:t>0.89</w:t>
            </w:r>
            <w:r w:rsidR="0005170C" w:rsidRPr="00AC2CF5">
              <w:rPr>
                <w:rFonts w:cs="Arial"/>
                <w:sz w:val="22"/>
                <w:szCs w:val="22"/>
                <w:vertAlign w:val="superscript"/>
              </w:rPr>
              <w:t>†</w:t>
            </w:r>
          </w:p>
        </w:tc>
        <w:tc>
          <w:tcPr>
            <w:tcW w:w="470" w:type="pct"/>
            <w:shd w:val="clear" w:color="000000" w:fill="D1D3D4"/>
          </w:tcPr>
          <w:p w14:paraId="253B1748" w14:textId="77777777" w:rsidR="001C3867" w:rsidRPr="00AC2CF5" w:rsidRDefault="001C3867" w:rsidP="00593808">
            <w:pPr>
              <w:pStyle w:val="Datatable"/>
              <w:jc w:val="right"/>
              <w:rPr>
                <w:rFonts w:cs="Arial"/>
                <w:sz w:val="22"/>
                <w:szCs w:val="22"/>
              </w:rPr>
            </w:pPr>
            <w:r w:rsidRPr="00AC2CF5">
              <w:rPr>
                <w:rFonts w:cs="Arial"/>
                <w:sz w:val="22"/>
                <w:szCs w:val="22"/>
              </w:rPr>
              <w:t>NA</w:t>
            </w:r>
          </w:p>
        </w:tc>
      </w:tr>
    </w:tbl>
    <w:p w14:paraId="160F6A26" w14:textId="77777777" w:rsidR="00B11E45" w:rsidRPr="003A6EA6" w:rsidRDefault="00B11E45" w:rsidP="00A20665">
      <w:pPr>
        <w:spacing w:before="60" w:after="0"/>
        <w:rPr>
          <w:sz w:val="18"/>
          <w:szCs w:val="18"/>
        </w:rPr>
      </w:pPr>
    </w:p>
    <w:p w14:paraId="76B2F4B8" w14:textId="77777777" w:rsidR="001060EF" w:rsidRDefault="001060EF" w:rsidP="00EC38DF">
      <w:pPr>
        <w:sectPr w:rsidR="001060EF" w:rsidSect="00C401F4">
          <w:footerReference w:type="default" r:id="rId23"/>
          <w:footerReference w:type="first" r:id="rId24"/>
          <w:pgSz w:w="16838" w:h="11906" w:orient="landscape"/>
          <w:pgMar w:top="1440" w:right="1440" w:bottom="1440" w:left="1440" w:header="709" w:footer="0" w:gutter="0"/>
          <w:cols w:space="708"/>
          <w:docGrid w:linePitch="360"/>
        </w:sectPr>
      </w:pPr>
    </w:p>
    <w:p w14:paraId="5AF8DC78" w14:textId="77777777" w:rsidR="00536BF3" w:rsidRDefault="00AD368C" w:rsidP="00904817">
      <w:pPr>
        <w:pStyle w:val="Heading3"/>
        <w:numPr>
          <w:ilvl w:val="1"/>
          <w:numId w:val="17"/>
        </w:numPr>
        <w:ind w:left="709" w:hanging="709"/>
      </w:pPr>
      <w:bookmarkStart w:id="210" w:name="_Toc116998961"/>
      <w:bookmarkStart w:id="211" w:name="_Toc117077068"/>
      <w:bookmarkStart w:id="212" w:name="_Toc128403042"/>
      <w:r>
        <w:lastRenderedPageBreak/>
        <w:t>Responsiveness of OM tools</w:t>
      </w:r>
      <w:bookmarkEnd w:id="210"/>
      <w:bookmarkEnd w:id="211"/>
      <w:bookmarkEnd w:id="212"/>
    </w:p>
    <w:p w14:paraId="182EC003" w14:textId="77777777" w:rsidR="00FF2AD9" w:rsidRDefault="00AD368C" w:rsidP="0008501B">
      <w:r>
        <w:t xml:space="preserve">An important </w:t>
      </w:r>
      <w:r w:rsidR="00FF2AD9">
        <w:t>feature</w:t>
      </w:r>
      <w:r>
        <w:t xml:space="preserve"> </w:t>
      </w:r>
      <w:r w:rsidR="00DE28A2">
        <w:t xml:space="preserve">of tool </w:t>
      </w:r>
      <w:r w:rsidR="00C411BB">
        <w:t xml:space="preserve">performance is </w:t>
      </w:r>
      <w:r w:rsidR="00FF2AD9">
        <w:t xml:space="preserve">its </w:t>
      </w:r>
      <w:r w:rsidR="00C411BB">
        <w:t xml:space="preserve">responsiveness to </w:t>
      </w:r>
      <w:r w:rsidR="00B26245">
        <w:t>measur</w:t>
      </w:r>
      <w:r w:rsidR="00AB18AB">
        <w:t xml:space="preserve">ing </w:t>
      </w:r>
      <w:r w:rsidR="00B26245">
        <w:t xml:space="preserve">meaningful change in </w:t>
      </w:r>
      <w:r w:rsidR="00AB18AB">
        <w:t>an</w:t>
      </w:r>
      <w:r w:rsidR="00FF2AD9">
        <w:t xml:space="preserve"> outcome</w:t>
      </w:r>
      <w:r w:rsidR="00A048E3">
        <w:t xml:space="preserve">. </w:t>
      </w:r>
      <w:r w:rsidR="00C51312">
        <w:t xml:space="preserve">As such, changes in T-scores </w:t>
      </w:r>
      <w:r w:rsidR="00B2000A">
        <w:t xml:space="preserve">from goal setting to reassessment </w:t>
      </w:r>
      <w:r w:rsidR="00C51312">
        <w:t>for the subjective GAS and GAS-Light measures should</w:t>
      </w:r>
      <w:r w:rsidR="00AB18AB">
        <w:t xml:space="preserve"> ideally</w:t>
      </w:r>
      <w:r w:rsidR="00C51312">
        <w:t xml:space="preserve"> strongly </w:t>
      </w:r>
      <w:r w:rsidR="00AB18AB">
        <w:t>correlate with changes in score changes</w:t>
      </w:r>
      <w:r w:rsidR="00C51312">
        <w:t xml:space="preserve"> for objective measures such as the PEEM and PEDI-CAT.</w:t>
      </w:r>
    </w:p>
    <w:p w14:paraId="5488F374" w14:textId="1582049B" w:rsidR="00B2000A" w:rsidRDefault="00A66D7F" w:rsidP="0008501B">
      <w:r w:rsidRPr="000A40DF">
        <w:t>Table 7</w:t>
      </w:r>
      <w:r w:rsidR="00B2000A">
        <w:t xml:space="preserve"> shows this not to be the case. Again</w:t>
      </w:r>
      <w:r w:rsidR="00AB18AB">
        <w:t>,</w:t>
      </w:r>
      <w:r w:rsidR="00B2000A">
        <w:t xml:space="preserve"> the strongest correlations between change scores were between domains of the same tool. However, correlations between change scores </w:t>
      </w:r>
      <w:r w:rsidR="00C910AB">
        <w:t xml:space="preserve">of </w:t>
      </w:r>
      <w:r w:rsidR="00B2000A">
        <w:t>the GAS/</w:t>
      </w:r>
      <w:r w:rsidR="00386125">
        <w:t>GAS-Light</w:t>
      </w:r>
      <w:r w:rsidR="00B2000A">
        <w:t xml:space="preserve"> and the PEEM, and between both tools and the PEDI-CAT were low </w:t>
      </w:r>
      <w:proofErr w:type="gramStart"/>
      <w:r w:rsidR="00B2000A">
        <w:t>and in some cases</w:t>
      </w:r>
      <w:proofErr w:type="gramEnd"/>
      <w:r w:rsidR="00B2000A">
        <w:t xml:space="preserve"> negative. This included correlations with change scores for the PEDI-CAT ‘s</w:t>
      </w:r>
      <w:r w:rsidR="00B2000A" w:rsidRPr="00F71CEE">
        <w:t xml:space="preserve">ocial and </w:t>
      </w:r>
      <w:r w:rsidR="00B2000A">
        <w:t>c</w:t>
      </w:r>
      <w:r w:rsidR="00B2000A" w:rsidRPr="00F71CEE">
        <w:t>ognitive</w:t>
      </w:r>
      <w:r w:rsidR="00B2000A">
        <w:t>’</w:t>
      </w:r>
      <w:r w:rsidR="00B2000A" w:rsidRPr="00F71CEE">
        <w:t xml:space="preserve"> </w:t>
      </w:r>
      <w:r w:rsidR="00B2000A">
        <w:t>and</w:t>
      </w:r>
      <w:r w:rsidR="00B2000A" w:rsidRPr="00F71CEE">
        <w:t xml:space="preserve"> </w:t>
      </w:r>
      <w:r w:rsidR="00B2000A">
        <w:t>‘d</w:t>
      </w:r>
      <w:r w:rsidR="00B2000A" w:rsidRPr="00F71CEE">
        <w:t xml:space="preserve">aily </w:t>
      </w:r>
      <w:r w:rsidR="00B2000A">
        <w:t>a</w:t>
      </w:r>
      <w:r w:rsidR="00B2000A" w:rsidRPr="00F71CEE">
        <w:t>ctivity</w:t>
      </w:r>
      <w:r w:rsidR="00B2000A">
        <w:t>’</w:t>
      </w:r>
      <w:r w:rsidR="00B2000A" w:rsidRPr="00F71CEE">
        <w:t xml:space="preserve"> domains</w:t>
      </w:r>
      <w:r w:rsidR="00B2000A">
        <w:t xml:space="preserve"> which aligned to most recorded </w:t>
      </w:r>
      <w:r w:rsidR="005D1AFA">
        <w:t>goals of evaluation participants.</w:t>
      </w:r>
    </w:p>
    <w:p w14:paraId="24F0841B" w14:textId="77777777" w:rsidR="005D1AFA" w:rsidRDefault="005D1AFA" w:rsidP="001060EF">
      <w:r>
        <w:t>This poor agreement between the GAS and GAS-Light and more objective outcome measures (i.e.</w:t>
      </w:r>
      <w:r w:rsidR="00B06349">
        <w:t>,</w:t>
      </w:r>
      <w:r>
        <w:t xml:space="preserve"> PEEM and PEDI-CAT) suggest they are </w:t>
      </w:r>
      <w:r w:rsidR="00A20665">
        <w:t>weak</w:t>
      </w:r>
      <w:r>
        <w:t xml:space="preserve"> indicators of child and family outcomes due to Early Supports.</w:t>
      </w:r>
      <w:r w:rsidR="00024412">
        <w:t xml:space="preserve"> However, the suspicion that </w:t>
      </w:r>
      <w:r w:rsidR="00BB6492">
        <w:t xml:space="preserve">EC </w:t>
      </w:r>
      <w:r w:rsidR="00A20665">
        <w:t>P</w:t>
      </w:r>
      <w:r w:rsidR="00BB6492">
        <w:t>artner</w:t>
      </w:r>
      <w:r w:rsidR="00A20665">
        <w:t xml:space="preserve"> staff</w:t>
      </w:r>
      <w:r w:rsidR="00024412">
        <w:t xml:space="preserve"> are copying PEDI-CAT scores from one period to the next limit</w:t>
      </w:r>
      <w:r w:rsidR="00BB6492">
        <w:t>s</w:t>
      </w:r>
      <w:r w:rsidR="00024412">
        <w:t xml:space="preserve"> confidence in this conclusion.</w:t>
      </w:r>
    </w:p>
    <w:p w14:paraId="3A08C6EB" w14:textId="77777777" w:rsidR="00C10C7E" w:rsidRDefault="00C10C7E" w:rsidP="001060EF"/>
    <w:p w14:paraId="7DC3E74E" w14:textId="77777777" w:rsidR="00557564" w:rsidRDefault="00557564" w:rsidP="001060EF">
      <w:pPr>
        <w:sectPr w:rsidR="00557564" w:rsidSect="00082E2C">
          <w:pgSz w:w="11906" w:h="16838"/>
          <w:pgMar w:top="1440" w:right="1440" w:bottom="1440" w:left="1440" w:header="709" w:footer="0" w:gutter="0"/>
          <w:cols w:space="708"/>
          <w:titlePg/>
          <w:docGrid w:linePitch="360"/>
        </w:sectPr>
      </w:pPr>
    </w:p>
    <w:p w14:paraId="5F8D958B" w14:textId="1B90C2AE" w:rsidR="00557564" w:rsidRPr="00F573FE" w:rsidRDefault="00557564" w:rsidP="00593808">
      <w:pPr>
        <w:pStyle w:val="Heading5"/>
      </w:pPr>
      <w:bookmarkStart w:id="213" w:name="_Ref115534372"/>
      <w:r>
        <w:lastRenderedPageBreak/>
        <w:t xml:space="preserve">Table </w:t>
      </w:r>
      <w:bookmarkEnd w:id="213"/>
      <w:r w:rsidR="00907FC0">
        <w:t>7</w:t>
      </w:r>
      <w:r>
        <w:t>: Correlations of changes scores across measures</w:t>
      </w:r>
    </w:p>
    <w:tbl>
      <w:tblPr>
        <w:tblStyle w:val="TableGrid"/>
        <w:tblW w:w="5000" w:type="pct"/>
        <w:tblLayout w:type="fixed"/>
        <w:tblCellMar>
          <w:top w:w="28" w:type="dxa"/>
          <w:bottom w:w="28" w:type="dxa"/>
        </w:tblCellMar>
        <w:tblLook w:val="04A0" w:firstRow="1" w:lastRow="0" w:firstColumn="1" w:lastColumn="0" w:noHBand="0" w:noVBand="1"/>
      </w:tblPr>
      <w:tblGrid>
        <w:gridCol w:w="2462"/>
        <w:gridCol w:w="1433"/>
        <w:gridCol w:w="1437"/>
        <w:gridCol w:w="1434"/>
        <w:gridCol w:w="1437"/>
        <w:gridCol w:w="1437"/>
        <w:gridCol w:w="1434"/>
        <w:gridCol w:w="1437"/>
        <w:gridCol w:w="1437"/>
      </w:tblGrid>
      <w:tr w:rsidR="001C3867" w:rsidRPr="001C3867" w14:paraId="47F610CD" w14:textId="77777777" w:rsidTr="00336FB7">
        <w:trPr>
          <w:tblHeader/>
        </w:trPr>
        <w:tc>
          <w:tcPr>
            <w:tcW w:w="883" w:type="pct"/>
            <w:shd w:val="clear" w:color="auto" w:fill="6B2976"/>
          </w:tcPr>
          <w:p w14:paraId="55AED93A" w14:textId="77777777" w:rsidR="001C3867" w:rsidRPr="00593808" w:rsidRDefault="001C3867" w:rsidP="000B2571">
            <w:pPr>
              <w:pStyle w:val="BodyText1"/>
              <w:rPr>
                <w:rFonts w:cs="Arial"/>
                <w:b/>
                <w:bCs/>
                <w:color w:val="FFFFFF" w:themeColor="background1"/>
                <w:kern w:val="24"/>
                <w:sz w:val="22"/>
                <w:szCs w:val="22"/>
              </w:rPr>
            </w:pPr>
            <w:r w:rsidRPr="00593808">
              <w:rPr>
                <w:rFonts w:cs="Arial"/>
                <w:b/>
                <w:bCs/>
                <w:color w:val="FFFFFF" w:themeColor="background1"/>
                <w:kern w:val="24"/>
                <w:sz w:val="22"/>
                <w:szCs w:val="22"/>
              </w:rPr>
              <w:t>Measure and domain</w:t>
            </w:r>
          </w:p>
        </w:tc>
        <w:tc>
          <w:tcPr>
            <w:tcW w:w="514" w:type="pct"/>
            <w:tcBorders>
              <w:bottom w:val="single" w:sz="4" w:space="0" w:color="auto"/>
            </w:tcBorders>
            <w:shd w:val="clear" w:color="auto" w:fill="6B2976"/>
          </w:tcPr>
          <w:p w14:paraId="2FD056D8" w14:textId="77777777" w:rsidR="001C3867" w:rsidRPr="00593808" w:rsidRDefault="001C3867" w:rsidP="00593808">
            <w:pPr>
              <w:pStyle w:val="BodyText1"/>
              <w:rPr>
                <w:rFonts w:cs="Arial"/>
                <w:b/>
                <w:bCs/>
                <w:color w:val="FFFFFF" w:themeColor="background1"/>
                <w:kern w:val="24"/>
                <w:sz w:val="22"/>
                <w:szCs w:val="22"/>
              </w:rPr>
            </w:pPr>
            <w:r w:rsidRPr="00593808">
              <w:rPr>
                <w:rFonts w:cs="Arial"/>
                <w:b/>
                <w:bCs/>
                <w:color w:val="FFFFFF" w:themeColor="background1"/>
                <w:kern w:val="24"/>
                <w:sz w:val="22"/>
                <w:szCs w:val="22"/>
              </w:rPr>
              <w:t>PEDI-CAT</w:t>
            </w:r>
          </w:p>
          <w:p w14:paraId="66A06EF6" w14:textId="77777777" w:rsidR="001C3867" w:rsidRPr="00593808" w:rsidRDefault="001C3867" w:rsidP="00593808">
            <w:pPr>
              <w:pStyle w:val="BodyText1"/>
              <w:rPr>
                <w:rFonts w:cs="Arial"/>
                <w:b/>
                <w:bCs/>
                <w:color w:val="FFFFFF" w:themeColor="background1"/>
                <w:kern w:val="24"/>
                <w:sz w:val="22"/>
                <w:szCs w:val="22"/>
              </w:rPr>
            </w:pPr>
            <w:r w:rsidRPr="00593808">
              <w:rPr>
                <w:rFonts w:cs="Arial"/>
                <w:b/>
                <w:bCs/>
                <w:color w:val="FFFFFF" w:themeColor="background1"/>
                <w:kern w:val="24"/>
                <w:sz w:val="22"/>
                <w:szCs w:val="22"/>
              </w:rPr>
              <w:t>Daily activity</w:t>
            </w:r>
          </w:p>
        </w:tc>
        <w:tc>
          <w:tcPr>
            <w:tcW w:w="515" w:type="pct"/>
            <w:shd w:val="clear" w:color="auto" w:fill="6B2976"/>
          </w:tcPr>
          <w:p w14:paraId="33CDD30C" w14:textId="77777777" w:rsidR="001C3867" w:rsidRPr="00593808" w:rsidRDefault="001C3867" w:rsidP="00593808">
            <w:pPr>
              <w:pStyle w:val="BodyText1"/>
              <w:rPr>
                <w:rFonts w:cs="Arial"/>
                <w:b/>
                <w:bCs/>
                <w:color w:val="FFFFFF" w:themeColor="background1"/>
                <w:kern w:val="24"/>
                <w:sz w:val="22"/>
                <w:szCs w:val="22"/>
              </w:rPr>
            </w:pPr>
            <w:r w:rsidRPr="00593808">
              <w:rPr>
                <w:rFonts w:cs="Arial"/>
                <w:b/>
                <w:bCs/>
                <w:color w:val="FFFFFF" w:themeColor="background1"/>
                <w:kern w:val="24"/>
                <w:sz w:val="22"/>
                <w:szCs w:val="22"/>
              </w:rPr>
              <w:t>PEDI-CAT</w:t>
            </w:r>
          </w:p>
          <w:p w14:paraId="7A263A9D" w14:textId="77777777" w:rsidR="001C3867" w:rsidRPr="00593808" w:rsidRDefault="001C3867" w:rsidP="00593808">
            <w:pPr>
              <w:pStyle w:val="BodyText1"/>
              <w:rPr>
                <w:rFonts w:cs="Arial"/>
                <w:b/>
                <w:bCs/>
                <w:color w:val="FFFFFF" w:themeColor="background1"/>
                <w:kern w:val="24"/>
                <w:sz w:val="22"/>
                <w:szCs w:val="22"/>
              </w:rPr>
            </w:pPr>
            <w:r w:rsidRPr="00593808">
              <w:rPr>
                <w:rFonts w:cs="Arial"/>
                <w:b/>
                <w:bCs/>
                <w:color w:val="FFFFFF" w:themeColor="background1"/>
                <w:kern w:val="24"/>
                <w:sz w:val="22"/>
                <w:szCs w:val="22"/>
              </w:rPr>
              <w:t>Mobility</w:t>
            </w:r>
          </w:p>
        </w:tc>
        <w:tc>
          <w:tcPr>
            <w:tcW w:w="514" w:type="pct"/>
            <w:shd w:val="clear" w:color="auto" w:fill="6B2976"/>
          </w:tcPr>
          <w:p w14:paraId="27A38F46" w14:textId="77777777" w:rsidR="001C3867" w:rsidRPr="00593808" w:rsidRDefault="001C3867" w:rsidP="00593808">
            <w:pPr>
              <w:pStyle w:val="BodyText1"/>
              <w:rPr>
                <w:rFonts w:cs="Arial"/>
                <w:b/>
                <w:bCs/>
                <w:color w:val="FFFFFF" w:themeColor="background1"/>
                <w:kern w:val="24"/>
                <w:sz w:val="22"/>
                <w:szCs w:val="22"/>
              </w:rPr>
            </w:pPr>
            <w:r w:rsidRPr="00593808">
              <w:rPr>
                <w:rFonts w:cs="Arial"/>
                <w:b/>
                <w:bCs/>
                <w:color w:val="FFFFFF" w:themeColor="background1"/>
                <w:kern w:val="24"/>
                <w:sz w:val="22"/>
                <w:szCs w:val="22"/>
              </w:rPr>
              <w:t>PEDI-CAT</w:t>
            </w:r>
          </w:p>
          <w:p w14:paraId="48BC3C2F" w14:textId="77777777" w:rsidR="001C3867" w:rsidRPr="00593808" w:rsidRDefault="001C3867" w:rsidP="00593808">
            <w:pPr>
              <w:pStyle w:val="BodyText1"/>
              <w:rPr>
                <w:rFonts w:cs="Arial"/>
                <w:b/>
                <w:bCs/>
                <w:color w:val="FFFFFF" w:themeColor="background1"/>
                <w:kern w:val="24"/>
                <w:sz w:val="22"/>
                <w:szCs w:val="22"/>
              </w:rPr>
            </w:pPr>
            <w:r w:rsidRPr="00593808">
              <w:rPr>
                <w:rFonts w:cs="Arial"/>
                <w:b/>
                <w:bCs/>
                <w:color w:val="FFFFFF" w:themeColor="background1"/>
                <w:kern w:val="24"/>
                <w:sz w:val="22"/>
                <w:szCs w:val="22"/>
              </w:rPr>
              <w:t>Social and cognitive</w:t>
            </w:r>
          </w:p>
        </w:tc>
        <w:tc>
          <w:tcPr>
            <w:tcW w:w="515" w:type="pct"/>
            <w:shd w:val="clear" w:color="auto" w:fill="6B2976"/>
          </w:tcPr>
          <w:p w14:paraId="785DA30C" w14:textId="77777777" w:rsidR="001C3867" w:rsidRPr="00593808" w:rsidRDefault="001C3867" w:rsidP="00593808">
            <w:pPr>
              <w:pStyle w:val="BodyText1"/>
              <w:rPr>
                <w:rFonts w:cs="Arial"/>
                <w:b/>
                <w:bCs/>
                <w:color w:val="FFFFFF" w:themeColor="background1"/>
                <w:kern w:val="24"/>
                <w:sz w:val="22"/>
                <w:szCs w:val="22"/>
              </w:rPr>
            </w:pPr>
            <w:r w:rsidRPr="00593808">
              <w:rPr>
                <w:rFonts w:cs="Arial"/>
                <w:b/>
                <w:bCs/>
                <w:color w:val="FFFFFF" w:themeColor="background1"/>
                <w:kern w:val="24"/>
                <w:sz w:val="22"/>
                <w:szCs w:val="22"/>
              </w:rPr>
              <w:t>PEDI-CAT</w:t>
            </w:r>
          </w:p>
          <w:p w14:paraId="3B450A9B" w14:textId="77777777" w:rsidR="001C3867" w:rsidRPr="00593808" w:rsidRDefault="001C3867" w:rsidP="00593808">
            <w:pPr>
              <w:pStyle w:val="BodyText1"/>
              <w:rPr>
                <w:rFonts w:cs="Arial"/>
                <w:b/>
                <w:bCs/>
                <w:color w:val="FFFFFF" w:themeColor="background1"/>
                <w:kern w:val="24"/>
                <w:sz w:val="22"/>
                <w:szCs w:val="22"/>
              </w:rPr>
            </w:pPr>
            <w:r w:rsidRPr="00593808">
              <w:rPr>
                <w:rFonts w:cs="Arial"/>
                <w:b/>
                <w:bCs/>
                <w:color w:val="FFFFFF" w:themeColor="background1"/>
                <w:kern w:val="24"/>
                <w:sz w:val="22"/>
                <w:szCs w:val="22"/>
              </w:rPr>
              <w:t>Responsibility</w:t>
            </w:r>
          </w:p>
        </w:tc>
        <w:tc>
          <w:tcPr>
            <w:tcW w:w="515" w:type="pct"/>
            <w:shd w:val="clear" w:color="auto" w:fill="6B2976"/>
          </w:tcPr>
          <w:p w14:paraId="62B4B0E7" w14:textId="40A8D41C" w:rsidR="001C3867" w:rsidRPr="00593808" w:rsidRDefault="0061204A" w:rsidP="00593808">
            <w:pPr>
              <w:pStyle w:val="BodyText1"/>
              <w:rPr>
                <w:rFonts w:cs="Arial"/>
                <w:b/>
                <w:bCs/>
                <w:color w:val="FFFFFF" w:themeColor="background1"/>
                <w:kern w:val="24"/>
                <w:sz w:val="22"/>
                <w:szCs w:val="22"/>
              </w:rPr>
            </w:pPr>
            <w:r w:rsidRPr="00593808">
              <w:rPr>
                <w:rFonts w:cs="Arial"/>
                <w:b/>
                <w:bCs/>
                <w:color w:val="FFFFFF" w:themeColor="background1"/>
                <w:kern w:val="24"/>
                <w:sz w:val="22"/>
                <w:szCs w:val="22"/>
              </w:rPr>
              <w:t>GAS/</w:t>
            </w:r>
            <w:r w:rsidR="00386125" w:rsidRPr="00593808">
              <w:rPr>
                <w:rFonts w:cs="Arial"/>
                <w:b/>
                <w:bCs/>
                <w:color w:val="FFFFFF" w:themeColor="background1"/>
                <w:kern w:val="24"/>
                <w:sz w:val="22"/>
                <w:szCs w:val="22"/>
              </w:rPr>
              <w:t>GAS-Light</w:t>
            </w:r>
          </w:p>
        </w:tc>
        <w:tc>
          <w:tcPr>
            <w:tcW w:w="514" w:type="pct"/>
            <w:shd w:val="clear" w:color="auto" w:fill="6B2976"/>
          </w:tcPr>
          <w:p w14:paraId="48F36A87" w14:textId="77777777" w:rsidR="001C3867" w:rsidRPr="00593808" w:rsidRDefault="001C3867" w:rsidP="00593808">
            <w:pPr>
              <w:pStyle w:val="BodyText1"/>
              <w:rPr>
                <w:rFonts w:cs="Arial"/>
                <w:b/>
                <w:bCs/>
                <w:color w:val="FFFFFF" w:themeColor="background1"/>
                <w:kern w:val="24"/>
                <w:sz w:val="22"/>
                <w:szCs w:val="22"/>
              </w:rPr>
            </w:pPr>
            <w:r w:rsidRPr="00593808">
              <w:rPr>
                <w:rFonts w:cs="Arial"/>
                <w:b/>
                <w:bCs/>
                <w:color w:val="FFFFFF" w:themeColor="background1"/>
                <w:kern w:val="24"/>
                <w:sz w:val="22"/>
                <w:szCs w:val="22"/>
              </w:rPr>
              <w:t>PEEM</w:t>
            </w:r>
          </w:p>
          <w:p w14:paraId="3D4AAA5D" w14:textId="77777777" w:rsidR="001C3867" w:rsidRPr="00593808" w:rsidRDefault="001C3867" w:rsidP="00593808">
            <w:pPr>
              <w:pStyle w:val="BodyText1"/>
              <w:rPr>
                <w:rFonts w:cs="Arial"/>
                <w:b/>
                <w:bCs/>
                <w:color w:val="FFFFFF" w:themeColor="background1"/>
                <w:kern w:val="24"/>
                <w:sz w:val="22"/>
                <w:szCs w:val="22"/>
              </w:rPr>
            </w:pPr>
            <w:r w:rsidRPr="00593808">
              <w:rPr>
                <w:rFonts w:cs="Arial"/>
                <w:b/>
                <w:bCs/>
                <w:color w:val="FFFFFF" w:themeColor="background1"/>
                <w:kern w:val="24"/>
                <w:sz w:val="22"/>
                <w:szCs w:val="22"/>
              </w:rPr>
              <w:t>Total</w:t>
            </w:r>
          </w:p>
        </w:tc>
        <w:tc>
          <w:tcPr>
            <w:tcW w:w="515" w:type="pct"/>
            <w:shd w:val="clear" w:color="auto" w:fill="6B2976"/>
          </w:tcPr>
          <w:p w14:paraId="74768C25" w14:textId="77777777" w:rsidR="001C3867" w:rsidRPr="00593808" w:rsidRDefault="001C3867" w:rsidP="00593808">
            <w:pPr>
              <w:pStyle w:val="BodyText1"/>
              <w:rPr>
                <w:rFonts w:cs="Arial"/>
                <w:b/>
                <w:bCs/>
                <w:color w:val="FFFFFF" w:themeColor="background1"/>
                <w:kern w:val="24"/>
                <w:sz w:val="22"/>
                <w:szCs w:val="22"/>
              </w:rPr>
            </w:pPr>
            <w:r w:rsidRPr="00593808">
              <w:rPr>
                <w:rFonts w:cs="Arial"/>
                <w:b/>
                <w:bCs/>
                <w:color w:val="FFFFFF" w:themeColor="background1"/>
                <w:kern w:val="24"/>
                <w:sz w:val="22"/>
                <w:szCs w:val="22"/>
              </w:rPr>
              <w:t>PEEM</w:t>
            </w:r>
          </w:p>
          <w:p w14:paraId="02EB69E5" w14:textId="77777777" w:rsidR="001C3867" w:rsidRPr="00593808" w:rsidRDefault="001C3867" w:rsidP="00593808">
            <w:pPr>
              <w:pStyle w:val="BodyText1"/>
              <w:rPr>
                <w:rFonts w:cs="Arial"/>
                <w:b/>
                <w:bCs/>
                <w:color w:val="FFFFFF" w:themeColor="background1"/>
                <w:kern w:val="24"/>
                <w:sz w:val="22"/>
                <w:szCs w:val="22"/>
              </w:rPr>
            </w:pPr>
            <w:r w:rsidRPr="00593808">
              <w:rPr>
                <w:rFonts w:cs="Arial"/>
                <w:b/>
                <w:bCs/>
                <w:color w:val="FFFFFF" w:themeColor="background1"/>
                <w:kern w:val="24"/>
                <w:sz w:val="22"/>
                <w:szCs w:val="22"/>
              </w:rPr>
              <w:t>Efficacy to parent</w:t>
            </w:r>
          </w:p>
        </w:tc>
        <w:tc>
          <w:tcPr>
            <w:tcW w:w="515" w:type="pct"/>
            <w:shd w:val="clear" w:color="auto" w:fill="6B2976"/>
          </w:tcPr>
          <w:p w14:paraId="1C4A32D0" w14:textId="77777777" w:rsidR="001C3867" w:rsidRPr="00593808" w:rsidRDefault="001C3867" w:rsidP="00593808">
            <w:pPr>
              <w:pStyle w:val="BodyText1"/>
              <w:rPr>
                <w:rFonts w:cs="Arial"/>
                <w:b/>
                <w:bCs/>
                <w:color w:val="FFFFFF" w:themeColor="background1"/>
                <w:kern w:val="24"/>
                <w:sz w:val="22"/>
                <w:szCs w:val="22"/>
              </w:rPr>
            </w:pPr>
            <w:r w:rsidRPr="00593808">
              <w:rPr>
                <w:rFonts w:cs="Arial"/>
                <w:b/>
                <w:bCs/>
                <w:color w:val="FFFFFF" w:themeColor="background1"/>
                <w:kern w:val="24"/>
                <w:sz w:val="22"/>
                <w:szCs w:val="22"/>
              </w:rPr>
              <w:t>PEEM</w:t>
            </w:r>
          </w:p>
          <w:p w14:paraId="658C0704" w14:textId="77777777" w:rsidR="001C3867" w:rsidRPr="00593808" w:rsidRDefault="001C3867" w:rsidP="00593808">
            <w:pPr>
              <w:pStyle w:val="BodyText1"/>
              <w:rPr>
                <w:rFonts w:cs="Arial"/>
                <w:b/>
                <w:bCs/>
                <w:color w:val="FFFFFF" w:themeColor="background1"/>
                <w:kern w:val="24"/>
                <w:sz w:val="22"/>
                <w:szCs w:val="22"/>
              </w:rPr>
            </w:pPr>
            <w:r w:rsidRPr="00593808">
              <w:rPr>
                <w:rFonts w:cs="Arial"/>
                <w:b/>
                <w:bCs/>
                <w:color w:val="FFFFFF" w:themeColor="background1"/>
                <w:kern w:val="24"/>
                <w:sz w:val="22"/>
                <w:szCs w:val="22"/>
              </w:rPr>
              <w:t>Efficacy to connect</w:t>
            </w:r>
          </w:p>
        </w:tc>
      </w:tr>
      <w:tr w:rsidR="005C6AF1" w:rsidRPr="00345A57" w14:paraId="4CFCA91D" w14:textId="77777777" w:rsidTr="00336FB7">
        <w:tc>
          <w:tcPr>
            <w:tcW w:w="883" w:type="pct"/>
            <w:shd w:val="clear" w:color="auto" w:fill="FFFFFF" w:themeFill="background1"/>
          </w:tcPr>
          <w:p w14:paraId="45EF54F9" w14:textId="77777777" w:rsidR="001C3867" w:rsidRPr="00593808" w:rsidRDefault="001C3867" w:rsidP="000B2571">
            <w:pPr>
              <w:pStyle w:val="Datatable"/>
              <w:jc w:val="left"/>
              <w:rPr>
                <w:rFonts w:cs="Arial"/>
                <w:sz w:val="22"/>
                <w:szCs w:val="22"/>
              </w:rPr>
            </w:pPr>
            <w:r w:rsidRPr="00593808">
              <w:rPr>
                <w:rFonts w:cs="Arial"/>
                <w:sz w:val="22"/>
                <w:szCs w:val="22"/>
              </w:rPr>
              <w:t>PEDI-CAT Daily activity</w:t>
            </w:r>
          </w:p>
        </w:tc>
        <w:tc>
          <w:tcPr>
            <w:tcW w:w="514" w:type="pct"/>
            <w:tcBorders>
              <w:bottom w:val="single" w:sz="4" w:space="0" w:color="auto"/>
            </w:tcBorders>
            <w:shd w:val="clear" w:color="auto" w:fill="D1D3D4"/>
          </w:tcPr>
          <w:p w14:paraId="099BBFC2"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tcBorders>
              <w:bottom w:val="single" w:sz="4" w:space="0" w:color="auto"/>
            </w:tcBorders>
            <w:shd w:val="clear" w:color="auto" w:fill="8AC640"/>
          </w:tcPr>
          <w:p w14:paraId="37182D26" w14:textId="77777777" w:rsidR="001C3867" w:rsidRPr="00AC2CF5" w:rsidRDefault="001C3867" w:rsidP="00593808">
            <w:pPr>
              <w:pStyle w:val="Datatable"/>
              <w:jc w:val="left"/>
              <w:rPr>
                <w:rFonts w:cs="Arial"/>
                <w:sz w:val="22"/>
                <w:szCs w:val="22"/>
              </w:rPr>
            </w:pPr>
            <w:r w:rsidRPr="00AC2CF5">
              <w:rPr>
                <w:rFonts w:cs="Arial"/>
                <w:sz w:val="22"/>
                <w:szCs w:val="22"/>
              </w:rPr>
              <w:t>0.83</w:t>
            </w:r>
          </w:p>
        </w:tc>
        <w:tc>
          <w:tcPr>
            <w:tcW w:w="514" w:type="pct"/>
            <w:shd w:val="clear" w:color="auto" w:fill="8AC640"/>
          </w:tcPr>
          <w:p w14:paraId="3588E312" w14:textId="77777777" w:rsidR="001C3867" w:rsidRPr="00AC2CF5" w:rsidRDefault="001C3867" w:rsidP="00593808">
            <w:pPr>
              <w:pStyle w:val="Datatable"/>
              <w:jc w:val="left"/>
              <w:rPr>
                <w:rFonts w:cs="Arial"/>
                <w:sz w:val="22"/>
                <w:szCs w:val="22"/>
              </w:rPr>
            </w:pPr>
            <w:r w:rsidRPr="00AC2CF5">
              <w:rPr>
                <w:rFonts w:cs="Arial"/>
                <w:sz w:val="22"/>
                <w:szCs w:val="22"/>
              </w:rPr>
              <w:t>0.67</w:t>
            </w:r>
          </w:p>
        </w:tc>
        <w:tc>
          <w:tcPr>
            <w:tcW w:w="515" w:type="pct"/>
            <w:shd w:val="clear" w:color="auto" w:fill="F37021"/>
          </w:tcPr>
          <w:p w14:paraId="5F7C0254" w14:textId="77777777" w:rsidR="001C3867" w:rsidRPr="00AC2CF5" w:rsidRDefault="001C3867" w:rsidP="00593808">
            <w:pPr>
              <w:pStyle w:val="Datatable"/>
              <w:jc w:val="left"/>
              <w:rPr>
                <w:rFonts w:cs="Arial"/>
                <w:sz w:val="22"/>
                <w:szCs w:val="22"/>
              </w:rPr>
            </w:pPr>
            <w:r w:rsidRPr="00AC2CF5">
              <w:rPr>
                <w:rFonts w:cs="Arial"/>
                <w:sz w:val="22"/>
                <w:szCs w:val="22"/>
              </w:rPr>
              <w:t>0.08</w:t>
            </w:r>
          </w:p>
        </w:tc>
        <w:tc>
          <w:tcPr>
            <w:tcW w:w="515" w:type="pct"/>
            <w:shd w:val="clear" w:color="auto" w:fill="F37021"/>
          </w:tcPr>
          <w:p w14:paraId="337233B9" w14:textId="77777777" w:rsidR="001C3867" w:rsidRPr="00AC2CF5" w:rsidRDefault="001C3867" w:rsidP="00593808">
            <w:pPr>
              <w:pStyle w:val="Datatable"/>
              <w:jc w:val="left"/>
              <w:rPr>
                <w:rFonts w:cs="Arial"/>
                <w:sz w:val="22"/>
                <w:szCs w:val="22"/>
              </w:rPr>
            </w:pPr>
            <w:r w:rsidRPr="00AC2CF5">
              <w:rPr>
                <w:rFonts w:cs="Arial"/>
                <w:sz w:val="22"/>
                <w:szCs w:val="22"/>
              </w:rPr>
              <w:t>0.06</w:t>
            </w:r>
          </w:p>
        </w:tc>
        <w:tc>
          <w:tcPr>
            <w:tcW w:w="514" w:type="pct"/>
            <w:shd w:val="clear" w:color="auto" w:fill="F37021"/>
          </w:tcPr>
          <w:p w14:paraId="3F370691" w14:textId="77777777" w:rsidR="001C3867" w:rsidRPr="00AC2CF5" w:rsidRDefault="001C3867" w:rsidP="00593808">
            <w:pPr>
              <w:pStyle w:val="Datatable"/>
              <w:jc w:val="left"/>
              <w:rPr>
                <w:rFonts w:cs="Arial"/>
                <w:sz w:val="22"/>
                <w:szCs w:val="22"/>
              </w:rPr>
            </w:pPr>
            <w:r w:rsidRPr="00AC2CF5">
              <w:rPr>
                <w:rFonts w:cs="Arial"/>
                <w:sz w:val="22"/>
                <w:szCs w:val="22"/>
              </w:rPr>
              <w:t>-0.12</w:t>
            </w:r>
          </w:p>
        </w:tc>
        <w:tc>
          <w:tcPr>
            <w:tcW w:w="515" w:type="pct"/>
            <w:shd w:val="clear" w:color="auto" w:fill="F37021"/>
          </w:tcPr>
          <w:p w14:paraId="3D03B1A8" w14:textId="77777777" w:rsidR="001C3867" w:rsidRPr="00AC2CF5" w:rsidRDefault="001C3867" w:rsidP="00593808">
            <w:pPr>
              <w:pStyle w:val="Datatable"/>
              <w:jc w:val="left"/>
              <w:rPr>
                <w:rFonts w:cs="Arial"/>
                <w:sz w:val="22"/>
                <w:szCs w:val="22"/>
              </w:rPr>
            </w:pPr>
            <w:r w:rsidRPr="00AC2CF5">
              <w:rPr>
                <w:rFonts w:cs="Arial"/>
                <w:sz w:val="22"/>
                <w:szCs w:val="22"/>
              </w:rPr>
              <w:t>-0.12</w:t>
            </w:r>
          </w:p>
        </w:tc>
        <w:tc>
          <w:tcPr>
            <w:tcW w:w="515" w:type="pct"/>
            <w:shd w:val="clear" w:color="auto" w:fill="F37021"/>
          </w:tcPr>
          <w:p w14:paraId="51C350B9" w14:textId="77777777" w:rsidR="001C3867" w:rsidRPr="00AC2CF5" w:rsidRDefault="001C3867" w:rsidP="00593808">
            <w:pPr>
              <w:pStyle w:val="Datatable"/>
              <w:jc w:val="left"/>
              <w:rPr>
                <w:rFonts w:cs="Arial"/>
                <w:sz w:val="22"/>
                <w:szCs w:val="22"/>
              </w:rPr>
            </w:pPr>
            <w:r w:rsidRPr="00AC2CF5">
              <w:rPr>
                <w:rFonts w:cs="Arial"/>
                <w:sz w:val="22"/>
                <w:szCs w:val="22"/>
              </w:rPr>
              <w:t>-0.12</w:t>
            </w:r>
          </w:p>
        </w:tc>
      </w:tr>
      <w:tr w:rsidR="00336FB7" w:rsidRPr="00345A57" w14:paraId="0FFE58AA" w14:textId="77777777" w:rsidTr="00336FB7">
        <w:tc>
          <w:tcPr>
            <w:tcW w:w="883" w:type="pct"/>
            <w:shd w:val="clear" w:color="auto" w:fill="FFFFFF" w:themeFill="background1"/>
          </w:tcPr>
          <w:p w14:paraId="13F0AA8F" w14:textId="77777777" w:rsidR="001C3867" w:rsidRPr="00593808" w:rsidRDefault="001C3867" w:rsidP="006E5F24">
            <w:pPr>
              <w:pStyle w:val="Datatable"/>
              <w:jc w:val="left"/>
              <w:rPr>
                <w:rFonts w:cs="Arial"/>
                <w:sz w:val="22"/>
                <w:szCs w:val="22"/>
              </w:rPr>
            </w:pPr>
            <w:r w:rsidRPr="00593808">
              <w:rPr>
                <w:rFonts w:cs="Arial"/>
                <w:sz w:val="22"/>
                <w:szCs w:val="22"/>
              </w:rPr>
              <w:t>PEDI-CAT Mobility</w:t>
            </w:r>
          </w:p>
        </w:tc>
        <w:tc>
          <w:tcPr>
            <w:tcW w:w="514" w:type="pct"/>
            <w:shd w:val="clear" w:color="000000" w:fill="D1D3D4"/>
          </w:tcPr>
          <w:p w14:paraId="12CBEE71"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tcBorders>
              <w:bottom w:val="single" w:sz="4" w:space="0" w:color="auto"/>
            </w:tcBorders>
            <w:shd w:val="clear" w:color="000000" w:fill="D1D3D4"/>
          </w:tcPr>
          <w:p w14:paraId="34872B42"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4" w:type="pct"/>
            <w:tcBorders>
              <w:bottom w:val="single" w:sz="4" w:space="0" w:color="auto"/>
            </w:tcBorders>
            <w:shd w:val="clear" w:color="auto" w:fill="8AC640"/>
          </w:tcPr>
          <w:p w14:paraId="40936462" w14:textId="77777777" w:rsidR="001C3867" w:rsidRPr="00AC2CF5" w:rsidRDefault="001C3867" w:rsidP="00593808">
            <w:pPr>
              <w:pStyle w:val="Datatable"/>
              <w:jc w:val="left"/>
              <w:rPr>
                <w:rFonts w:cs="Arial"/>
                <w:sz w:val="22"/>
                <w:szCs w:val="22"/>
              </w:rPr>
            </w:pPr>
            <w:r w:rsidRPr="00AC2CF5">
              <w:rPr>
                <w:rFonts w:cs="Arial"/>
                <w:sz w:val="22"/>
                <w:szCs w:val="22"/>
              </w:rPr>
              <w:t>0.65</w:t>
            </w:r>
          </w:p>
        </w:tc>
        <w:tc>
          <w:tcPr>
            <w:tcW w:w="515" w:type="pct"/>
            <w:shd w:val="clear" w:color="auto" w:fill="F37021"/>
          </w:tcPr>
          <w:p w14:paraId="717EE288" w14:textId="77777777" w:rsidR="001C3867" w:rsidRPr="00AC2CF5" w:rsidRDefault="001C3867" w:rsidP="00593808">
            <w:pPr>
              <w:pStyle w:val="Datatable"/>
              <w:jc w:val="left"/>
              <w:rPr>
                <w:rFonts w:cs="Arial"/>
                <w:sz w:val="22"/>
                <w:szCs w:val="22"/>
              </w:rPr>
            </w:pPr>
            <w:r w:rsidRPr="00AC2CF5">
              <w:rPr>
                <w:rFonts w:cs="Arial"/>
                <w:sz w:val="22"/>
                <w:szCs w:val="22"/>
              </w:rPr>
              <w:t>0.01</w:t>
            </w:r>
          </w:p>
        </w:tc>
        <w:tc>
          <w:tcPr>
            <w:tcW w:w="515" w:type="pct"/>
            <w:shd w:val="clear" w:color="auto" w:fill="FFFF00"/>
          </w:tcPr>
          <w:p w14:paraId="2BC580EE" w14:textId="77777777" w:rsidR="001C3867" w:rsidRPr="00AC2CF5" w:rsidRDefault="001C3867" w:rsidP="00593808">
            <w:pPr>
              <w:pStyle w:val="Datatable"/>
              <w:jc w:val="left"/>
              <w:rPr>
                <w:rFonts w:cs="Arial"/>
                <w:sz w:val="22"/>
                <w:szCs w:val="22"/>
              </w:rPr>
            </w:pPr>
            <w:r w:rsidRPr="00AC2CF5">
              <w:rPr>
                <w:rFonts w:cs="Arial"/>
                <w:sz w:val="22"/>
                <w:szCs w:val="22"/>
              </w:rPr>
              <w:t>0.31</w:t>
            </w:r>
          </w:p>
        </w:tc>
        <w:tc>
          <w:tcPr>
            <w:tcW w:w="514" w:type="pct"/>
            <w:shd w:val="clear" w:color="auto" w:fill="F37021"/>
          </w:tcPr>
          <w:p w14:paraId="52EFF850" w14:textId="77777777" w:rsidR="001C3867" w:rsidRPr="00AC2CF5" w:rsidRDefault="001C3867" w:rsidP="00593808">
            <w:pPr>
              <w:pStyle w:val="Datatable"/>
              <w:jc w:val="left"/>
              <w:rPr>
                <w:rFonts w:cs="Arial"/>
                <w:sz w:val="22"/>
                <w:szCs w:val="22"/>
              </w:rPr>
            </w:pPr>
            <w:r w:rsidRPr="00AC2CF5">
              <w:rPr>
                <w:rFonts w:cs="Arial"/>
                <w:sz w:val="22"/>
                <w:szCs w:val="22"/>
              </w:rPr>
              <w:t>-0.16</w:t>
            </w:r>
          </w:p>
        </w:tc>
        <w:tc>
          <w:tcPr>
            <w:tcW w:w="515" w:type="pct"/>
            <w:shd w:val="clear" w:color="auto" w:fill="F37021"/>
          </w:tcPr>
          <w:p w14:paraId="5B15E456" w14:textId="77777777" w:rsidR="001C3867" w:rsidRPr="00AC2CF5" w:rsidRDefault="001C3867" w:rsidP="00593808">
            <w:pPr>
              <w:pStyle w:val="Datatable"/>
              <w:jc w:val="left"/>
              <w:rPr>
                <w:rFonts w:cs="Arial"/>
                <w:sz w:val="22"/>
                <w:szCs w:val="22"/>
              </w:rPr>
            </w:pPr>
            <w:r w:rsidRPr="00AC2CF5">
              <w:rPr>
                <w:rFonts w:cs="Arial"/>
                <w:sz w:val="22"/>
                <w:szCs w:val="22"/>
              </w:rPr>
              <w:t>-0.16</w:t>
            </w:r>
          </w:p>
        </w:tc>
        <w:tc>
          <w:tcPr>
            <w:tcW w:w="515" w:type="pct"/>
            <w:shd w:val="clear" w:color="auto" w:fill="F37021"/>
          </w:tcPr>
          <w:p w14:paraId="71E597D2" w14:textId="77777777" w:rsidR="001C3867" w:rsidRPr="00AC2CF5" w:rsidRDefault="001C3867" w:rsidP="00593808">
            <w:pPr>
              <w:pStyle w:val="Datatable"/>
              <w:jc w:val="left"/>
              <w:rPr>
                <w:rFonts w:cs="Arial"/>
                <w:sz w:val="22"/>
                <w:szCs w:val="22"/>
              </w:rPr>
            </w:pPr>
            <w:r w:rsidRPr="00AC2CF5">
              <w:rPr>
                <w:rFonts w:cs="Arial"/>
                <w:sz w:val="22"/>
                <w:szCs w:val="22"/>
              </w:rPr>
              <w:t>-0.16</w:t>
            </w:r>
          </w:p>
        </w:tc>
      </w:tr>
      <w:tr w:rsidR="005C6AF1" w:rsidRPr="00345A57" w14:paraId="0ADB2105" w14:textId="77777777" w:rsidTr="00336FB7">
        <w:tc>
          <w:tcPr>
            <w:tcW w:w="883" w:type="pct"/>
            <w:shd w:val="clear" w:color="auto" w:fill="FFFFFF" w:themeFill="background1"/>
          </w:tcPr>
          <w:p w14:paraId="2B9C3186" w14:textId="77777777" w:rsidR="001C3867" w:rsidRPr="00593808" w:rsidRDefault="001C3867" w:rsidP="006E5F24">
            <w:pPr>
              <w:pStyle w:val="Datatable"/>
              <w:jc w:val="left"/>
              <w:rPr>
                <w:rFonts w:cs="Arial"/>
                <w:sz w:val="22"/>
                <w:szCs w:val="22"/>
              </w:rPr>
            </w:pPr>
            <w:r w:rsidRPr="00593808">
              <w:rPr>
                <w:rFonts w:cs="Arial"/>
                <w:sz w:val="22"/>
                <w:szCs w:val="22"/>
              </w:rPr>
              <w:t>PEDI-CAT Social and cognitive</w:t>
            </w:r>
          </w:p>
        </w:tc>
        <w:tc>
          <w:tcPr>
            <w:tcW w:w="514" w:type="pct"/>
            <w:shd w:val="clear" w:color="auto" w:fill="D1D3D4"/>
          </w:tcPr>
          <w:p w14:paraId="2224AB43"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tcBorders>
              <w:bottom w:val="single" w:sz="4" w:space="0" w:color="auto"/>
            </w:tcBorders>
            <w:shd w:val="clear" w:color="000000" w:fill="D1D3D4"/>
          </w:tcPr>
          <w:p w14:paraId="73CAEB0D"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4" w:type="pct"/>
            <w:tcBorders>
              <w:bottom w:val="single" w:sz="4" w:space="0" w:color="auto"/>
            </w:tcBorders>
            <w:shd w:val="clear" w:color="000000" w:fill="D1D3D4"/>
          </w:tcPr>
          <w:p w14:paraId="4AA83706"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tcBorders>
              <w:bottom w:val="single" w:sz="4" w:space="0" w:color="auto"/>
            </w:tcBorders>
            <w:shd w:val="clear" w:color="auto" w:fill="F37021"/>
          </w:tcPr>
          <w:p w14:paraId="3253D133" w14:textId="77777777" w:rsidR="001C3867" w:rsidRPr="00AC2CF5" w:rsidRDefault="001C3867" w:rsidP="00593808">
            <w:pPr>
              <w:pStyle w:val="Datatable"/>
              <w:jc w:val="left"/>
              <w:rPr>
                <w:rFonts w:cs="Arial"/>
                <w:sz w:val="22"/>
                <w:szCs w:val="22"/>
              </w:rPr>
            </w:pPr>
            <w:r w:rsidRPr="00AC2CF5">
              <w:rPr>
                <w:rFonts w:cs="Arial"/>
                <w:sz w:val="22"/>
                <w:szCs w:val="22"/>
              </w:rPr>
              <w:t>0.18</w:t>
            </w:r>
          </w:p>
        </w:tc>
        <w:tc>
          <w:tcPr>
            <w:tcW w:w="515" w:type="pct"/>
            <w:shd w:val="clear" w:color="auto" w:fill="F37021"/>
          </w:tcPr>
          <w:p w14:paraId="548D5A35" w14:textId="77777777" w:rsidR="001C3867" w:rsidRPr="00AC2CF5" w:rsidRDefault="001C3867" w:rsidP="00593808">
            <w:pPr>
              <w:pStyle w:val="Datatable"/>
              <w:jc w:val="left"/>
              <w:rPr>
                <w:rFonts w:cs="Arial"/>
                <w:sz w:val="22"/>
                <w:szCs w:val="22"/>
              </w:rPr>
            </w:pPr>
            <w:r w:rsidRPr="00AC2CF5">
              <w:rPr>
                <w:rFonts w:cs="Arial"/>
                <w:sz w:val="22"/>
                <w:szCs w:val="22"/>
              </w:rPr>
              <w:t>0.03</w:t>
            </w:r>
          </w:p>
        </w:tc>
        <w:tc>
          <w:tcPr>
            <w:tcW w:w="514" w:type="pct"/>
            <w:shd w:val="clear" w:color="auto" w:fill="F37021"/>
          </w:tcPr>
          <w:p w14:paraId="4DCA846F" w14:textId="77777777" w:rsidR="001C3867" w:rsidRPr="00AC2CF5" w:rsidRDefault="001C3867" w:rsidP="00593808">
            <w:pPr>
              <w:pStyle w:val="Datatable"/>
              <w:jc w:val="left"/>
              <w:rPr>
                <w:rFonts w:cs="Arial"/>
                <w:sz w:val="22"/>
                <w:szCs w:val="22"/>
              </w:rPr>
            </w:pPr>
            <w:r w:rsidRPr="00AC2CF5">
              <w:rPr>
                <w:rFonts w:cs="Arial"/>
                <w:sz w:val="22"/>
                <w:szCs w:val="22"/>
              </w:rPr>
              <w:t>0.05</w:t>
            </w:r>
          </w:p>
        </w:tc>
        <w:tc>
          <w:tcPr>
            <w:tcW w:w="515" w:type="pct"/>
            <w:shd w:val="clear" w:color="auto" w:fill="F37021"/>
          </w:tcPr>
          <w:p w14:paraId="6D4786B7" w14:textId="77777777" w:rsidR="001C3867" w:rsidRPr="00AC2CF5" w:rsidRDefault="001C3867" w:rsidP="00593808">
            <w:pPr>
              <w:pStyle w:val="Datatable"/>
              <w:jc w:val="left"/>
              <w:rPr>
                <w:rFonts w:cs="Arial"/>
                <w:sz w:val="22"/>
                <w:szCs w:val="22"/>
              </w:rPr>
            </w:pPr>
            <w:r w:rsidRPr="00AC2CF5">
              <w:rPr>
                <w:rFonts w:cs="Arial"/>
                <w:sz w:val="22"/>
                <w:szCs w:val="22"/>
              </w:rPr>
              <w:t>0.05</w:t>
            </w:r>
          </w:p>
        </w:tc>
        <w:tc>
          <w:tcPr>
            <w:tcW w:w="515" w:type="pct"/>
            <w:shd w:val="clear" w:color="auto" w:fill="F37021"/>
          </w:tcPr>
          <w:p w14:paraId="6C080600" w14:textId="77777777" w:rsidR="001C3867" w:rsidRPr="00AC2CF5" w:rsidRDefault="001C3867" w:rsidP="00593808">
            <w:pPr>
              <w:pStyle w:val="Datatable"/>
              <w:jc w:val="left"/>
              <w:rPr>
                <w:rFonts w:cs="Arial"/>
                <w:sz w:val="22"/>
                <w:szCs w:val="22"/>
              </w:rPr>
            </w:pPr>
            <w:r w:rsidRPr="00AC2CF5">
              <w:rPr>
                <w:rFonts w:cs="Arial"/>
                <w:sz w:val="22"/>
                <w:szCs w:val="22"/>
              </w:rPr>
              <w:t>0.05</w:t>
            </w:r>
          </w:p>
        </w:tc>
      </w:tr>
      <w:tr w:rsidR="005C6AF1" w:rsidRPr="00345A57" w14:paraId="17199F74" w14:textId="77777777" w:rsidTr="00336FB7">
        <w:tc>
          <w:tcPr>
            <w:tcW w:w="883" w:type="pct"/>
            <w:shd w:val="clear" w:color="auto" w:fill="FFFFFF" w:themeFill="background1"/>
          </w:tcPr>
          <w:p w14:paraId="138E6967" w14:textId="77777777" w:rsidR="001C3867" w:rsidRPr="00593808" w:rsidRDefault="001C3867" w:rsidP="006E5F24">
            <w:pPr>
              <w:pStyle w:val="Datatable"/>
              <w:jc w:val="left"/>
              <w:rPr>
                <w:rFonts w:cs="Arial"/>
                <w:sz w:val="22"/>
                <w:szCs w:val="22"/>
              </w:rPr>
            </w:pPr>
            <w:r w:rsidRPr="00593808">
              <w:rPr>
                <w:rFonts w:cs="Arial"/>
                <w:sz w:val="22"/>
                <w:szCs w:val="22"/>
              </w:rPr>
              <w:t>PEDI-CAT Responsibility</w:t>
            </w:r>
          </w:p>
        </w:tc>
        <w:tc>
          <w:tcPr>
            <w:tcW w:w="514" w:type="pct"/>
            <w:tcBorders>
              <w:bottom w:val="single" w:sz="4" w:space="0" w:color="auto"/>
            </w:tcBorders>
            <w:shd w:val="clear" w:color="auto" w:fill="D1D3D4"/>
          </w:tcPr>
          <w:p w14:paraId="596E4AD1"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tcBorders>
              <w:bottom w:val="single" w:sz="4" w:space="0" w:color="auto"/>
            </w:tcBorders>
            <w:shd w:val="clear" w:color="000000" w:fill="D1D3D4"/>
          </w:tcPr>
          <w:p w14:paraId="773908D1"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4" w:type="pct"/>
            <w:tcBorders>
              <w:bottom w:val="single" w:sz="4" w:space="0" w:color="auto"/>
            </w:tcBorders>
            <w:shd w:val="clear" w:color="000000" w:fill="D1D3D4"/>
          </w:tcPr>
          <w:p w14:paraId="62143269"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tcBorders>
              <w:bottom w:val="single" w:sz="4" w:space="0" w:color="auto"/>
            </w:tcBorders>
            <w:shd w:val="clear" w:color="000000" w:fill="D1D3D4"/>
          </w:tcPr>
          <w:p w14:paraId="3BDEC2FB"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tcBorders>
              <w:bottom w:val="single" w:sz="4" w:space="0" w:color="auto"/>
            </w:tcBorders>
            <w:shd w:val="clear" w:color="auto" w:fill="F37021"/>
          </w:tcPr>
          <w:p w14:paraId="6BEAF30B" w14:textId="77777777" w:rsidR="001C3867" w:rsidRPr="00AC2CF5" w:rsidRDefault="001C3867" w:rsidP="00593808">
            <w:pPr>
              <w:pStyle w:val="Datatable"/>
              <w:jc w:val="left"/>
              <w:rPr>
                <w:rFonts w:cs="Arial"/>
                <w:sz w:val="22"/>
                <w:szCs w:val="22"/>
              </w:rPr>
            </w:pPr>
            <w:r w:rsidRPr="00AC2CF5">
              <w:rPr>
                <w:rFonts w:cs="Arial"/>
                <w:sz w:val="22"/>
                <w:szCs w:val="22"/>
              </w:rPr>
              <w:t>-0.02</w:t>
            </w:r>
          </w:p>
        </w:tc>
        <w:tc>
          <w:tcPr>
            <w:tcW w:w="514" w:type="pct"/>
            <w:tcBorders>
              <w:bottom w:val="single" w:sz="4" w:space="0" w:color="auto"/>
            </w:tcBorders>
            <w:shd w:val="clear" w:color="auto" w:fill="F37021"/>
          </w:tcPr>
          <w:p w14:paraId="2F7AE15C" w14:textId="77777777" w:rsidR="001C3867" w:rsidRPr="00AC2CF5" w:rsidRDefault="001C3867" w:rsidP="00593808">
            <w:pPr>
              <w:pStyle w:val="Datatable"/>
              <w:jc w:val="left"/>
              <w:rPr>
                <w:rFonts w:cs="Arial"/>
                <w:sz w:val="22"/>
                <w:szCs w:val="22"/>
              </w:rPr>
            </w:pPr>
            <w:r w:rsidRPr="00AC2CF5">
              <w:rPr>
                <w:rFonts w:cs="Arial"/>
                <w:sz w:val="22"/>
                <w:szCs w:val="22"/>
              </w:rPr>
              <w:t>0.23</w:t>
            </w:r>
          </w:p>
        </w:tc>
        <w:tc>
          <w:tcPr>
            <w:tcW w:w="515" w:type="pct"/>
            <w:shd w:val="clear" w:color="auto" w:fill="F37021"/>
          </w:tcPr>
          <w:p w14:paraId="182463B6" w14:textId="77777777" w:rsidR="001C3867" w:rsidRPr="00AC2CF5" w:rsidRDefault="001C3867" w:rsidP="00593808">
            <w:pPr>
              <w:pStyle w:val="Datatable"/>
              <w:jc w:val="left"/>
              <w:rPr>
                <w:rFonts w:cs="Arial"/>
                <w:sz w:val="22"/>
                <w:szCs w:val="22"/>
              </w:rPr>
            </w:pPr>
            <w:r w:rsidRPr="00AC2CF5">
              <w:rPr>
                <w:rFonts w:cs="Arial"/>
                <w:sz w:val="22"/>
                <w:szCs w:val="22"/>
              </w:rPr>
              <w:t>0.21</w:t>
            </w:r>
          </w:p>
        </w:tc>
        <w:tc>
          <w:tcPr>
            <w:tcW w:w="515" w:type="pct"/>
            <w:shd w:val="clear" w:color="auto" w:fill="F37021"/>
          </w:tcPr>
          <w:p w14:paraId="4711F610" w14:textId="77777777" w:rsidR="001C3867" w:rsidRPr="00AC2CF5" w:rsidRDefault="001C3867" w:rsidP="00593808">
            <w:pPr>
              <w:pStyle w:val="Datatable"/>
              <w:jc w:val="left"/>
              <w:rPr>
                <w:rFonts w:cs="Arial"/>
                <w:sz w:val="22"/>
                <w:szCs w:val="22"/>
              </w:rPr>
            </w:pPr>
            <w:r w:rsidRPr="00AC2CF5">
              <w:rPr>
                <w:rFonts w:cs="Arial"/>
                <w:sz w:val="22"/>
                <w:szCs w:val="22"/>
              </w:rPr>
              <w:t>0.25</w:t>
            </w:r>
          </w:p>
        </w:tc>
      </w:tr>
      <w:tr w:rsidR="005C6AF1" w:rsidRPr="00345A57" w14:paraId="4FC2D17B" w14:textId="77777777" w:rsidTr="00336FB7">
        <w:tc>
          <w:tcPr>
            <w:tcW w:w="883" w:type="pct"/>
            <w:shd w:val="clear" w:color="auto" w:fill="auto"/>
          </w:tcPr>
          <w:p w14:paraId="4D06DE3C" w14:textId="4A7C9E38" w:rsidR="001C3867" w:rsidRPr="00593808" w:rsidRDefault="001C3867" w:rsidP="006E5F24">
            <w:pPr>
              <w:pStyle w:val="Datatable"/>
              <w:jc w:val="left"/>
              <w:rPr>
                <w:rFonts w:cs="Arial"/>
                <w:sz w:val="22"/>
                <w:szCs w:val="22"/>
              </w:rPr>
            </w:pPr>
            <w:r w:rsidRPr="00593808">
              <w:rPr>
                <w:rFonts w:cs="Arial"/>
                <w:sz w:val="22"/>
                <w:szCs w:val="22"/>
              </w:rPr>
              <w:t>GAS/</w:t>
            </w:r>
            <w:r w:rsidR="00386125" w:rsidRPr="00593808">
              <w:rPr>
                <w:rFonts w:cs="Arial"/>
                <w:sz w:val="22"/>
                <w:szCs w:val="22"/>
              </w:rPr>
              <w:t>GAS-Light</w:t>
            </w:r>
          </w:p>
        </w:tc>
        <w:tc>
          <w:tcPr>
            <w:tcW w:w="514" w:type="pct"/>
            <w:shd w:val="clear" w:color="000000" w:fill="D1D3D4"/>
          </w:tcPr>
          <w:p w14:paraId="1B888D60"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shd w:val="clear" w:color="000000" w:fill="D1D3D4"/>
          </w:tcPr>
          <w:p w14:paraId="60A44CBA"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4" w:type="pct"/>
            <w:shd w:val="clear" w:color="000000" w:fill="D1D3D4"/>
          </w:tcPr>
          <w:p w14:paraId="1A2065E5"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shd w:val="clear" w:color="000000" w:fill="D1D3D4"/>
          </w:tcPr>
          <w:p w14:paraId="67F1D25D"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shd w:val="clear" w:color="000000" w:fill="D1D3D4"/>
          </w:tcPr>
          <w:p w14:paraId="43202143"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4" w:type="pct"/>
            <w:shd w:val="clear" w:color="000000" w:fill="D1D3D4"/>
          </w:tcPr>
          <w:p w14:paraId="42A8DB42" w14:textId="77777777" w:rsidR="001C3867" w:rsidRPr="00AC2CF5" w:rsidRDefault="001C3867" w:rsidP="00593808">
            <w:pPr>
              <w:pStyle w:val="Datatable"/>
              <w:jc w:val="left"/>
              <w:rPr>
                <w:rFonts w:cs="Arial"/>
                <w:sz w:val="22"/>
                <w:szCs w:val="22"/>
              </w:rPr>
            </w:pPr>
            <w:r w:rsidRPr="00AC2CF5">
              <w:rPr>
                <w:rFonts w:cs="Arial"/>
                <w:sz w:val="22"/>
                <w:szCs w:val="22"/>
              </w:rPr>
              <w:t>0.08</w:t>
            </w:r>
          </w:p>
        </w:tc>
        <w:tc>
          <w:tcPr>
            <w:tcW w:w="515" w:type="pct"/>
            <w:shd w:val="clear" w:color="auto" w:fill="F37021"/>
          </w:tcPr>
          <w:p w14:paraId="62F05D99" w14:textId="77777777" w:rsidR="001C3867" w:rsidRPr="00AC2CF5" w:rsidRDefault="001C3867" w:rsidP="00593808">
            <w:pPr>
              <w:pStyle w:val="Datatable"/>
              <w:jc w:val="left"/>
              <w:rPr>
                <w:rFonts w:cs="Arial"/>
                <w:sz w:val="22"/>
                <w:szCs w:val="22"/>
              </w:rPr>
            </w:pPr>
            <w:r w:rsidRPr="00AC2CF5">
              <w:rPr>
                <w:rFonts w:cs="Arial"/>
                <w:sz w:val="22"/>
                <w:szCs w:val="22"/>
              </w:rPr>
              <w:t>0.08</w:t>
            </w:r>
          </w:p>
        </w:tc>
        <w:tc>
          <w:tcPr>
            <w:tcW w:w="515" w:type="pct"/>
            <w:shd w:val="clear" w:color="auto" w:fill="F37021"/>
          </w:tcPr>
          <w:p w14:paraId="3A43A2A1" w14:textId="77777777" w:rsidR="001C3867" w:rsidRPr="00AC2CF5" w:rsidRDefault="001C3867" w:rsidP="00593808">
            <w:pPr>
              <w:pStyle w:val="Datatable"/>
              <w:jc w:val="left"/>
              <w:rPr>
                <w:rFonts w:cs="Arial"/>
                <w:sz w:val="22"/>
                <w:szCs w:val="22"/>
              </w:rPr>
            </w:pPr>
            <w:r w:rsidRPr="00AC2CF5">
              <w:rPr>
                <w:rFonts w:cs="Arial"/>
                <w:sz w:val="22"/>
                <w:szCs w:val="22"/>
              </w:rPr>
              <w:t>0.08</w:t>
            </w:r>
          </w:p>
        </w:tc>
      </w:tr>
      <w:tr w:rsidR="00336FB7" w:rsidRPr="00345A57" w14:paraId="157D5423" w14:textId="77777777" w:rsidTr="00336FB7">
        <w:trPr>
          <w:trHeight w:val="331"/>
        </w:trPr>
        <w:tc>
          <w:tcPr>
            <w:tcW w:w="883" w:type="pct"/>
          </w:tcPr>
          <w:p w14:paraId="7FEB3119" w14:textId="77777777" w:rsidR="001C3867" w:rsidRPr="00593808" w:rsidRDefault="001C3867" w:rsidP="006E5F24">
            <w:pPr>
              <w:pStyle w:val="Datatable"/>
              <w:jc w:val="left"/>
              <w:rPr>
                <w:rFonts w:cs="Arial"/>
                <w:sz w:val="22"/>
                <w:szCs w:val="22"/>
              </w:rPr>
            </w:pPr>
            <w:r w:rsidRPr="00593808">
              <w:rPr>
                <w:rFonts w:cs="Arial"/>
                <w:sz w:val="22"/>
                <w:szCs w:val="22"/>
              </w:rPr>
              <w:t>PEEM Total</w:t>
            </w:r>
          </w:p>
        </w:tc>
        <w:tc>
          <w:tcPr>
            <w:tcW w:w="514" w:type="pct"/>
            <w:tcBorders>
              <w:bottom w:val="single" w:sz="4" w:space="0" w:color="auto"/>
            </w:tcBorders>
            <w:shd w:val="clear" w:color="000000" w:fill="D1D3D4"/>
          </w:tcPr>
          <w:p w14:paraId="7CC78EFA"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tcBorders>
              <w:bottom w:val="single" w:sz="4" w:space="0" w:color="auto"/>
            </w:tcBorders>
            <w:shd w:val="clear" w:color="000000" w:fill="D1D3D4"/>
          </w:tcPr>
          <w:p w14:paraId="0EC5199D"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4" w:type="pct"/>
            <w:tcBorders>
              <w:bottom w:val="single" w:sz="4" w:space="0" w:color="auto"/>
            </w:tcBorders>
            <w:shd w:val="clear" w:color="000000" w:fill="D1D3D4"/>
          </w:tcPr>
          <w:p w14:paraId="3A745B33"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tcBorders>
              <w:bottom w:val="single" w:sz="4" w:space="0" w:color="auto"/>
            </w:tcBorders>
            <w:shd w:val="clear" w:color="000000" w:fill="D1D3D4"/>
          </w:tcPr>
          <w:p w14:paraId="1CDB9217"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tcBorders>
              <w:bottom w:val="single" w:sz="4" w:space="0" w:color="auto"/>
            </w:tcBorders>
            <w:shd w:val="clear" w:color="000000" w:fill="D1D3D4"/>
          </w:tcPr>
          <w:p w14:paraId="2E8038AD"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4" w:type="pct"/>
            <w:tcBorders>
              <w:bottom w:val="single" w:sz="4" w:space="0" w:color="auto"/>
            </w:tcBorders>
            <w:shd w:val="clear" w:color="000000" w:fill="D1D3D4"/>
          </w:tcPr>
          <w:p w14:paraId="080B00CB"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tcBorders>
              <w:bottom w:val="single" w:sz="4" w:space="0" w:color="auto"/>
            </w:tcBorders>
            <w:shd w:val="clear" w:color="auto" w:fill="8AC640"/>
          </w:tcPr>
          <w:p w14:paraId="292A2B36" w14:textId="77777777" w:rsidR="001C3867" w:rsidRPr="00AC2CF5" w:rsidRDefault="001C3867" w:rsidP="00593808">
            <w:pPr>
              <w:pStyle w:val="Datatable"/>
              <w:jc w:val="left"/>
              <w:rPr>
                <w:rFonts w:cs="Arial"/>
                <w:sz w:val="22"/>
                <w:szCs w:val="22"/>
              </w:rPr>
            </w:pPr>
            <w:r w:rsidRPr="00AC2CF5">
              <w:rPr>
                <w:rFonts w:cs="Arial"/>
                <w:sz w:val="22"/>
                <w:szCs w:val="22"/>
              </w:rPr>
              <w:t>1.00</w:t>
            </w:r>
          </w:p>
        </w:tc>
        <w:tc>
          <w:tcPr>
            <w:tcW w:w="515" w:type="pct"/>
            <w:shd w:val="clear" w:color="auto" w:fill="8AC640"/>
          </w:tcPr>
          <w:p w14:paraId="51C88AB0" w14:textId="77777777" w:rsidR="001C3867" w:rsidRPr="00AC2CF5" w:rsidRDefault="001C3867" w:rsidP="00593808">
            <w:pPr>
              <w:pStyle w:val="Datatable"/>
              <w:jc w:val="left"/>
              <w:rPr>
                <w:rFonts w:cs="Arial"/>
                <w:sz w:val="22"/>
                <w:szCs w:val="22"/>
              </w:rPr>
            </w:pPr>
            <w:r w:rsidRPr="00AC2CF5">
              <w:rPr>
                <w:rFonts w:cs="Arial"/>
                <w:sz w:val="22"/>
                <w:szCs w:val="22"/>
              </w:rPr>
              <w:t>0.99</w:t>
            </w:r>
          </w:p>
        </w:tc>
      </w:tr>
      <w:tr w:rsidR="00336FB7" w:rsidRPr="00345A57" w14:paraId="4BDE5DD5" w14:textId="77777777" w:rsidTr="00336FB7">
        <w:tc>
          <w:tcPr>
            <w:tcW w:w="883" w:type="pct"/>
          </w:tcPr>
          <w:p w14:paraId="04118029" w14:textId="77777777" w:rsidR="001C3867" w:rsidRPr="00593808" w:rsidRDefault="001C3867" w:rsidP="006E5F24">
            <w:pPr>
              <w:pStyle w:val="Datatable"/>
              <w:jc w:val="left"/>
              <w:rPr>
                <w:rFonts w:cs="Arial"/>
                <w:sz w:val="22"/>
                <w:szCs w:val="22"/>
              </w:rPr>
            </w:pPr>
            <w:r w:rsidRPr="00593808">
              <w:rPr>
                <w:rFonts w:cs="Arial"/>
                <w:sz w:val="22"/>
                <w:szCs w:val="22"/>
              </w:rPr>
              <w:t>PEEM Efficacy to parent</w:t>
            </w:r>
          </w:p>
        </w:tc>
        <w:tc>
          <w:tcPr>
            <w:tcW w:w="514" w:type="pct"/>
            <w:shd w:val="clear" w:color="000000" w:fill="D1D3D4"/>
          </w:tcPr>
          <w:p w14:paraId="2E6E5646"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tcBorders>
              <w:bottom w:val="single" w:sz="4" w:space="0" w:color="auto"/>
            </w:tcBorders>
            <w:shd w:val="clear" w:color="000000" w:fill="D1D3D4"/>
          </w:tcPr>
          <w:p w14:paraId="59F089CE"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4" w:type="pct"/>
            <w:tcBorders>
              <w:bottom w:val="single" w:sz="4" w:space="0" w:color="auto"/>
            </w:tcBorders>
            <w:shd w:val="clear" w:color="000000" w:fill="D1D3D4"/>
          </w:tcPr>
          <w:p w14:paraId="7BE37D86"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tcBorders>
              <w:bottom w:val="single" w:sz="4" w:space="0" w:color="auto"/>
            </w:tcBorders>
            <w:shd w:val="clear" w:color="000000" w:fill="D1D3D4"/>
          </w:tcPr>
          <w:p w14:paraId="615367C7"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tcBorders>
              <w:bottom w:val="single" w:sz="4" w:space="0" w:color="auto"/>
            </w:tcBorders>
            <w:shd w:val="clear" w:color="000000" w:fill="D1D3D4"/>
          </w:tcPr>
          <w:p w14:paraId="57C11EEC"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4" w:type="pct"/>
            <w:tcBorders>
              <w:bottom w:val="single" w:sz="4" w:space="0" w:color="auto"/>
            </w:tcBorders>
            <w:shd w:val="clear" w:color="000000" w:fill="D1D3D4"/>
          </w:tcPr>
          <w:p w14:paraId="26CC3793"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tcBorders>
              <w:bottom w:val="single" w:sz="4" w:space="0" w:color="auto"/>
            </w:tcBorders>
            <w:shd w:val="clear" w:color="000000" w:fill="D1D3D4"/>
          </w:tcPr>
          <w:p w14:paraId="037CD534"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tcBorders>
              <w:bottom w:val="single" w:sz="4" w:space="0" w:color="auto"/>
            </w:tcBorders>
            <w:shd w:val="clear" w:color="auto" w:fill="8AC640"/>
          </w:tcPr>
          <w:p w14:paraId="670BD45A" w14:textId="77777777" w:rsidR="001C3867" w:rsidRPr="00AC2CF5" w:rsidRDefault="001C3867" w:rsidP="00593808">
            <w:pPr>
              <w:pStyle w:val="Datatable"/>
              <w:jc w:val="left"/>
              <w:rPr>
                <w:rFonts w:cs="Arial"/>
                <w:sz w:val="22"/>
                <w:szCs w:val="22"/>
              </w:rPr>
            </w:pPr>
            <w:r w:rsidRPr="00AC2CF5">
              <w:rPr>
                <w:rFonts w:cs="Arial"/>
                <w:sz w:val="22"/>
                <w:szCs w:val="22"/>
              </w:rPr>
              <w:t>0.98</w:t>
            </w:r>
          </w:p>
        </w:tc>
      </w:tr>
      <w:tr w:rsidR="00336FB7" w:rsidRPr="00345A57" w14:paraId="77F1C44C" w14:textId="77777777" w:rsidTr="00336FB7">
        <w:tc>
          <w:tcPr>
            <w:tcW w:w="883" w:type="pct"/>
          </w:tcPr>
          <w:p w14:paraId="2CC285C1" w14:textId="77777777" w:rsidR="001C3867" w:rsidRPr="00593808" w:rsidRDefault="001C3867" w:rsidP="006E5F24">
            <w:pPr>
              <w:pStyle w:val="Datatable"/>
              <w:jc w:val="left"/>
              <w:rPr>
                <w:rFonts w:cs="Arial"/>
                <w:sz w:val="22"/>
                <w:szCs w:val="22"/>
              </w:rPr>
            </w:pPr>
            <w:r w:rsidRPr="00593808">
              <w:rPr>
                <w:rFonts w:cs="Arial"/>
                <w:sz w:val="22"/>
                <w:szCs w:val="22"/>
              </w:rPr>
              <w:t>PEEM Efficacy to connect</w:t>
            </w:r>
          </w:p>
        </w:tc>
        <w:tc>
          <w:tcPr>
            <w:tcW w:w="514" w:type="pct"/>
            <w:shd w:val="clear" w:color="auto" w:fill="D1D3D4"/>
          </w:tcPr>
          <w:p w14:paraId="3D91FAA1"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shd w:val="clear" w:color="000000" w:fill="D1D3D4"/>
          </w:tcPr>
          <w:p w14:paraId="2448D133"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4" w:type="pct"/>
            <w:shd w:val="clear" w:color="000000" w:fill="D1D3D4"/>
          </w:tcPr>
          <w:p w14:paraId="188E5BC9"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shd w:val="clear" w:color="000000" w:fill="D1D3D4"/>
          </w:tcPr>
          <w:p w14:paraId="2863E1B9"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shd w:val="clear" w:color="000000" w:fill="D1D3D4"/>
          </w:tcPr>
          <w:p w14:paraId="1AD7366C"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4" w:type="pct"/>
            <w:shd w:val="clear" w:color="000000" w:fill="D1D3D4"/>
          </w:tcPr>
          <w:p w14:paraId="4D4F9A43"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shd w:val="clear" w:color="000000" w:fill="D1D3D4"/>
          </w:tcPr>
          <w:p w14:paraId="01DDCBB1" w14:textId="77777777" w:rsidR="001C3867" w:rsidRPr="00AC2CF5" w:rsidRDefault="001C3867" w:rsidP="00593808">
            <w:pPr>
              <w:pStyle w:val="Datatable"/>
              <w:jc w:val="left"/>
              <w:rPr>
                <w:rFonts w:cs="Arial"/>
                <w:sz w:val="22"/>
                <w:szCs w:val="22"/>
              </w:rPr>
            </w:pPr>
            <w:r w:rsidRPr="00AC2CF5">
              <w:rPr>
                <w:rFonts w:cs="Arial"/>
                <w:sz w:val="22"/>
                <w:szCs w:val="22"/>
              </w:rPr>
              <w:t>NA</w:t>
            </w:r>
          </w:p>
        </w:tc>
        <w:tc>
          <w:tcPr>
            <w:tcW w:w="515" w:type="pct"/>
            <w:shd w:val="clear" w:color="000000" w:fill="D1D3D4"/>
          </w:tcPr>
          <w:p w14:paraId="34DC067D" w14:textId="77777777" w:rsidR="001C3867" w:rsidRPr="00AC2CF5" w:rsidRDefault="001C3867" w:rsidP="00593808">
            <w:pPr>
              <w:pStyle w:val="Datatable"/>
              <w:jc w:val="left"/>
              <w:rPr>
                <w:rFonts w:cs="Arial"/>
                <w:sz w:val="22"/>
                <w:szCs w:val="22"/>
              </w:rPr>
            </w:pPr>
            <w:r w:rsidRPr="00AC2CF5">
              <w:rPr>
                <w:rFonts w:cs="Arial"/>
                <w:sz w:val="22"/>
                <w:szCs w:val="22"/>
              </w:rPr>
              <w:t>NA</w:t>
            </w:r>
          </w:p>
        </w:tc>
      </w:tr>
    </w:tbl>
    <w:p w14:paraId="1104951E" w14:textId="1B599399" w:rsidR="00557564" w:rsidRPr="00593808" w:rsidRDefault="00557564" w:rsidP="00B2000A">
      <w:pPr>
        <w:spacing w:before="60" w:after="60"/>
        <w:rPr>
          <w:szCs w:val="22"/>
        </w:rPr>
      </w:pPr>
      <w:r w:rsidRPr="00593808">
        <w:rPr>
          <w:b/>
          <w:bCs/>
          <w:szCs w:val="22"/>
        </w:rPr>
        <w:t>Source</w:t>
      </w:r>
      <w:r w:rsidRPr="00593808">
        <w:rPr>
          <w:szCs w:val="22"/>
        </w:rPr>
        <w:t>:</w:t>
      </w:r>
      <w:r w:rsidR="00D94852">
        <w:rPr>
          <w:szCs w:val="22"/>
        </w:rPr>
        <w:t xml:space="preserve"> </w:t>
      </w:r>
      <w:r w:rsidRPr="00593808">
        <w:rPr>
          <w:szCs w:val="22"/>
        </w:rPr>
        <w:t>Research and Evaluation Branch analysis of GAS/</w:t>
      </w:r>
      <w:r w:rsidR="00386125" w:rsidRPr="00593808">
        <w:rPr>
          <w:szCs w:val="22"/>
        </w:rPr>
        <w:t>GAS-Light</w:t>
      </w:r>
      <w:r w:rsidRPr="00593808">
        <w:rPr>
          <w:szCs w:val="22"/>
        </w:rPr>
        <w:t xml:space="preserve"> and PEEM data collected during the evaluation, and CRM-recorded PEDI-CAT domain scores collected during Early Supports and upon entry to the NDIS.</w:t>
      </w:r>
    </w:p>
    <w:p w14:paraId="77D95CF6" w14:textId="58243077" w:rsidR="00B2000A" w:rsidRPr="00593808" w:rsidRDefault="00B2000A" w:rsidP="00557564">
      <w:pPr>
        <w:spacing w:after="0"/>
        <w:rPr>
          <w:szCs w:val="22"/>
        </w:rPr>
      </w:pPr>
      <w:r w:rsidRPr="00593808">
        <w:rPr>
          <w:b/>
          <w:bCs/>
          <w:szCs w:val="22"/>
        </w:rPr>
        <w:t>Note</w:t>
      </w:r>
      <w:r w:rsidR="005927BD" w:rsidRPr="00593808">
        <w:rPr>
          <w:b/>
          <w:bCs/>
          <w:szCs w:val="22"/>
        </w:rPr>
        <w:t>s</w:t>
      </w:r>
      <w:r w:rsidRPr="00593808">
        <w:rPr>
          <w:b/>
          <w:bCs/>
          <w:szCs w:val="22"/>
        </w:rPr>
        <w:t>:</w:t>
      </w:r>
      <w:r w:rsidRPr="00593808">
        <w:rPr>
          <w:szCs w:val="22"/>
        </w:rPr>
        <w:t xml:space="preserve"> Analyses pooled GAS and </w:t>
      </w:r>
      <w:r w:rsidR="00386125" w:rsidRPr="00593808">
        <w:rPr>
          <w:szCs w:val="22"/>
        </w:rPr>
        <w:t>GAS-Light</w:t>
      </w:r>
      <w:r w:rsidRPr="00593808">
        <w:rPr>
          <w:szCs w:val="22"/>
        </w:rPr>
        <w:t xml:space="preserve"> data to increase the sample size.</w:t>
      </w:r>
    </w:p>
    <w:p w14:paraId="19D9D568" w14:textId="087A1C5C" w:rsidR="00B11E45" w:rsidRDefault="00B11E45" w:rsidP="00E373D3">
      <w:pPr>
        <w:spacing w:before="60" w:after="0"/>
        <w:sectPr w:rsidR="00B11E45" w:rsidSect="003B38E9">
          <w:footerReference w:type="first" r:id="rId25"/>
          <w:pgSz w:w="16838" w:h="11906" w:orient="landscape"/>
          <w:pgMar w:top="1440" w:right="1440" w:bottom="1440" w:left="1440" w:header="708" w:footer="0" w:gutter="0"/>
          <w:cols w:space="708"/>
          <w:titlePg/>
          <w:docGrid w:linePitch="360"/>
        </w:sectPr>
      </w:pPr>
      <w:r w:rsidRPr="00593808">
        <w:rPr>
          <w:szCs w:val="22"/>
        </w:rPr>
        <w:t xml:space="preserve">Correlations of less than </w:t>
      </w:r>
      <w:r w:rsidR="00E373D3" w:rsidRPr="00593808">
        <w:rPr>
          <w:szCs w:val="22"/>
        </w:rPr>
        <w:t xml:space="preserve">+/- </w:t>
      </w:r>
      <w:r w:rsidRPr="00593808">
        <w:rPr>
          <w:szCs w:val="22"/>
        </w:rPr>
        <w:t xml:space="preserve">0.3 (negligible/weak) are highlighted in red, correlations between </w:t>
      </w:r>
      <w:r w:rsidR="00E373D3" w:rsidRPr="00593808">
        <w:rPr>
          <w:szCs w:val="22"/>
        </w:rPr>
        <w:t xml:space="preserve">+/- </w:t>
      </w:r>
      <w:r w:rsidRPr="00593808">
        <w:rPr>
          <w:szCs w:val="22"/>
        </w:rPr>
        <w:t>0.3 and 0.5 (moderate) are highlighted in yellow, and</w:t>
      </w:r>
      <w:r w:rsidR="00E373D3" w:rsidRPr="00593808">
        <w:rPr>
          <w:szCs w:val="22"/>
        </w:rPr>
        <w:t xml:space="preserve"> correlations between +/- 0.5 and +/- 1 (strong) are highlighted in green</w:t>
      </w:r>
      <w:r w:rsidR="00E373D3">
        <w:rPr>
          <w:sz w:val="18"/>
          <w:szCs w:val="18"/>
        </w:rPr>
        <w:t>.</w:t>
      </w:r>
    </w:p>
    <w:p w14:paraId="54DCB62B" w14:textId="77777777" w:rsidR="00C10C7E" w:rsidRDefault="00C10C7E" w:rsidP="00904817">
      <w:pPr>
        <w:pStyle w:val="Heading3"/>
        <w:numPr>
          <w:ilvl w:val="1"/>
          <w:numId w:val="17"/>
        </w:numPr>
        <w:ind w:left="709" w:hanging="709"/>
      </w:pPr>
      <w:bookmarkStart w:id="214" w:name="_Toc116998962"/>
      <w:bookmarkStart w:id="215" w:name="_Toc117077069"/>
      <w:bookmarkStart w:id="216" w:name="_Toc128403043"/>
      <w:r>
        <w:lastRenderedPageBreak/>
        <w:t>Predicting outcomes from Early Supports</w:t>
      </w:r>
      <w:bookmarkEnd w:id="214"/>
      <w:bookmarkEnd w:id="215"/>
      <w:bookmarkEnd w:id="216"/>
    </w:p>
    <w:p w14:paraId="32458316" w14:textId="1BF4A4D9" w:rsidR="00C10C7E" w:rsidRDefault="00C10C7E" w:rsidP="00C10C7E">
      <w:r>
        <w:t>An important consideration in the adoption of the OM tools is the degree to whic</w:t>
      </w:r>
      <w:r w:rsidR="00055978">
        <w:t>h they assist the NDIA predict P</w:t>
      </w:r>
      <w:r>
        <w:t>articipant outcomes and needs. Two relevant outcomes resulting from ES are whether a child will be eligible for the NDIS (either under early intervention or permanent disability criteria) and the amount of support they receive from the NDIS (</w:t>
      </w:r>
      <w:proofErr w:type="gramStart"/>
      <w:r>
        <w:t>i.e.</w:t>
      </w:r>
      <w:proofErr w:type="gramEnd"/>
      <w:r>
        <w:t xml:space="preserve"> their package of individualised supports).</w:t>
      </w:r>
    </w:p>
    <w:p w14:paraId="2FC2B950" w14:textId="1F8F0DA8" w:rsidR="00190E44" w:rsidRDefault="001A34FB" w:rsidP="001A34FB">
      <w:pPr>
        <w:pStyle w:val="Heading4"/>
        <w:ind w:left="0"/>
      </w:pPr>
      <w:r>
        <w:t xml:space="preserve">3.4.1 </w:t>
      </w:r>
      <w:r w:rsidR="00190E44">
        <w:t>NDIS access</w:t>
      </w:r>
    </w:p>
    <w:p w14:paraId="5C4BEF21" w14:textId="77777777" w:rsidR="00C10C7E" w:rsidRPr="002C657B" w:rsidRDefault="00C10C7E" w:rsidP="00C10C7E">
      <w:r w:rsidRPr="002C657B">
        <w:t xml:space="preserve">As of mid-September 2022, 35 (29.9%) of the 117 individuals enrolled were still active with Early Supports. A further 49 (42%) met Scheme access criteria under either early intervention (45) or permanent disability criteria (4). A further </w:t>
      </w:r>
      <w:r>
        <w:t>seven</w:t>
      </w:r>
      <w:r w:rsidRPr="002C657B">
        <w:t xml:space="preserve"> families (6.0%) applied for their child to enter the NDIS but did not meet eligibility requirements. 25 families (18.8%) indicated they no longer required Supports under the NDIS. We could not determine the status of the one remaining child.</w:t>
      </w:r>
    </w:p>
    <w:p w14:paraId="6821A040" w14:textId="77777777" w:rsidR="00190E44" w:rsidRPr="00190E44" w:rsidRDefault="00190E44" w:rsidP="00190E44">
      <w:r>
        <w:t>We compared OM tool scores for evaluation participants who entered the NDIS following Early Supports (n=49) with those who did not (n=33). Those that did not enter the NDIS either unsuccessfully applied or decided they did not need support under the NDIS. We excluded children still receiving Early Supports as their outcome is yet to be determined. Given the small sample size and the exploratory approach, we tested each predictor separately and without covariate adjustment.</w:t>
      </w:r>
    </w:p>
    <w:p w14:paraId="6D0D9A3A" w14:textId="034E3661" w:rsidR="007E2A2F" w:rsidRDefault="00A66D7F" w:rsidP="007E2A2F">
      <w:r>
        <w:t>Table 8</w:t>
      </w:r>
      <w:r w:rsidR="007E2A2F">
        <w:t xml:space="preserve"> shows that amongst evaluation participants, T-scores for the GAS/</w:t>
      </w:r>
      <w:r w:rsidR="00386125">
        <w:t>GAS-Light</w:t>
      </w:r>
      <w:r w:rsidR="007E2A2F">
        <w:t xml:space="preserve"> at both goal setting and reassessment were significant predictors of future NDIS access (</w:t>
      </w:r>
      <w:proofErr w:type="gramStart"/>
      <w:r w:rsidR="007E2A2F">
        <w:t>i.e.</w:t>
      </w:r>
      <w:proofErr w:type="gramEnd"/>
      <w:r w:rsidR="007E2A2F">
        <w:t xml:space="preserve"> lower scores increased the likelihood of future NDIS access). PEEM scores had no relationship with the likelihood that a caregiver’s child would access the NDIS following Early Supports. </w:t>
      </w:r>
    </w:p>
    <w:p w14:paraId="3DE2A140" w14:textId="5526A578" w:rsidR="007E2A2F" w:rsidRDefault="007E2A2F" w:rsidP="007E2A2F">
      <w:r>
        <w:t xml:space="preserve">For the PEDI-CAT, we only tested scores at goal setting as EC Coordinators only record follow-up/reassessment scores shortly before an access request, limiting their predictive utility. The finding that </w:t>
      </w:r>
      <w:r w:rsidR="00C10C7E">
        <w:t>most of</w:t>
      </w:r>
      <w:r>
        <w:t xml:space="preserve"> these scores were identical to those recorded upon commencement of ES also limits their utility. Lower scores at goal setting on the ‘responsibility’ domain significantly predicted NDIS access following Early Supports, although the strength of the association is lower than the GAS/</w:t>
      </w:r>
      <w:r w:rsidR="00386125">
        <w:t>GAS-Light</w:t>
      </w:r>
      <w:r>
        <w:t>.</w:t>
      </w:r>
    </w:p>
    <w:p w14:paraId="3A50E998" w14:textId="77777777" w:rsidR="00C10C7E" w:rsidRDefault="00C10C7E" w:rsidP="007E2A2F">
      <w:r>
        <w:br w:type="page"/>
      </w:r>
    </w:p>
    <w:p w14:paraId="4D1E41C9" w14:textId="7C49C8AF" w:rsidR="00C10C7E" w:rsidRDefault="00C10C7E" w:rsidP="00593808">
      <w:pPr>
        <w:pStyle w:val="Heading5"/>
      </w:pPr>
      <w:bookmarkStart w:id="217" w:name="_Ref115600883"/>
      <w:r>
        <w:lastRenderedPageBreak/>
        <w:t xml:space="preserve">Table </w:t>
      </w:r>
      <w:bookmarkEnd w:id="217"/>
      <w:r w:rsidR="00907FC0">
        <w:t>8</w:t>
      </w:r>
      <w:r>
        <w:t xml:space="preserve">: Relationship between OM tools and NDIS access and individual packages of </w:t>
      </w:r>
      <w:proofErr w:type="gramStart"/>
      <w:r>
        <w:t>supports</w:t>
      </w:r>
      <w:proofErr w:type="gramEnd"/>
    </w:p>
    <w:p w14:paraId="46415A3A" w14:textId="3DE23067" w:rsidR="00AD063A" w:rsidRPr="00AD063A" w:rsidRDefault="00AD063A" w:rsidP="00593808">
      <w:pPr>
        <w:rPr>
          <w:szCs w:val="22"/>
        </w:rPr>
      </w:pPr>
      <w:r w:rsidRPr="00593808">
        <w:rPr>
          <w:b/>
          <w:bCs/>
          <w:szCs w:val="22"/>
        </w:rPr>
        <w:t>Notes:</w:t>
      </w:r>
      <w:r w:rsidRPr="00593808">
        <w:rPr>
          <w:szCs w:val="22"/>
        </w:rPr>
        <w:t xml:space="preserve"> Domain results were tested but were not significant and are not presented. Green highlights indicate significant results. ‘ns’ indicates that the p-value for the statistical test was &gt;=0.05*:</w:t>
      </w:r>
      <w:r w:rsidRPr="00593808">
        <w:rPr>
          <w:sz w:val="24"/>
          <w:szCs w:val="20"/>
        </w:rPr>
        <w:t xml:space="preserve"> </w:t>
      </w:r>
      <w:r w:rsidRPr="00593808">
        <w:rPr>
          <w:szCs w:val="20"/>
        </w:rPr>
        <w:t>Goal setting only.</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2403"/>
        <w:gridCol w:w="2414"/>
        <w:gridCol w:w="2270"/>
        <w:gridCol w:w="1929"/>
      </w:tblGrid>
      <w:tr w:rsidR="00563E43" w:rsidRPr="00D94852" w14:paraId="26FFBB46" w14:textId="77777777" w:rsidTr="009D3AE9">
        <w:trPr>
          <w:trHeight w:val="571"/>
          <w:tblHeader/>
        </w:trPr>
        <w:tc>
          <w:tcPr>
            <w:tcW w:w="1332" w:type="pct"/>
            <w:shd w:val="clear" w:color="auto" w:fill="6B2976"/>
          </w:tcPr>
          <w:p w14:paraId="61D38E0A" w14:textId="0BFAE921" w:rsidR="00105283" w:rsidRPr="00593808" w:rsidRDefault="00105283" w:rsidP="004E0FC6">
            <w:pPr>
              <w:spacing w:after="0"/>
              <w:ind w:left="127"/>
              <w:rPr>
                <w:rFonts w:cs="Arial"/>
                <w:b/>
                <w:bCs/>
                <w:color w:val="FFFFFF" w:themeColor="background1"/>
                <w:szCs w:val="22"/>
              </w:rPr>
            </w:pPr>
            <w:bookmarkStart w:id="218" w:name="_Hlk133587369"/>
            <w:r w:rsidRPr="00593808">
              <w:rPr>
                <w:rFonts w:cs="Arial"/>
                <w:b/>
                <w:bCs/>
                <w:color w:val="FFFFFF" w:themeColor="background1"/>
                <w:szCs w:val="22"/>
              </w:rPr>
              <w:t>OM Tool</w:t>
            </w:r>
          </w:p>
        </w:tc>
        <w:tc>
          <w:tcPr>
            <w:tcW w:w="1338" w:type="pct"/>
            <w:shd w:val="clear" w:color="auto" w:fill="6B2976"/>
            <w:tcMar>
              <w:top w:w="0" w:type="dxa"/>
              <w:left w:w="108" w:type="dxa"/>
              <w:bottom w:w="0" w:type="dxa"/>
              <w:right w:w="108" w:type="dxa"/>
            </w:tcMar>
            <w:hideMark/>
          </w:tcPr>
          <w:p w14:paraId="1CCEA67F" w14:textId="7DD4A53A" w:rsidR="00105283" w:rsidRPr="00593808" w:rsidRDefault="00105283">
            <w:pPr>
              <w:spacing w:after="0"/>
              <w:rPr>
                <w:rFonts w:cs="Arial"/>
                <w:b/>
                <w:bCs/>
                <w:color w:val="FFFFFF" w:themeColor="background1"/>
                <w:szCs w:val="22"/>
              </w:rPr>
            </w:pPr>
            <w:r w:rsidRPr="00593808">
              <w:rPr>
                <w:rFonts w:cs="Arial"/>
                <w:b/>
                <w:bCs/>
                <w:color w:val="FFFFFF" w:themeColor="background1"/>
                <w:szCs w:val="22"/>
              </w:rPr>
              <w:t>Predictor</w:t>
            </w:r>
          </w:p>
        </w:tc>
        <w:tc>
          <w:tcPr>
            <w:tcW w:w="1259" w:type="pct"/>
            <w:shd w:val="clear" w:color="auto" w:fill="6B2976"/>
            <w:tcMar>
              <w:top w:w="0" w:type="dxa"/>
              <w:left w:w="108" w:type="dxa"/>
              <w:bottom w:w="0" w:type="dxa"/>
              <w:right w:w="108" w:type="dxa"/>
            </w:tcMar>
            <w:hideMark/>
          </w:tcPr>
          <w:p w14:paraId="3ED60DE2" w14:textId="77777777" w:rsidR="00105283" w:rsidRPr="00593808" w:rsidRDefault="00105283" w:rsidP="00593808">
            <w:pPr>
              <w:spacing w:after="0"/>
              <w:rPr>
                <w:rFonts w:cs="Arial"/>
                <w:b/>
                <w:bCs/>
                <w:color w:val="FFFFFF" w:themeColor="background1"/>
                <w:szCs w:val="22"/>
              </w:rPr>
            </w:pPr>
            <w:r w:rsidRPr="00593808">
              <w:rPr>
                <w:rFonts w:cs="Arial"/>
                <w:b/>
                <w:bCs/>
                <w:color w:val="FFFFFF" w:themeColor="background1"/>
                <w:szCs w:val="22"/>
              </w:rPr>
              <w:t>Probability of NDIS access</w:t>
            </w:r>
          </w:p>
          <w:p w14:paraId="34DF7656" w14:textId="77777777" w:rsidR="00105283" w:rsidRPr="00593808" w:rsidRDefault="00105283" w:rsidP="00593808">
            <w:pPr>
              <w:spacing w:after="0"/>
              <w:rPr>
                <w:rFonts w:cs="Arial"/>
                <w:b/>
                <w:bCs/>
                <w:color w:val="FFFFFF" w:themeColor="background1"/>
                <w:szCs w:val="22"/>
              </w:rPr>
            </w:pPr>
            <w:r w:rsidRPr="00593808">
              <w:rPr>
                <w:rFonts w:cs="Arial"/>
                <w:b/>
                <w:bCs/>
                <w:color w:val="FFFFFF" w:themeColor="background1"/>
                <w:szCs w:val="22"/>
              </w:rPr>
              <w:t>(</w:t>
            </w:r>
            <w:proofErr w:type="gramStart"/>
            <w:r w:rsidRPr="00593808">
              <w:rPr>
                <w:rFonts w:cs="Arial"/>
                <w:b/>
                <w:bCs/>
                <w:color w:val="FFFFFF" w:themeColor="background1"/>
                <w:szCs w:val="22"/>
              </w:rPr>
              <w:t>estimate</w:t>
            </w:r>
            <w:proofErr w:type="gramEnd"/>
            <w:r w:rsidRPr="00593808">
              <w:rPr>
                <w:rFonts w:cs="Arial"/>
                <w:b/>
                <w:bCs/>
                <w:color w:val="FFFFFF" w:themeColor="background1"/>
                <w:szCs w:val="22"/>
              </w:rPr>
              <w:t>, significance,</w:t>
            </w:r>
          </w:p>
          <w:p w14:paraId="7BCB95E8" w14:textId="77777777" w:rsidR="00105283" w:rsidRPr="00593808" w:rsidRDefault="00105283" w:rsidP="00593808">
            <w:pPr>
              <w:spacing w:after="0"/>
              <w:rPr>
                <w:rFonts w:cs="Arial"/>
                <w:b/>
                <w:bCs/>
                <w:color w:val="FFFFFF" w:themeColor="background1"/>
                <w:szCs w:val="22"/>
              </w:rPr>
            </w:pPr>
            <w:r w:rsidRPr="00593808">
              <w:rPr>
                <w:rFonts w:cs="Arial"/>
                <w:b/>
                <w:bCs/>
                <w:color w:val="FFFFFF" w:themeColor="background1"/>
                <w:szCs w:val="22"/>
              </w:rPr>
              <w:t>sample size)</w:t>
            </w:r>
          </w:p>
        </w:tc>
        <w:tc>
          <w:tcPr>
            <w:tcW w:w="1070" w:type="pct"/>
            <w:shd w:val="clear" w:color="auto" w:fill="6B2976"/>
          </w:tcPr>
          <w:p w14:paraId="4C42EF39" w14:textId="77777777" w:rsidR="00105283" w:rsidRPr="00593808" w:rsidRDefault="00105283" w:rsidP="004E0FC6">
            <w:pPr>
              <w:spacing w:after="0"/>
              <w:ind w:left="142"/>
              <w:rPr>
                <w:rFonts w:cs="Arial"/>
                <w:b/>
                <w:bCs/>
                <w:color w:val="FFFFFF" w:themeColor="background1"/>
                <w:szCs w:val="22"/>
              </w:rPr>
            </w:pPr>
            <w:r w:rsidRPr="00593808">
              <w:rPr>
                <w:rFonts w:cs="Arial"/>
                <w:b/>
                <w:bCs/>
                <w:color w:val="FFFFFF" w:themeColor="background1"/>
                <w:szCs w:val="22"/>
              </w:rPr>
              <w:t>NDIS plan budgets</w:t>
            </w:r>
          </w:p>
          <w:p w14:paraId="3EE046FB" w14:textId="6587EF62" w:rsidR="00105283" w:rsidRPr="00593808" w:rsidRDefault="00105283" w:rsidP="004E0FC6">
            <w:pPr>
              <w:spacing w:after="0"/>
              <w:ind w:left="142"/>
              <w:rPr>
                <w:rFonts w:cs="Arial"/>
                <w:b/>
                <w:bCs/>
                <w:color w:val="FFFFFF" w:themeColor="background1"/>
                <w:szCs w:val="22"/>
              </w:rPr>
            </w:pPr>
            <w:r w:rsidRPr="00593808">
              <w:rPr>
                <w:rFonts w:cs="Arial"/>
                <w:b/>
                <w:bCs/>
                <w:color w:val="FFFFFF" w:themeColor="background1"/>
                <w:szCs w:val="22"/>
              </w:rPr>
              <w:t>(</w:t>
            </w:r>
            <w:r w:rsidR="00235DED">
              <w:rPr>
                <w:rFonts w:cs="Arial"/>
                <w:b/>
                <w:bCs/>
                <w:color w:val="FFFFFF" w:themeColor="background1"/>
                <w:szCs w:val="22"/>
              </w:rPr>
              <w:t xml:space="preserve">$ </w:t>
            </w:r>
            <w:r w:rsidRPr="00593808">
              <w:rPr>
                <w:rFonts w:cs="Arial"/>
                <w:b/>
                <w:bCs/>
                <w:color w:val="FFFFFF" w:themeColor="background1"/>
                <w:szCs w:val="22"/>
              </w:rPr>
              <w:t>estimate, significance,</w:t>
            </w:r>
          </w:p>
          <w:p w14:paraId="3D0FECE4" w14:textId="77777777" w:rsidR="00105283" w:rsidRPr="00593808" w:rsidRDefault="00105283" w:rsidP="004E0FC6">
            <w:pPr>
              <w:spacing w:after="0"/>
              <w:ind w:left="142"/>
              <w:rPr>
                <w:rFonts w:cs="Arial"/>
                <w:b/>
                <w:bCs/>
                <w:color w:val="FFFFFF" w:themeColor="background1"/>
                <w:szCs w:val="22"/>
              </w:rPr>
            </w:pPr>
            <w:r w:rsidRPr="00593808">
              <w:rPr>
                <w:rFonts w:cs="Arial"/>
                <w:b/>
                <w:bCs/>
                <w:color w:val="FFFFFF" w:themeColor="background1"/>
                <w:szCs w:val="22"/>
              </w:rPr>
              <w:t>sample size)</w:t>
            </w:r>
          </w:p>
        </w:tc>
      </w:tr>
      <w:tr w:rsidR="00563E43" w:rsidRPr="00D94852" w14:paraId="7348D4BC" w14:textId="77777777" w:rsidTr="009D3AE9">
        <w:trPr>
          <w:trHeight w:val="233"/>
        </w:trPr>
        <w:tc>
          <w:tcPr>
            <w:tcW w:w="1332" w:type="pct"/>
            <w:shd w:val="clear" w:color="auto" w:fill="D3C5D7"/>
          </w:tcPr>
          <w:p w14:paraId="25CF1E6C" w14:textId="6AF67330" w:rsidR="00105283" w:rsidRPr="00654F21" w:rsidRDefault="00105283" w:rsidP="004E0FC6">
            <w:pPr>
              <w:spacing w:after="0"/>
              <w:ind w:left="127"/>
              <w:rPr>
                <w:rFonts w:cs="Arial"/>
                <w:color w:val="000000"/>
                <w:szCs w:val="22"/>
              </w:rPr>
            </w:pPr>
            <w:r w:rsidRPr="00654F21">
              <w:rPr>
                <w:rFonts w:cs="Arial"/>
                <w:color w:val="000000"/>
                <w:szCs w:val="22"/>
              </w:rPr>
              <w:t>GAS/</w:t>
            </w:r>
            <w:r w:rsidR="00AC3C45">
              <w:rPr>
                <w:rFonts w:cs="Arial"/>
                <w:color w:val="000000"/>
                <w:szCs w:val="22"/>
              </w:rPr>
              <w:t xml:space="preserve"> </w:t>
            </w:r>
            <w:r w:rsidRPr="00654F21">
              <w:rPr>
                <w:rFonts w:cs="Arial"/>
                <w:color w:val="000000"/>
                <w:szCs w:val="22"/>
              </w:rPr>
              <w:t>GAS-Light T-Score</w:t>
            </w:r>
          </w:p>
        </w:tc>
        <w:tc>
          <w:tcPr>
            <w:tcW w:w="1338" w:type="pct"/>
            <w:shd w:val="clear" w:color="auto" w:fill="D3C5D7"/>
            <w:tcMar>
              <w:top w:w="0" w:type="dxa"/>
              <w:left w:w="108" w:type="dxa"/>
              <w:bottom w:w="0" w:type="dxa"/>
              <w:right w:w="108" w:type="dxa"/>
            </w:tcMar>
            <w:hideMark/>
          </w:tcPr>
          <w:p w14:paraId="3BC03B1B" w14:textId="1191EA1D" w:rsidR="00105283" w:rsidRPr="00654F21" w:rsidRDefault="00105283" w:rsidP="00593808">
            <w:pPr>
              <w:spacing w:after="0"/>
              <w:rPr>
                <w:rFonts w:cs="Arial"/>
                <w:color w:val="000000"/>
                <w:szCs w:val="22"/>
              </w:rPr>
            </w:pPr>
            <w:r w:rsidRPr="00654F21">
              <w:rPr>
                <w:rFonts w:cs="Arial"/>
                <w:color w:val="000000"/>
                <w:szCs w:val="22"/>
              </w:rPr>
              <w:t>Number of goals recorded</w:t>
            </w:r>
          </w:p>
        </w:tc>
        <w:tc>
          <w:tcPr>
            <w:tcW w:w="1259" w:type="pct"/>
            <w:shd w:val="clear" w:color="auto" w:fill="D3C5D7"/>
            <w:tcMar>
              <w:top w:w="0" w:type="dxa"/>
              <w:left w:w="108" w:type="dxa"/>
              <w:bottom w:w="0" w:type="dxa"/>
              <w:right w:w="108" w:type="dxa"/>
            </w:tcMar>
          </w:tcPr>
          <w:p w14:paraId="58A84A02" w14:textId="77777777" w:rsidR="00105283" w:rsidRPr="00654F21" w:rsidRDefault="00105283" w:rsidP="00593808">
            <w:pPr>
              <w:spacing w:after="0"/>
              <w:ind w:firstLine="47"/>
              <w:rPr>
                <w:rFonts w:cs="Arial"/>
                <w:color w:val="000000"/>
                <w:szCs w:val="22"/>
              </w:rPr>
            </w:pPr>
            <w:r w:rsidRPr="00654F21">
              <w:rPr>
                <w:rFonts w:cs="Arial"/>
                <w:color w:val="000000"/>
                <w:szCs w:val="22"/>
              </w:rPr>
              <w:t>0.21, ns (n=41)</w:t>
            </w:r>
          </w:p>
        </w:tc>
        <w:tc>
          <w:tcPr>
            <w:tcW w:w="1070" w:type="pct"/>
            <w:shd w:val="clear" w:color="auto" w:fill="D3C5D7"/>
          </w:tcPr>
          <w:p w14:paraId="4B2C0857" w14:textId="67CBDBE1" w:rsidR="00105283" w:rsidRPr="00654F21" w:rsidRDefault="4E5553F0" w:rsidP="337D47F6">
            <w:pPr>
              <w:spacing w:after="0"/>
              <w:ind w:left="122"/>
              <w:rPr>
                <w:rFonts w:cs="Arial"/>
                <w:color w:val="000000"/>
              </w:rPr>
            </w:pPr>
            <w:r w:rsidRPr="337D47F6">
              <w:rPr>
                <w:rFonts w:cs="Arial"/>
                <w:color w:val="000000" w:themeColor="text1"/>
              </w:rPr>
              <w:t>-184, ns (n=25)</w:t>
            </w:r>
          </w:p>
        </w:tc>
      </w:tr>
      <w:tr w:rsidR="00563E43" w:rsidRPr="00D94852" w14:paraId="2645B65C" w14:textId="77777777" w:rsidTr="009D3AE9">
        <w:trPr>
          <w:trHeight w:val="252"/>
        </w:trPr>
        <w:tc>
          <w:tcPr>
            <w:tcW w:w="1332" w:type="pct"/>
          </w:tcPr>
          <w:p w14:paraId="000B2A56" w14:textId="244A911B" w:rsidR="00105283" w:rsidRPr="00593808" w:rsidRDefault="00105283" w:rsidP="004E0FC6">
            <w:pPr>
              <w:spacing w:after="0"/>
              <w:ind w:left="127"/>
              <w:rPr>
                <w:rFonts w:cs="Arial"/>
                <w:szCs w:val="22"/>
              </w:rPr>
            </w:pPr>
            <w:r w:rsidRPr="00593808">
              <w:rPr>
                <w:rFonts w:cs="Arial"/>
                <w:szCs w:val="22"/>
              </w:rPr>
              <w:t>GAS/</w:t>
            </w:r>
            <w:r w:rsidR="00F33E9F">
              <w:rPr>
                <w:rFonts w:cs="Arial"/>
                <w:szCs w:val="22"/>
              </w:rPr>
              <w:t xml:space="preserve"> </w:t>
            </w:r>
            <w:r w:rsidRPr="00593808">
              <w:rPr>
                <w:rFonts w:cs="Arial"/>
                <w:szCs w:val="22"/>
              </w:rPr>
              <w:t>GAS-Light T-Score</w:t>
            </w:r>
          </w:p>
        </w:tc>
        <w:tc>
          <w:tcPr>
            <w:tcW w:w="1338" w:type="pct"/>
            <w:tcMar>
              <w:top w:w="0" w:type="dxa"/>
              <w:left w:w="108" w:type="dxa"/>
              <w:bottom w:w="0" w:type="dxa"/>
              <w:right w:w="108" w:type="dxa"/>
            </w:tcMar>
          </w:tcPr>
          <w:p w14:paraId="5EC50E59" w14:textId="0C2845D1" w:rsidR="00105283" w:rsidRPr="00593808" w:rsidRDefault="00105283" w:rsidP="00593808">
            <w:pPr>
              <w:spacing w:after="0"/>
              <w:rPr>
                <w:rFonts w:cs="Arial"/>
                <w:szCs w:val="22"/>
              </w:rPr>
            </w:pPr>
            <w:r w:rsidRPr="00593808">
              <w:rPr>
                <w:rFonts w:cs="Arial"/>
                <w:szCs w:val="22"/>
              </w:rPr>
              <w:t>Goal Setting</w:t>
            </w:r>
          </w:p>
        </w:tc>
        <w:tc>
          <w:tcPr>
            <w:tcW w:w="1259" w:type="pct"/>
            <w:shd w:val="clear" w:color="auto" w:fill="8AC640"/>
            <w:tcMar>
              <w:top w:w="0" w:type="dxa"/>
              <w:left w:w="108" w:type="dxa"/>
              <w:bottom w:w="0" w:type="dxa"/>
              <w:right w:w="108" w:type="dxa"/>
            </w:tcMar>
          </w:tcPr>
          <w:p w14:paraId="48C44845" w14:textId="4516C0F6" w:rsidR="00105283" w:rsidRPr="00593808" w:rsidRDefault="00105283" w:rsidP="00593808">
            <w:pPr>
              <w:spacing w:after="0"/>
              <w:ind w:firstLine="47"/>
              <w:rPr>
                <w:rFonts w:cs="Arial"/>
                <w:b/>
                <w:szCs w:val="22"/>
              </w:rPr>
            </w:pPr>
            <w:r w:rsidRPr="00593808">
              <w:rPr>
                <w:rFonts w:cs="Arial"/>
                <w:b/>
                <w:szCs w:val="22"/>
              </w:rPr>
              <w:t>-0.25, p&lt;</w:t>
            </w:r>
            <w:r w:rsidR="00DA325A" w:rsidRPr="00593808">
              <w:rPr>
                <w:rFonts w:cs="Arial"/>
                <w:b/>
                <w:szCs w:val="22"/>
              </w:rPr>
              <w:t>0</w:t>
            </w:r>
            <w:r w:rsidRPr="00593808">
              <w:rPr>
                <w:rFonts w:cs="Arial"/>
                <w:b/>
                <w:szCs w:val="22"/>
              </w:rPr>
              <w:t>.05 (n=41)</w:t>
            </w:r>
          </w:p>
        </w:tc>
        <w:tc>
          <w:tcPr>
            <w:tcW w:w="1070" w:type="pct"/>
            <w:shd w:val="clear" w:color="auto" w:fill="auto"/>
          </w:tcPr>
          <w:p w14:paraId="2D155409" w14:textId="3587E05E" w:rsidR="00105283" w:rsidRPr="00593808" w:rsidRDefault="4E5553F0" w:rsidP="337D47F6">
            <w:pPr>
              <w:spacing w:after="0"/>
              <w:ind w:left="122"/>
              <w:rPr>
                <w:rFonts w:cs="Arial"/>
              </w:rPr>
            </w:pPr>
            <w:r w:rsidRPr="337D47F6">
              <w:rPr>
                <w:rFonts w:cs="Arial"/>
              </w:rPr>
              <w:t>752, ns (n=24)</w:t>
            </w:r>
          </w:p>
        </w:tc>
      </w:tr>
      <w:tr w:rsidR="00563E43" w:rsidRPr="00D94852" w14:paraId="3B22A6DE" w14:textId="77777777" w:rsidTr="009D3AE9">
        <w:trPr>
          <w:trHeight w:val="289"/>
        </w:trPr>
        <w:tc>
          <w:tcPr>
            <w:tcW w:w="1332" w:type="pct"/>
            <w:shd w:val="clear" w:color="auto" w:fill="D3C5D7"/>
          </w:tcPr>
          <w:p w14:paraId="2CEFFA68" w14:textId="411B691D" w:rsidR="00105283" w:rsidRPr="00654F21" w:rsidRDefault="00105283" w:rsidP="004E0FC6">
            <w:pPr>
              <w:spacing w:after="0"/>
              <w:ind w:left="127"/>
              <w:rPr>
                <w:rFonts w:cs="Arial"/>
                <w:color w:val="000000"/>
                <w:szCs w:val="22"/>
              </w:rPr>
            </w:pPr>
            <w:r w:rsidRPr="00654F21">
              <w:rPr>
                <w:rFonts w:cs="Arial"/>
                <w:color w:val="000000"/>
                <w:szCs w:val="22"/>
              </w:rPr>
              <w:t>GAS/</w:t>
            </w:r>
            <w:r w:rsidR="00AC3C45">
              <w:rPr>
                <w:rFonts w:cs="Arial"/>
                <w:color w:val="000000"/>
                <w:szCs w:val="22"/>
              </w:rPr>
              <w:t xml:space="preserve"> </w:t>
            </w:r>
            <w:r w:rsidRPr="00654F21">
              <w:rPr>
                <w:rFonts w:cs="Arial"/>
                <w:color w:val="000000"/>
                <w:szCs w:val="22"/>
              </w:rPr>
              <w:t>GAS-Light T-Score</w:t>
            </w:r>
          </w:p>
        </w:tc>
        <w:tc>
          <w:tcPr>
            <w:tcW w:w="1338" w:type="pct"/>
            <w:shd w:val="clear" w:color="auto" w:fill="D3C5D7"/>
            <w:tcMar>
              <w:top w:w="0" w:type="dxa"/>
              <w:left w:w="108" w:type="dxa"/>
              <w:bottom w:w="0" w:type="dxa"/>
              <w:right w:w="108" w:type="dxa"/>
            </w:tcMar>
          </w:tcPr>
          <w:p w14:paraId="5B71C023" w14:textId="3815872F" w:rsidR="00105283" w:rsidRPr="00654F21" w:rsidRDefault="00105283" w:rsidP="00593808">
            <w:pPr>
              <w:spacing w:after="0"/>
              <w:rPr>
                <w:rFonts w:cs="Arial"/>
                <w:color w:val="000000"/>
                <w:szCs w:val="22"/>
              </w:rPr>
            </w:pPr>
            <w:r w:rsidRPr="00654F21">
              <w:rPr>
                <w:rFonts w:cs="Arial"/>
                <w:color w:val="000000"/>
                <w:szCs w:val="22"/>
              </w:rPr>
              <w:t>Reassessment</w:t>
            </w:r>
          </w:p>
        </w:tc>
        <w:tc>
          <w:tcPr>
            <w:tcW w:w="1259" w:type="pct"/>
            <w:shd w:val="clear" w:color="auto" w:fill="8AC640"/>
            <w:tcMar>
              <w:top w:w="0" w:type="dxa"/>
              <w:left w:w="108" w:type="dxa"/>
              <w:bottom w:w="0" w:type="dxa"/>
              <w:right w:w="108" w:type="dxa"/>
            </w:tcMar>
          </w:tcPr>
          <w:p w14:paraId="35E4DAF4" w14:textId="02F4637E" w:rsidR="00105283" w:rsidRPr="00593808" w:rsidRDefault="00105283" w:rsidP="00593808">
            <w:pPr>
              <w:spacing w:after="0"/>
              <w:ind w:firstLine="47"/>
              <w:rPr>
                <w:rFonts w:cs="Arial"/>
                <w:b/>
                <w:szCs w:val="22"/>
              </w:rPr>
            </w:pPr>
            <w:r w:rsidRPr="00593808">
              <w:rPr>
                <w:rFonts w:cs="Arial"/>
                <w:b/>
                <w:szCs w:val="22"/>
              </w:rPr>
              <w:t>-0.12, p=</w:t>
            </w:r>
            <w:r w:rsidR="00DA325A" w:rsidRPr="00593808">
              <w:rPr>
                <w:rFonts w:cs="Arial"/>
                <w:b/>
                <w:szCs w:val="22"/>
              </w:rPr>
              <w:t>0</w:t>
            </w:r>
            <w:r w:rsidRPr="00593808">
              <w:rPr>
                <w:rFonts w:cs="Arial"/>
                <w:b/>
                <w:szCs w:val="22"/>
              </w:rPr>
              <w:t>.03 (n=31)</w:t>
            </w:r>
          </w:p>
        </w:tc>
        <w:tc>
          <w:tcPr>
            <w:tcW w:w="1070" w:type="pct"/>
            <w:shd w:val="clear" w:color="auto" w:fill="D3C5D7"/>
          </w:tcPr>
          <w:p w14:paraId="27B08D1F" w14:textId="3718DEE0" w:rsidR="00105283" w:rsidRPr="00654F21" w:rsidRDefault="4E5553F0" w:rsidP="337D47F6">
            <w:pPr>
              <w:spacing w:after="0"/>
              <w:ind w:left="122"/>
              <w:rPr>
                <w:rFonts w:cs="Arial"/>
                <w:color w:val="000000"/>
              </w:rPr>
            </w:pPr>
            <w:r w:rsidRPr="337D47F6">
              <w:rPr>
                <w:rFonts w:cs="Arial"/>
                <w:color w:val="000000" w:themeColor="text1"/>
              </w:rPr>
              <w:t>235, ns (n=24)</w:t>
            </w:r>
          </w:p>
        </w:tc>
      </w:tr>
      <w:tr w:rsidR="00563E43" w:rsidRPr="00D94852" w14:paraId="6B7D930E" w14:textId="77777777" w:rsidTr="009D3AE9">
        <w:trPr>
          <w:trHeight w:val="183"/>
        </w:trPr>
        <w:tc>
          <w:tcPr>
            <w:tcW w:w="1332" w:type="pct"/>
          </w:tcPr>
          <w:p w14:paraId="5BF41A65" w14:textId="5BAD902C" w:rsidR="00105283" w:rsidRPr="00593808" w:rsidRDefault="00105283" w:rsidP="004E0FC6">
            <w:pPr>
              <w:spacing w:after="0"/>
              <w:ind w:left="127"/>
              <w:rPr>
                <w:rFonts w:cs="Arial"/>
                <w:szCs w:val="22"/>
              </w:rPr>
            </w:pPr>
            <w:r w:rsidRPr="00593808">
              <w:rPr>
                <w:rFonts w:cs="Arial"/>
                <w:szCs w:val="22"/>
              </w:rPr>
              <w:t>GAS/</w:t>
            </w:r>
            <w:r w:rsidR="00F33E9F">
              <w:rPr>
                <w:rFonts w:cs="Arial"/>
                <w:szCs w:val="22"/>
              </w:rPr>
              <w:t xml:space="preserve"> </w:t>
            </w:r>
            <w:r w:rsidRPr="00593808">
              <w:rPr>
                <w:rFonts w:cs="Arial"/>
                <w:szCs w:val="22"/>
              </w:rPr>
              <w:t>GAS-Light T-Score</w:t>
            </w:r>
          </w:p>
        </w:tc>
        <w:tc>
          <w:tcPr>
            <w:tcW w:w="1338" w:type="pct"/>
            <w:tcMar>
              <w:top w:w="0" w:type="dxa"/>
              <w:left w:w="108" w:type="dxa"/>
              <w:bottom w:w="0" w:type="dxa"/>
              <w:right w:w="108" w:type="dxa"/>
            </w:tcMar>
          </w:tcPr>
          <w:p w14:paraId="3B686CDD" w14:textId="2DE5978F" w:rsidR="00105283" w:rsidRPr="00593808" w:rsidRDefault="00105283" w:rsidP="00593808">
            <w:pPr>
              <w:spacing w:after="0"/>
              <w:rPr>
                <w:rFonts w:cs="Arial"/>
                <w:szCs w:val="22"/>
              </w:rPr>
            </w:pPr>
            <w:r w:rsidRPr="00593808">
              <w:rPr>
                <w:rFonts w:cs="Arial"/>
                <w:szCs w:val="22"/>
              </w:rPr>
              <w:t>Change</w:t>
            </w:r>
          </w:p>
        </w:tc>
        <w:tc>
          <w:tcPr>
            <w:tcW w:w="1259" w:type="pct"/>
            <w:shd w:val="clear" w:color="auto" w:fill="auto"/>
            <w:tcMar>
              <w:top w:w="0" w:type="dxa"/>
              <w:left w:w="108" w:type="dxa"/>
              <w:bottom w:w="0" w:type="dxa"/>
              <w:right w:w="108" w:type="dxa"/>
            </w:tcMar>
          </w:tcPr>
          <w:p w14:paraId="30252870" w14:textId="77777777" w:rsidR="00105283" w:rsidRPr="00593808" w:rsidRDefault="00105283" w:rsidP="00593808">
            <w:pPr>
              <w:spacing w:after="0"/>
              <w:ind w:firstLine="47"/>
              <w:rPr>
                <w:rFonts w:cs="Arial"/>
                <w:szCs w:val="22"/>
              </w:rPr>
            </w:pPr>
            <w:r w:rsidRPr="00593808">
              <w:rPr>
                <w:rFonts w:cs="Arial"/>
                <w:szCs w:val="22"/>
              </w:rPr>
              <w:t>-0.03, ns (n=31)</w:t>
            </w:r>
          </w:p>
        </w:tc>
        <w:tc>
          <w:tcPr>
            <w:tcW w:w="1070" w:type="pct"/>
            <w:shd w:val="clear" w:color="auto" w:fill="auto"/>
          </w:tcPr>
          <w:p w14:paraId="1C8D1579" w14:textId="3D31FFD0" w:rsidR="00105283" w:rsidRPr="00593808" w:rsidRDefault="4E5553F0" w:rsidP="337D47F6">
            <w:pPr>
              <w:spacing w:after="0"/>
              <w:ind w:left="122"/>
              <w:rPr>
                <w:rFonts w:cs="Arial"/>
              </w:rPr>
            </w:pPr>
            <w:r w:rsidRPr="337D47F6">
              <w:rPr>
                <w:rFonts w:cs="Arial"/>
              </w:rPr>
              <w:t>14.5, ns (n=21)</w:t>
            </w:r>
          </w:p>
        </w:tc>
      </w:tr>
      <w:tr w:rsidR="00563E43" w:rsidRPr="00D94852" w14:paraId="69577DBD" w14:textId="77777777" w:rsidTr="009D3AE9">
        <w:trPr>
          <w:trHeight w:val="189"/>
        </w:trPr>
        <w:tc>
          <w:tcPr>
            <w:tcW w:w="1332" w:type="pct"/>
            <w:shd w:val="clear" w:color="auto" w:fill="D3C5D7"/>
          </w:tcPr>
          <w:p w14:paraId="25848C1C" w14:textId="73B6046E" w:rsidR="00105283" w:rsidRPr="00654F21" w:rsidRDefault="00105283" w:rsidP="004E0FC6">
            <w:pPr>
              <w:spacing w:after="0"/>
              <w:ind w:left="127"/>
              <w:rPr>
                <w:rFonts w:cs="Arial"/>
                <w:color w:val="000000"/>
                <w:szCs w:val="22"/>
              </w:rPr>
            </w:pPr>
            <w:r w:rsidRPr="00654F21">
              <w:rPr>
                <w:rFonts w:cs="Arial"/>
                <w:color w:val="000000"/>
                <w:szCs w:val="22"/>
              </w:rPr>
              <w:t>PEEM Score*</w:t>
            </w:r>
          </w:p>
        </w:tc>
        <w:tc>
          <w:tcPr>
            <w:tcW w:w="1338" w:type="pct"/>
            <w:shd w:val="clear" w:color="auto" w:fill="D3C5D7"/>
            <w:tcMar>
              <w:top w:w="0" w:type="dxa"/>
              <w:left w:w="108" w:type="dxa"/>
              <w:bottom w:w="0" w:type="dxa"/>
              <w:right w:w="108" w:type="dxa"/>
            </w:tcMar>
          </w:tcPr>
          <w:p w14:paraId="3A8BB3C5" w14:textId="23D7B697" w:rsidR="00105283" w:rsidRPr="00654F21" w:rsidRDefault="00105283" w:rsidP="00593808">
            <w:pPr>
              <w:spacing w:after="0"/>
              <w:rPr>
                <w:rFonts w:cs="Arial"/>
                <w:color w:val="000000"/>
                <w:szCs w:val="22"/>
              </w:rPr>
            </w:pPr>
            <w:r w:rsidRPr="00654F21">
              <w:rPr>
                <w:rFonts w:cs="Arial"/>
                <w:color w:val="000000"/>
                <w:szCs w:val="22"/>
              </w:rPr>
              <w:t>Goal Setting</w:t>
            </w:r>
          </w:p>
        </w:tc>
        <w:tc>
          <w:tcPr>
            <w:tcW w:w="1259" w:type="pct"/>
            <w:shd w:val="clear" w:color="auto" w:fill="D3C5D7"/>
            <w:tcMar>
              <w:top w:w="0" w:type="dxa"/>
              <w:left w:w="108" w:type="dxa"/>
              <w:bottom w:w="0" w:type="dxa"/>
              <w:right w:w="108" w:type="dxa"/>
            </w:tcMar>
          </w:tcPr>
          <w:p w14:paraId="1C7C57DF" w14:textId="77777777" w:rsidR="00105283" w:rsidRPr="00654F21" w:rsidRDefault="00105283" w:rsidP="00593808">
            <w:pPr>
              <w:spacing w:after="0"/>
              <w:ind w:firstLine="47"/>
              <w:rPr>
                <w:rFonts w:cs="Arial"/>
                <w:color w:val="000000"/>
                <w:szCs w:val="22"/>
              </w:rPr>
            </w:pPr>
            <w:r w:rsidRPr="00654F21">
              <w:rPr>
                <w:rFonts w:cs="Arial"/>
                <w:color w:val="000000"/>
                <w:szCs w:val="22"/>
              </w:rPr>
              <w:t>0.001, ns (n=51)</w:t>
            </w:r>
          </w:p>
        </w:tc>
        <w:tc>
          <w:tcPr>
            <w:tcW w:w="1070" w:type="pct"/>
            <w:shd w:val="clear" w:color="auto" w:fill="D3C5D7"/>
          </w:tcPr>
          <w:p w14:paraId="6943CE8A" w14:textId="0CFE8E73" w:rsidR="00105283" w:rsidRPr="00654F21" w:rsidRDefault="4E5553F0" w:rsidP="337D47F6">
            <w:pPr>
              <w:spacing w:after="0"/>
              <w:ind w:left="122"/>
              <w:rPr>
                <w:rFonts w:cs="Arial"/>
                <w:color w:val="000000"/>
              </w:rPr>
            </w:pPr>
            <w:r w:rsidRPr="337D47F6">
              <w:rPr>
                <w:rFonts w:cs="Arial"/>
                <w:color w:val="000000" w:themeColor="text1"/>
              </w:rPr>
              <w:t>-23.2, ns (n=29)</w:t>
            </w:r>
          </w:p>
        </w:tc>
      </w:tr>
      <w:tr w:rsidR="00563E43" w:rsidRPr="00D94852" w14:paraId="557BEA70" w14:textId="77777777" w:rsidTr="009D3AE9">
        <w:trPr>
          <w:trHeight w:val="189"/>
        </w:trPr>
        <w:tc>
          <w:tcPr>
            <w:tcW w:w="1332" w:type="pct"/>
          </w:tcPr>
          <w:p w14:paraId="60B74006" w14:textId="63C9622C" w:rsidR="00105283" w:rsidRPr="00593808" w:rsidRDefault="00105283" w:rsidP="004E0FC6">
            <w:pPr>
              <w:spacing w:after="0"/>
              <w:ind w:left="127"/>
              <w:rPr>
                <w:rFonts w:cs="Arial"/>
                <w:szCs w:val="22"/>
              </w:rPr>
            </w:pPr>
            <w:r w:rsidRPr="00593808">
              <w:rPr>
                <w:rFonts w:cs="Arial"/>
                <w:szCs w:val="22"/>
              </w:rPr>
              <w:t>PEEM Score*</w:t>
            </w:r>
          </w:p>
        </w:tc>
        <w:tc>
          <w:tcPr>
            <w:tcW w:w="1338" w:type="pct"/>
            <w:tcMar>
              <w:top w:w="0" w:type="dxa"/>
              <w:left w:w="108" w:type="dxa"/>
              <w:bottom w:w="0" w:type="dxa"/>
              <w:right w:w="108" w:type="dxa"/>
            </w:tcMar>
          </w:tcPr>
          <w:p w14:paraId="5C7FB44B" w14:textId="31B0A503" w:rsidR="00105283" w:rsidRPr="00593808" w:rsidRDefault="00105283" w:rsidP="00593808">
            <w:pPr>
              <w:spacing w:after="0"/>
              <w:rPr>
                <w:rFonts w:cs="Arial"/>
                <w:szCs w:val="22"/>
              </w:rPr>
            </w:pPr>
            <w:r w:rsidRPr="00593808">
              <w:rPr>
                <w:rFonts w:cs="Arial"/>
                <w:szCs w:val="22"/>
              </w:rPr>
              <w:t>Reassessment</w:t>
            </w:r>
          </w:p>
        </w:tc>
        <w:tc>
          <w:tcPr>
            <w:tcW w:w="1259" w:type="pct"/>
            <w:shd w:val="clear" w:color="auto" w:fill="auto"/>
            <w:tcMar>
              <w:top w:w="0" w:type="dxa"/>
              <w:left w:w="108" w:type="dxa"/>
              <w:bottom w:w="0" w:type="dxa"/>
              <w:right w:w="108" w:type="dxa"/>
            </w:tcMar>
          </w:tcPr>
          <w:p w14:paraId="2A348C05" w14:textId="77777777" w:rsidR="00105283" w:rsidRPr="00593808" w:rsidRDefault="00105283" w:rsidP="00593808">
            <w:pPr>
              <w:spacing w:after="0"/>
              <w:ind w:firstLine="47"/>
              <w:rPr>
                <w:rFonts w:cs="Arial"/>
                <w:szCs w:val="22"/>
              </w:rPr>
            </w:pPr>
            <w:r w:rsidRPr="00593808">
              <w:rPr>
                <w:rFonts w:cs="Arial"/>
                <w:szCs w:val="22"/>
              </w:rPr>
              <w:t>-0.003, ns (n=26)</w:t>
            </w:r>
          </w:p>
        </w:tc>
        <w:tc>
          <w:tcPr>
            <w:tcW w:w="1070" w:type="pct"/>
            <w:shd w:val="clear" w:color="auto" w:fill="auto"/>
          </w:tcPr>
          <w:p w14:paraId="3CEC6F70" w14:textId="7D6A895E" w:rsidR="00105283" w:rsidRPr="00593808" w:rsidRDefault="4E5553F0" w:rsidP="337D47F6">
            <w:pPr>
              <w:spacing w:after="0"/>
              <w:ind w:left="122"/>
              <w:rPr>
                <w:rFonts w:cs="Arial"/>
              </w:rPr>
            </w:pPr>
            <w:r w:rsidRPr="337D47F6">
              <w:rPr>
                <w:rFonts w:cs="Arial"/>
              </w:rPr>
              <w:t>-53.9, ns (n=18)</w:t>
            </w:r>
          </w:p>
        </w:tc>
      </w:tr>
      <w:tr w:rsidR="00563E43" w:rsidRPr="00D94852" w14:paraId="11B4904E" w14:textId="77777777" w:rsidTr="009D3AE9">
        <w:trPr>
          <w:trHeight w:val="189"/>
        </w:trPr>
        <w:tc>
          <w:tcPr>
            <w:tcW w:w="1332" w:type="pct"/>
            <w:shd w:val="clear" w:color="auto" w:fill="D3C5D7"/>
          </w:tcPr>
          <w:p w14:paraId="0E330E49" w14:textId="22665F8F" w:rsidR="00105283" w:rsidRPr="00654F21" w:rsidRDefault="00105283" w:rsidP="004E0FC6">
            <w:pPr>
              <w:spacing w:after="0"/>
              <w:ind w:left="127"/>
              <w:rPr>
                <w:rFonts w:cs="Arial"/>
                <w:color w:val="000000"/>
                <w:szCs w:val="22"/>
              </w:rPr>
            </w:pPr>
            <w:r w:rsidRPr="00654F21">
              <w:rPr>
                <w:rFonts w:cs="Arial"/>
                <w:color w:val="000000"/>
                <w:szCs w:val="22"/>
              </w:rPr>
              <w:t>PEEM Score*</w:t>
            </w:r>
          </w:p>
        </w:tc>
        <w:tc>
          <w:tcPr>
            <w:tcW w:w="1338" w:type="pct"/>
            <w:shd w:val="clear" w:color="auto" w:fill="D3C5D7"/>
            <w:tcMar>
              <w:top w:w="0" w:type="dxa"/>
              <w:left w:w="108" w:type="dxa"/>
              <w:bottom w:w="0" w:type="dxa"/>
              <w:right w:w="108" w:type="dxa"/>
            </w:tcMar>
          </w:tcPr>
          <w:p w14:paraId="0DDDA0DC" w14:textId="71A62700" w:rsidR="00105283" w:rsidRPr="00654F21" w:rsidRDefault="00105283" w:rsidP="00593808">
            <w:pPr>
              <w:spacing w:after="0"/>
              <w:rPr>
                <w:rFonts w:cs="Arial"/>
                <w:color w:val="000000"/>
                <w:szCs w:val="22"/>
              </w:rPr>
            </w:pPr>
            <w:r w:rsidRPr="00654F21">
              <w:rPr>
                <w:rFonts w:cs="Arial"/>
                <w:color w:val="000000"/>
                <w:szCs w:val="22"/>
              </w:rPr>
              <w:t>Change</w:t>
            </w:r>
          </w:p>
        </w:tc>
        <w:tc>
          <w:tcPr>
            <w:tcW w:w="1259" w:type="pct"/>
            <w:shd w:val="clear" w:color="auto" w:fill="D3C5D7"/>
            <w:tcMar>
              <w:top w:w="0" w:type="dxa"/>
              <w:left w:w="108" w:type="dxa"/>
              <w:bottom w:w="0" w:type="dxa"/>
              <w:right w:w="108" w:type="dxa"/>
            </w:tcMar>
          </w:tcPr>
          <w:p w14:paraId="0A70C70E" w14:textId="77777777" w:rsidR="00105283" w:rsidRPr="00654F21" w:rsidRDefault="00105283" w:rsidP="00593808">
            <w:pPr>
              <w:spacing w:after="0"/>
              <w:ind w:firstLine="47"/>
              <w:rPr>
                <w:rFonts w:cs="Arial"/>
                <w:color w:val="000000"/>
                <w:szCs w:val="22"/>
              </w:rPr>
            </w:pPr>
            <w:r w:rsidRPr="00654F21">
              <w:rPr>
                <w:rFonts w:cs="Arial"/>
                <w:color w:val="000000"/>
                <w:szCs w:val="22"/>
              </w:rPr>
              <w:t>0.007, ns (n=26)</w:t>
            </w:r>
          </w:p>
        </w:tc>
        <w:tc>
          <w:tcPr>
            <w:tcW w:w="1070" w:type="pct"/>
            <w:shd w:val="clear" w:color="auto" w:fill="D3C5D7"/>
          </w:tcPr>
          <w:p w14:paraId="2391213B" w14:textId="085ED2AD" w:rsidR="00105283" w:rsidRPr="00654F21" w:rsidRDefault="4E5553F0" w:rsidP="337D47F6">
            <w:pPr>
              <w:spacing w:after="0"/>
              <w:ind w:left="122"/>
              <w:rPr>
                <w:rFonts w:cs="Arial"/>
                <w:color w:val="000000"/>
              </w:rPr>
            </w:pPr>
            <w:r w:rsidRPr="337D47F6">
              <w:rPr>
                <w:rFonts w:cs="Arial"/>
                <w:color w:val="000000" w:themeColor="text1"/>
              </w:rPr>
              <w:t>69.7, ns (n=18)</w:t>
            </w:r>
          </w:p>
        </w:tc>
      </w:tr>
      <w:tr w:rsidR="00563E43" w:rsidRPr="00D94852" w14:paraId="02E65F52" w14:textId="77777777" w:rsidTr="009D3AE9">
        <w:trPr>
          <w:trHeight w:val="329"/>
        </w:trPr>
        <w:tc>
          <w:tcPr>
            <w:tcW w:w="1332" w:type="pct"/>
          </w:tcPr>
          <w:p w14:paraId="68BDFF16" w14:textId="30C504FD" w:rsidR="00105283" w:rsidRPr="00593808" w:rsidRDefault="00105283" w:rsidP="004E0FC6">
            <w:pPr>
              <w:spacing w:after="0"/>
              <w:ind w:left="127"/>
              <w:rPr>
                <w:rFonts w:cs="Arial"/>
                <w:szCs w:val="22"/>
              </w:rPr>
            </w:pPr>
            <w:r w:rsidRPr="00593808">
              <w:rPr>
                <w:rFonts w:cs="Arial"/>
                <w:szCs w:val="22"/>
              </w:rPr>
              <w:t>PEDI-CAT*</w:t>
            </w:r>
          </w:p>
        </w:tc>
        <w:tc>
          <w:tcPr>
            <w:tcW w:w="1338" w:type="pct"/>
            <w:tcMar>
              <w:top w:w="0" w:type="dxa"/>
              <w:left w:w="108" w:type="dxa"/>
              <w:bottom w:w="0" w:type="dxa"/>
              <w:right w:w="108" w:type="dxa"/>
            </w:tcMar>
          </w:tcPr>
          <w:p w14:paraId="0B68293D" w14:textId="09E9C883" w:rsidR="00105283" w:rsidRPr="00593808" w:rsidRDefault="00105283" w:rsidP="00593808">
            <w:pPr>
              <w:spacing w:after="0"/>
              <w:rPr>
                <w:rFonts w:cs="Arial"/>
                <w:szCs w:val="22"/>
              </w:rPr>
            </w:pPr>
            <w:r w:rsidRPr="00593808">
              <w:rPr>
                <w:rFonts w:cs="Arial"/>
                <w:szCs w:val="22"/>
              </w:rPr>
              <w:t>Daily activities</w:t>
            </w:r>
          </w:p>
        </w:tc>
        <w:tc>
          <w:tcPr>
            <w:tcW w:w="1259" w:type="pct"/>
            <w:tcMar>
              <w:top w:w="0" w:type="dxa"/>
              <w:left w:w="108" w:type="dxa"/>
              <w:bottom w:w="0" w:type="dxa"/>
              <w:right w:w="108" w:type="dxa"/>
            </w:tcMar>
          </w:tcPr>
          <w:p w14:paraId="3602AF4D" w14:textId="77777777" w:rsidR="00105283" w:rsidRPr="00593808" w:rsidRDefault="00105283" w:rsidP="00593808">
            <w:pPr>
              <w:spacing w:after="0"/>
              <w:ind w:firstLine="47"/>
              <w:rPr>
                <w:rFonts w:cs="Arial"/>
                <w:szCs w:val="22"/>
              </w:rPr>
            </w:pPr>
            <w:r w:rsidRPr="00593808">
              <w:rPr>
                <w:rFonts w:cs="Arial"/>
                <w:szCs w:val="22"/>
              </w:rPr>
              <w:t>-0.05, ns (n=65)</w:t>
            </w:r>
          </w:p>
        </w:tc>
        <w:tc>
          <w:tcPr>
            <w:tcW w:w="1070" w:type="pct"/>
          </w:tcPr>
          <w:p w14:paraId="200BE1E9" w14:textId="42AD0CC5" w:rsidR="00105283" w:rsidRPr="00593808" w:rsidRDefault="4E5553F0" w:rsidP="337D47F6">
            <w:pPr>
              <w:spacing w:after="0"/>
              <w:ind w:left="122"/>
              <w:rPr>
                <w:rFonts w:cs="Arial"/>
              </w:rPr>
            </w:pPr>
            <w:r w:rsidRPr="337D47F6">
              <w:rPr>
                <w:rFonts w:cs="Arial"/>
              </w:rPr>
              <w:t>309.9, ns (n=37)</w:t>
            </w:r>
          </w:p>
        </w:tc>
      </w:tr>
      <w:tr w:rsidR="00563E43" w:rsidRPr="00D94852" w14:paraId="7F0FC0F7" w14:textId="77777777" w:rsidTr="009D3AE9">
        <w:trPr>
          <w:trHeight w:val="263"/>
        </w:trPr>
        <w:tc>
          <w:tcPr>
            <w:tcW w:w="1332" w:type="pct"/>
            <w:shd w:val="clear" w:color="auto" w:fill="D3C5D7"/>
          </w:tcPr>
          <w:p w14:paraId="09D8778B" w14:textId="73B63C96" w:rsidR="00105283" w:rsidRPr="00654F21" w:rsidRDefault="00105283" w:rsidP="004E0FC6">
            <w:pPr>
              <w:spacing w:after="0"/>
              <w:ind w:left="127"/>
              <w:rPr>
                <w:rFonts w:cs="Arial"/>
                <w:color w:val="000000"/>
                <w:szCs w:val="22"/>
              </w:rPr>
            </w:pPr>
            <w:r w:rsidRPr="00654F21">
              <w:rPr>
                <w:rFonts w:cs="Arial"/>
                <w:color w:val="000000"/>
                <w:szCs w:val="22"/>
              </w:rPr>
              <w:t>PEDI-CAT*</w:t>
            </w:r>
          </w:p>
        </w:tc>
        <w:tc>
          <w:tcPr>
            <w:tcW w:w="1338" w:type="pct"/>
            <w:shd w:val="clear" w:color="auto" w:fill="D3C5D7"/>
            <w:tcMar>
              <w:top w:w="0" w:type="dxa"/>
              <w:left w:w="108" w:type="dxa"/>
              <w:bottom w:w="0" w:type="dxa"/>
              <w:right w:w="108" w:type="dxa"/>
            </w:tcMar>
          </w:tcPr>
          <w:p w14:paraId="5AE37EB1" w14:textId="09A7EA69" w:rsidR="00105283" w:rsidRPr="00654F21" w:rsidRDefault="00105283" w:rsidP="00593808">
            <w:pPr>
              <w:spacing w:after="0"/>
              <w:rPr>
                <w:rFonts w:cs="Arial"/>
                <w:color w:val="000000"/>
                <w:szCs w:val="22"/>
              </w:rPr>
            </w:pPr>
            <w:r w:rsidRPr="00654F21">
              <w:rPr>
                <w:rFonts w:cs="Arial"/>
                <w:color w:val="000000"/>
                <w:szCs w:val="22"/>
              </w:rPr>
              <w:t>Mobility</w:t>
            </w:r>
          </w:p>
        </w:tc>
        <w:tc>
          <w:tcPr>
            <w:tcW w:w="1259" w:type="pct"/>
            <w:shd w:val="clear" w:color="auto" w:fill="D3C5D7"/>
            <w:tcMar>
              <w:top w:w="0" w:type="dxa"/>
              <w:left w:w="108" w:type="dxa"/>
              <w:bottom w:w="0" w:type="dxa"/>
              <w:right w:w="108" w:type="dxa"/>
            </w:tcMar>
          </w:tcPr>
          <w:p w14:paraId="64802517" w14:textId="77777777" w:rsidR="00105283" w:rsidRPr="00654F21" w:rsidRDefault="00105283" w:rsidP="00593808">
            <w:pPr>
              <w:spacing w:after="0"/>
              <w:ind w:firstLine="47"/>
              <w:rPr>
                <w:rFonts w:cs="Arial"/>
                <w:color w:val="000000"/>
                <w:szCs w:val="22"/>
              </w:rPr>
            </w:pPr>
            <w:r w:rsidRPr="00654F21">
              <w:rPr>
                <w:rFonts w:cs="Arial"/>
                <w:color w:val="000000"/>
                <w:szCs w:val="22"/>
              </w:rPr>
              <w:t>-0.001, ns (n=65)</w:t>
            </w:r>
          </w:p>
        </w:tc>
        <w:tc>
          <w:tcPr>
            <w:tcW w:w="1070" w:type="pct"/>
            <w:shd w:val="clear" w:color="auto" w:fill="D3C5D7"/>
          </w:tcPr>
          <w:p w14:paraId="231BDD91" w14:textId="00792127" w:rsidR="00105283" w:rsidRPr="00654F21" w:rsidRDefault="4E5553F0" w:rsidP="337D47F6">
            <w:pPr>
              <w:spacing w:after="0"/>
              <w:ind w:left="122"/>
              <w:rPr>
                <w:rFonts w:cs="Arial"/>
                <w:color w:val="000000"/>
              </w:rPr>
            </w:pPr>
            <w:r w:rsidRPr="337D47F6">
              <w:rPr>
                <w:rFonts w:cs="Arial"/>
                <w:color w:val="000000" w:themeColor="text1"/>
              </w:rPr>
              <w:t>183.2, ns (n=37)</w:t>
            </w:r>
          </w:p>
        </w:tc>
      </w:tr>
      <w:tr w:rsidR="00563E43" w:rsidRPr="00D94852" w14:paraId="21CE25C5" w14:textId="77777777" w:rsidTr="009D3AE9">
        <w:trPr>
          <w:trHeight w:val="253"/>
        </w:trPr>
        <w:tc>
          <w:tcPr>
            <w:tcW w:w="1332" w:type="pct"/>
          </w:tcPr>
          <w:p w14:paraId="36C280A8" w14:textId="755E6B4B" w:rsidR="00105283" w:rsidRPr="00593808" w:rsidRDefault="00105283" w:rsidP="004E0FC6">
            <w:pPr>
              <w:spacing w:after="0"/>
              <w:ind w:left="127"/>
              <w:rPr>
                <w:rFonts w:cs="Arial"/>
                <w:szCs w:val="22"/>
              </w:rPr>
            </w:pPr>
            <w:r w:rsidRPr="00593808">
              <w:rPr>
                <w:rFonts w:cs="Arial"/>
                <w:szCs w:val="22"/>
              </w:rPr>
              <w:t>PEDI-CAT*</w:t>
            </w:r>
          </w:p>
        </w:tc>
        <w:tc>
          <w:tcPr>
            <w:tcW w:w="1338" w:type="pct"/>
            <w:tcMar>
              <w:top w:w="0" w:type="dxa"/>
              <w:left w:w="108" w:type="dxa"/>
              <w:bottom w:w="0" w:type="dxa"/>
              <w:right w:w="108" w:type="dxa"/>
            </w:tcMar>
          </w:tcPr>
          <w:p w14:paraId="1A6AB3E7" w14:textId="3EC56BB9" w:rsidR="00105283" w:rsidRPr="00593808" w:rsidRDefault="00105283" w:rsidP="00593808">
            <w:pPr>
              <w:spacing w:after="0"/>
              <w:rPr>
                <w:rFonts w:cs="Arial"/>
                <w:szCs w:val="22"/>
              </w:rPr>
            </w:pPr>
            <w:r w:rsidRPr="00593808">
              <w:rPr>
                <w:rFonts w:cs="Arial"/>
                <w:szCs w:val="22"/>
              </w:rPr>
              <w:t>Social/Cognitive</w:t>
            </w:r>
          </w:p>
        </w:tc>
        <w:tc>
          <w:tcPr>
            <w:tcW w:w="1259" w:type="pct"/>
            <w:tcMar>
              <w:top w:w="0" w:type="dxa"/>
              <w:left w:w="108" w:type="dxa"/>
              <w:bottom w:w="0" w:type="dxa"/>
              <w:right w:w="108" w:type="dxa"/>
            </w:tcMar>
          </w:tcPr>
          <w:p w14:paraId="0A845540" w14:textId="77777777" w:rsidR="00105283" w:rsidRPr="00593808" w:rsidRDefault="00105283" w:rsidP="00593808">
            <w:pPr>
              <w:spacing w:after="0"/>
              <w:ind w:firstLine="47"/>
              <w:rPr>
                <w:rFonts w:cs="Arial"/>
                <w:szCs w:val="22"/>
              </w:rPr>
            </w:pPr>
            <w:r w:rsidRPr="00593808">
              <w:rPr>
                <w:rFonts w:cs="Arial"/>
                <w:szCs w:val="22"/>
              </w:rPr>
              <w:t>-0.04, ns (n=65)</w:t>
            </w:r>
          </w:p>
        </w:tc>
        <w:tc>
          <w:tcPr>
            <w:tcW w:w="1070" w:type="pct"/>
          </w:tcPr>
          <w:p w14:paraId="11C731CC" w14:textId="24B46BF6" w:rsidR="00105283" w:rsidRPr="00593808" w:rsidRDefault="4E5553F0" w:rsidP="337D47F6">
            <w:pPr>
              <w:spacing w:after="0"/>
              <w:ind w:left="122"/>
              <w:rPr>
                <w:rFonts w:cs="Arial"/>
              </w:rPr>
            </w:pPr>
            <w:r w:rsidRPr="337D47F6">
              <w:rPr>
                <w:rFonts w:cs="Arial"/>
              </w:rPr>
              <w:t>290.9, ns (n=37)</w:t>
            </w:r>
          </w:p>
        </w:tc>
      </w:tr>
      <w:tr w:rsidR="00563E43" w:rsidRPr="00D94852" w14:paraId="71A6137D" w14:textId="77777777" w:rsidTr="009D3AE9">
        <w:trPr>
          <w:trHeight w:val="229"/>
        </w:trPr>
        <w:tc>
          <w:tcPr>
            <w:tcW w:w="1332" w:type="pct"/>
            <w:shd w:val="clear" w:color="auto" w:fill="D3C5D7"/>
          </w:tcPr>
          <w:p w14:paraId="04FA4B74" w14:textId="4E9DBE44" w:rsidR="00105283" w:rsidRPr="00654F21" w:rsidRDefault="00105283" w:rsidP="004E0FC6">
            <w:pPr>
              <w:spacing w:after="0"/>
              <w:ind w:left="127"/>
              <w:rPr>
                <w:rFonts w:cs="Arial"/>
                <w:color w:val="000000"/>
                <w:szCs w:val="22"/>
              </w:rPr>
            </w:pPr>
            <w:r w:rsidRPr="00654F21">
              <w:rPr>
                <w:rFonts w:cs="Arial"/>
                <w:color w:val="000000"/>
                <w:szCs w:val="22"/>
              </w:rPr>
              <w:t>PEDI-CAT*</w:t>
            </w:r>
          </w:p>
        </w:tc>
        <w:tc>
          <w:tcPr>
            <w:tcW w:w="1338" w:type="pct"/>
            <w:shd w:val="clear" w:color="auto" w:fill="D3C5D7"/>
            <w:tcMar>
              <w:top w:w="0" w:type="dxa"/>
              <w:left w:w="108" w:type="dxa"/>
              <w:bottom w:w="0" w:type="dxa"/>
              <w:right w:w="108" w:type="dxa"/>
            </w:tcMar>
          </w:tcPr>
          <w:p w14:paraId="7C8BB50E" w14:textId="6417ED5F" w:rsidR="00105283" w:rsidRPr="00654F21" w:rsidRDefault="00105283" w:rsidP="00593808">
            <w:pPr>
              <w:spacing w:after="0"/>
              <w:rPr>
                <w:rFonts w:cs="Arial"/>
                <w:color w:val="000000"/>
                <w:szCs w:val="22"/>
              </w:rPr>
            </w:pPr>
            <w:r w:rsidRPr="00654F21">
              <w:rPr>
                <w:rFonts w:cs="Arial"/>
                <w:color w:val="000000"/>
                <w:szCs w:val="22"/>
              </w:rPr>
              <w:t>Responsibility</w:t>
            </w:r>
          </w:p>
        </w:tc>
        <w:tc>
          <w:tcPr>
            <w:tcW w:w="1259" w:type="pct"/>
            <w:shd w:val="clear" w:color="auto" w:fill="8AC640"/>
            <w:tcMar>
              <w:top w:w="0" w:type="dxa"/>
              <w:left w:w="108" w:type="dxa"/>
              <w:bottom w:w="0" w:type="dxa"/>
              <w:right w:w="108" w:type="dxa"/>
            </w:tcMar>
          </w:tcPr>
          <w:p w14:paraId="16ADC6A9" w14:textId="7B931709" w:rsidR="00105283" w:rsidRPr="00593808" w:rsidRDefault="00105283" w:rsidP="00593808">
            <w:pPr>
              <w:spacing w:after="0"/>
              <w:ind w:firstLine="47"/>
              <w:rPr>
                <w:rFonts w:cs="Arial"/>
                <w:b/>
                <w:szCs w:val="22"/>
              </w:rPr>
            </w:pPr>
            <w:r w:rsidRPr="00593808">
              <w:rPr>
                <w:rFonts w:cs="Arial"/>
                <w:b/>
                <w:szCs w:val="22"/>
              </w:rPr>
              <w:t>-0.04, p=</w:t>
            </w:r>
            <w:r w:rsidR="00DA325A" w:rsidRPr="00593808">
              <w:rPr>
                <w:rFonts w:cs="Arial"/>
                <w:b/>
                <w:szCs w:val="22"/>
              </w:rPr>
              <w:t>0</w:t>
            </w:r>
            <w:r w:rsidRPr="00593808">
              <w:rPr>
                <w:rFonts w:cs="Arial"/>
                <w:b/>
                <w:szCs w:val="22"/>
              </w:rPr>
              <w:t>.01 (n=65)</w:t>
            </w:r>
          </w:p>
        </w:tc>
        <w:tc>
          <w:tcPr>
            <w:tcW w:w="1070" w:type="pct"/>
            <w:shd w:val="clear" w:color="auto" w:fill="8AC640"/>
          </w:tcPr>
          <w:p w14:paraId="23AAFC84" w14:textId="6E775C7B" w:rsidR="00105283" w:rsidRPr="00593808" w:rsidRDefault="4E5553F0" w:rsidP="337D47F6">
            <w:pPr>
              <w:spacing w:after="0"/>
              <w:ind w:left="122"/>
              <w:rPr>
                <w:rFonts w:cs="Arial"/>
                <w:b/>
                <w:bCs/>
              </w:rPr>
            </w:pPr>
            <w:r w:rsidRPr="337D47F6">
              <w:rPr>
                <w:rFonts w:cs="Arial"/>
                <w:b/>
                <w:bCs/>
              </w:rPr>
              <w:t>-160.6; p=</w:t>
            </w:r>
            <w:r w:rsidR="614D9F60" w:rsidRPr="337D47F6">
              <w:rPr>
                <w:rFonts w:cs="Arial"/>
                <w:b/>
                <w:bCs/>
              </w:rPr>
              <w:t>0</w:t>
            </w:r>
            <w:r w:rsidRPr="337D47F6">
              <w:rPr>
                <w:rFonts w:cs="Arial"/>
                <w:b/>
                <w:bCs/>
              </w:rPr>
              <w:t>.04 (n=37)</w:t>
            </w:r>
          </w:p>
        </w:tc>
      </w:tr>
    </w:tbl>
    <w:bookmarkEnd w:id="218"/>
    <w:p w14:paraId="0B46A3D1" w14:textId="08401B4A" w:rsidR="00C10C7E" w:rsidRDefault="00C10C7E" w:rsidP="00C10C7E">
      <w:pPr>
        <w:spacing w:before="60" w:after="0"/>
        <w:rPr>
          <w:sz w:val="18"/>
          <w:szCs w:val="22"/>
        </w:rPr>
      </w:pPr>
      <w:r w:rsidRPr="00593808">
        <w:rPr>
          <w:b/>
          <w:bCs/>
          <w:szCs w:val="28"/>
        </w:rPr>
        <w:t>Source</w:t>
      </w:r>
      <w:r w:rsidRPr="00593808">
        <w:rPr>
          <w:szCs w:val="28"/>
        </w:rPr>
        <w:t>: REB analysis of OM tool evaluation data NDIS access plan budget data from the NDIS Business system</w:t>
      </w:r>
      <w:r w:rsidRPr="00362CE5">
        <w:rPr>
          <w:sz w:val="18"/>
          <w:szCs w:val="22"/>
        </w:rPr>
        <w:t>.</w:t>
      </w:r>
    </w:p>
    <w:p w14:paraId="1E6398E9" w14:textId="77777777" w:rsidR="00AD063A" w:rsidRPr="00362CE5" w:rsidRDefault="00AD063A" w:rsidP="00C10C7E">
      <w:pPr>
        <w:spacing w:before="60" w:after="0"/>
        <w:rPr>
          <w:sz w:val="18"/>
          <w:szCs w:val="22"/>
        </w:rPr>
      </w:pPr>
    </w:p>
    <w:p w14:paraId="1EE4A144" w14:textId="30B20414" w:rsidR="007E2A2F" w:rsidRDefault="001A34FB" w:rsidP="001A34FB">
      <w:pPr>
        <w:pStyle w:val="Heading4"/>
        <w:ind w:left="0"/>
      </w:pPr>
      <w:r>
        <w:t xml:space="preserve">3.4.2 </w:t>
      </w:r>
      <w:r w:rsidR="007E2A2F">
        <w:t>NDIS plan budgets</w:t>
      </w:r>
    </w:p>
    <w:p w14:paraId="440B7DCD" w14:textId="11928E2A" w:rsidR="007E2A2F" w:rsidRPr="007E2A2F" w:rsidRDefault="00A66D7F" w:rsidP="007E2A2F">
      <w:r>
        <w:t>Table 8</w:t>
      </w:r>
      <w:r w:rsidR="007E2A2F">
        <w:t xml:space="preserve"> shows that none of the OM tools under evaluation significantly predict the future size of NDIS plan budgets for children who enter the NDIS after receiving Early Supports. Again, only the score at goal setting for the PEDI-CAT ‘responsibility’ domain significantly predicted future NDIS plan budgets. For every one-point increase in the T-score at goal setting (</w:t>
      </w:r>
      <w:proofErr w:type="gramStart"/>
      <w:r w:rsidR="007E2A2F">
        <w:t>i.e.</w:t>
      </w:r>
      <w:proofErr w:type="gramEnd"/>
      <w:r w:rsidR="007E2A2F">
        <w:t xml:space="preserve"> one-point increase in functional capacity for the ‘responsibility’ domain</w:t>
      </w:r>
      <w:r w:rsidR="00CC2BA3">
        <w:t>)</w:t>
      </w:r>
      <w:r w:rsidR="007E2A2F">
        <w:t xml:space="preserve"> future NDIS budgets decreased by $161 on average.</w:t>
      </w:r>
      <w:r w:rsidR="002B441B">
        <w:t xml:space="preserve"> </w:t>
      </w:r>
    </w:p>
    <w:p w14:paraId="07E601FC" w14:textId="386873F3" w:rsidR="002403B0" w:rsidRDefault="00D72138" w:rsidP="009D3AE9">
      <w:pPr>
        <w:pStyle w:val="Heading2"/>
        <w:numPr>
          <w:ilvl w:val="0"/>
          <w:numId w:val="14"/>
        </w:numPr>
      </w:pPr>
      <w:bookmarkStart w:id="219" w:name="_Toc128403044"/>
      <w:r>
        <w:lastRenderedPageBreak/>
        <w:t>The utility of OM tools for guiding practice in Early Supports</w:t>
      </w:r>
      <w:bookmarkEnd w:id="219"/>
    </w:p>
    <w:p w14:paraId="1DE6D23A" w14:textId="4C39F694" w:rsidR="00F4148E" w:rsidRDefault="00F4148E" w:rsidP="00904817">
      <w:pPr>
        <w:pStyle w:val="Heading3"/>
        <w:numPr>
          <w:ilvl w:val="1"/>
          <w:numId w:val="18"/>
        </w:numPr>
      </w:pPr>
      <w:bookmarkStart w:id="220" w:name="_Toc116998964"/>
      <w:bookmarkStart w:id="221" w:name="_Toc117077071"/>
      <w:bookmarkStart w:id="222" w:name="_Toc128403045"/>
      <w:r>
        <w:t xml:space="preserve">Applicability </w:t>
      </w:r>
      <w:r w:rsidR="00FB2E21">
        <w:t>of OM tools</w:t>
      </w:r>
      <w:r w:rsidR="009955D1">
        <w:t xml:space="preserve"> and the PEEM</w:t>
      </w:r>
      <w:r w:rsidR="00FB2E21">
        <w:t xml:space="preserve"> </w:t>
      </w:r>
      <w:r w:rsidR="00D72138">
        <w:t>for</w:t>
      </w:r>
      <w:r>
        <w:t xml:space="preserve"> </w:t>
      </w:r>
      <w:r w:rsidR="001C0446">
        <w:t>Early Supports</w:t>
      </w:r>
      <w:bookmarkEnd w:id="220"/>
      <w:bookmarkEnd w:id="221"/>
      <w:bookmarkEnd w:id="222"/>
    </w:p>
    <w:p w14:paraId="3B1BBEF5" w14:textId="4C5216E2" w:rsidR="00774086" w:rsidRDefault="001A34FB" w:rsidP="001A34FB">
      <w:pPr>
        <w:pStyle w:val="Heading4"/>
        <w:ind w:left="0"/>
      </w:pPr>
      <w:r>
        <w:t xml:space="preserve">4.1.1 </w:t>
      </w:r>
      <w:r w:rsidR="00774086">
        <w:t>OM Tools</w:t>
      </w:r>
      <w:r w:rsidR="00D72138">
        <w:t xml:space="preserve"> </w:t>
      </w:r>
      <w:r w:rsidR="00774086">
        <w:t>-</w:t>
      </w:r>
      <w:r w:rsidR="00D72138">
        <w:t xml:space="preserve"> </w:t>
      </w:r>
      <w:r w:rsidR="00774086">
        <w:t xml:space="preserve">Goal </w:t>
      </w:r>
      <w:r w:rsidR="00D72138">
        <w:t>s</w:t>
      </w:r>
      <w:r w:rsidR="00774086">
        <w:t>etting</w:t>
      </w:r>
    </w:p>
    <w:p w14:paraId="32798636" w14:textId="452A3311" w:rsidR="009B2060" w:rsidRPr="00AD2575" w:rsidRDefault="00957E40" w:rsidP="00AD2575">
      <w:pPr>
        <w:rPr>
          <w:lang w:eastAsia="en-US"/>
        </w:rPr>
      </w:pPr>
      <w:r>
        <w:rPr>
          <w:lang w:eastAsia="en-US"/>
        </w:rPr>
        <w:t>Figure 4</w:t>
      </w:r>
      <w:r w:rsidR="00BB284B" w:rsidRPr="00AD2575">
        <w:rPr>
          <w:lang w:eastAsia="en-US"/>
        </w:rPr>
        <w:t xml:space="preserve"> outlines </w:t>
      </w:r>
      <w:r w:rsidR="00113A6E" w:rsidRPr="00AD2575">
        <w:rPr>
          <w:lang w:eastAsia="en-US"/>
        </w:rPr>
        <w:t>staff</w:t>
      </w:r>
      <w:r w:rsidR="00BB284B" w:rsidRPr="00AD2575">
        <w:rPr>
          <w:lang w:eastAsia="en-US"/>
        </w:rPr>
        <w:t xml:space="preserve"> </w:t>
      </w:r>
      <w:r w:rsidR="00113A6E" w:rsidRPr="00AD2575">
        <w:rPr>
          <w:lang w:eastAsia="en-US"/>
        </w:rPr>
        <w:t xml:space="preserve">feedback </w:t>
      </w:r>
      <w:r w:rsidR="00BB284B" w:rsidRPr="00AD2575">
        <w:rPr>
          <w:lang w:eastAsia="en-US"/>
        </w:rPr>
        <w:t xml:space="preserve">surrounding the goal setting process. </w:t>
      </w:r>
      <w:r w:rsidR="009B2060" w:rsidRPr="00AD2575">
        <w:rPr>
          <w:lang w:eastAsia="en-US"/>
        </w:rPr>
        <w:t xml:space="preserve">For all EC Partner and </w:t>
      </w:r>
      <w:r w:rsidR="00C10C7E" w:rsidRPr="00AD2575">
        <w:rPr>
          <w:lang w:eastAsia="en-US"/>
        </w:rPr>
        <w:t>parent/caregiver/guardian</w:t>
      </w:r>
      <w:r w:rsidR="009B2060" w:rsidRPr="00AD2575">
        <w:rPr>
          <w:lang w:eastAsia="en-US"/>
        </w:rPr>
        <w:t xml:space="preserve"> feedback, response options </w:t>
      </w:r>
      <w:r w:rsidR="00C10C7E" w:rsidRPr="00AD2575">
        <w:rPr>
          <w:lang w:eastAsia="en-US"/>
        </w:rPr>
        <w:t>a</w:t>
      </w:r>
      <w:r w:rsidR="009B2060" w:rsidRPr="00AD2575">
        <w:rPr>
          <w:lang w:eastAsia="en-US"/>
        </w:rPr>
        <w:t>re converted to numerical values and the average</w:t>
      </w:r>
      <w:r w:rsidR="002B58F3" w:rsidRPr="00AD2575">
        <w:rPr>
          <w:lang w:eastAsia="en-US"/>
        </w:rPr>
        <w:t xml:space="preserve"> response</w:t>
      </w:r>
      <w:r w:rsidR="009B2060" w:rsidRPr="00AD2575">
        <w:rPr>
          <w:lang w:eastAsia="en-US"/>
        </w:rPr>
        <w:t xml:space="preserve"> </w:t>
      </w:r>
      <w:r w:rsidR="002B58F3" w:rsidRPr="00AD2575">
        <w:rPr>
          <w:lang w:eastAsia="en-US"/>
        </w:rPr>
        <w:t>is presented</w:t>
      </w:r>
      <w:r w:rsidR="00C10C7E" w:rsidRPr="00AD2575">
        <w:rPr>
          <w:rStyle w:val="FootnoteReference"/>
          <w:lang w:eastAsia="en-US"/>
        </w:rPr>
        <w:footnoteReference w:id="8"/>
      </w:r>
      <w:r w:rsidR="009B2060" w:rsidRPr="00AD2575">
        <w:rPr>
          <w:lang w:eastAsia="en-US"/>
        </w:rPr>
        <w:t>.</w:t>
      </w:r>
    </w:p>
    <w:p w14:paraId="7B1E8AD9" w14:textId="521A3E33" w:rsidR="00BB284B" w:rsidRPr="00AD2575" w:rsidRDefault="001A6E4E" w:rsidP="00AD2575">
      <w:pPr>
        <w:rPr>
          <w:lang w:eastAsia="en-US"/>
        </w:rPr>
      </w:pPr>
      <w:r w:rsidRPr="00AD2575">
        <w:rPr>
          <w:lang w:eastAsia="en-US"/>
        </w:rPr>
        <w:t>T</w:t>
      </w:r>
      <w:r w:rsidR="00BB284B" w:rsidRPr="00AD2575">
        <w:rPr>
          <w:lang w:eastAsia="en-US"/>
        </w:rPr>
        <w:t xml:space="preserve">he feedback was generally more positive for the </w:t>
      </w:r>
      <w:r w:rsidR="00386125" w:rsidRPr="00AD2575">
        <w:rPr>
          <w:lang w:eastAsia="en-US"/>
        </w:rPr>
        <w:t>GAS-Light</w:t>
      </w:r>
      <w:r w:rsidR="00BB284B" w:rsidRPr="00AD2575">
        <w:rPr>
          <w:lang w:eastAsia="en-US"/>
        </w:rPr>
        <w:t xml:space="preserve"> than the GAS, especially </w:t>
      </w:r>
      <w:r w:rsidRPr="00AD2575">
        <w:rPr>
          <w:lang w:eastAsia="en-US"/>
        </w:rPr>
        <w:t>about</w:t>
      </w:r>
      <w:r w:rsidR="00BB284B" w:rsidRPr="00AD2575">
        <w:rPr>
          <w:lang w:eastAsia="en-US"/>
        </w:rPr>
        <w:t xml:space="preserve"> which tool </w:t>
      </w:r>
      <w:r w:rsidR="00B04B40" w:rsidRPr="00AD2575">
        <w:rPr>
          <w:lang w:eastAsia="en-US"/>
        </w:rPr>
        <w:t>they</w:t>
      </w:r>
      <w:r w:rsidR="00BB284B" w:rsidRPr="00AD2575">
        <w:rPr>
          <w:lang w:eastAsia="en-US"/>
        </w:rPr>
        <w:t xml:space="preserve"> would recommend. This is likely </w:t>
      </w:r>
      <w:r w:rsidR="00B04B40" w:rsidRPr="00AD2575">
        <w:rPr>
          <w:lang w:eastAsia="en-US"/>
        </w:rPr>
        <w:t>because</w:t>
      </w:r>
      <w:r w:rsidR="00BB284B" w:rsidRPr="00AD2575">
        <w:rPr>
          <w:lang w:eastAsia="en-US"/>
        </w:rPr>
        <w:t xml:space="preserve"> the GAS </w:t>
      </w:r>
      <w:r w:rsidR="00B04B40" w:rsidRPr="00AD2575">
        <w:rPr>
          <w:lang w:eastAsia="en-US"/>
        </w:rPr>
        <w:t>takes longer to complete as it describes the</w:t>
      </w:r>
      <w:r w:rsidR="00BB284B" w:rsidRPr="00AD2575">
        <w:rPr>
          <w:lang w:eastAsia="en-US"/>
        </w:rPr>
        <w:t xml:space="preserve"> level of </w:t>
      </w:r>
      <w:r w:rsidR="00B04B40" w:rsidRPr="00AD2575">
        <w:rPr>
          <w:lang w:eastAsia="en-US"/>
        </w:rPr>
        <w:t xml:space="preserve">goal </w:t>
      </w:r>
      <w:r w:rsidR="00BB284B" w:rsidRPr="00AD2575">
        <w:rPr>
          <w:lang w:eastAsia="en-US"/>
        </w:rPr>
        <w:t>achievement at multiple levels.</w:t>
      </w:r>
      <w:r w:rsidR="00C26873" w:rsidRPr="00AD2575">
        <w:rPr>
          <w:lang w:eastAsia="en-US"/>
        </w:rPr>
        <w:t xml:space="preserve"> </w:t>
      </w:r>
      <w:r w:rsidR="00B04B40" w:rsidRPr="00AD2575">
        <w:rPr>
          <w:lang w:eastAsia="en-US"/>
        </w:rPr>
        <w:t>F</w:t>
      </w:r>
      <w:r w:rsidR="00C26873" w:rsidRPr="00AD2575">
        <w:rPr>
          <w:lang w:eastAsia="en-US"/>
        </w:rPr>
        <w:t>eedback</w:t>
      </w:r>
      <w:r w:rsidR="00BB284B" w:rsidRPr="00AD2575">
        <w:rPr>
          <w:lang w:eastAsia="en-US"/>
        </w:rPr>
        <w:t xml:space="preserve"> </w:t>
      </w:r>
      <w:r w:rsidR="00C26873" w:rsidRPr="00AD2575">
        <w:rPr>
          <w:lang w:eastAsia="en-US"/>
        </w:rPr>
        <w:t>from the family survey</w:t>
      </w:r>
      <w:r w:rsidR="00BB284B" w:rsidRPr="00AD2575">
        <w:rPr>
          <w:lang w:eastAsia="en-US"/>
        </w:rPr>
        <w:t xml:space="preserve"> </w:t>
      </w:r>
      <w:r w:rsidR="00C26873" w:rsidRPr="00AD2575">
        <w:rPr>
          <w:lang w:eastAsia="en-US"/>
        </w:rPr>
        <w:t xml:space="preserve">also favoured the </w:t>
      </w:r>
      <w:r w:rsidR="00386125" w:rsidRPr="00AD2575">
        <w:rPr>
          <w:lang w:eastAsia="en-US"/>
        </w:rPr>
        <w:t>GAS-Light</w:t>
      </w:r>
      <w:r w:rsidR="00C26873" w:rsidRPr="00AD2575">
        <w:rPr>
          <w:lang w:eastAsia="en-US"/>
        </w:rPr>
        <w:t xml:space="preserve"> over the GAS</w:t>
      </w:r>
      <w:r w:rsidR="00174AA6" w:rsidRPr="00AD2575">
        <w:rPr>
          <w:lang w:eastAsia="en-US"/>
        </w:rPr>
        <w:t xml:space="preserve"> (</w:t>
      </w:r>
      <w:r w:rsidR="00207C8D" w:rsidRPr="00AD2575">
        <w:rPr>
          <w:lang w:eastAsia="en-US"/>
        </w:rPr>
        <w:t>refer to</w:t>
      </w:r>
      <w:r w:rsidR="00174AA6" w:rsidRPr="00AD2575">
        <w:rPr>
          <w:lang w:eastAsia="en-US"/>
        </w:rPr>
        <w:t xml:space="preserve"> Appendix </w:t>
      </w:r>
      <w:r w:rsidR="00DE67D2">
        <w:rPr>
          <w:lang w:eastAsia="en-US"/>
        </w:rPr>
        <w:t>C</w:t>
      </w:r>
      <w:r w:rsidR="00174AA6" w:rsidRPr="00AD2575">
        <w:rPr>
          <w:lang w:eastAsia="en-US"/>
        </w:rPr>
        <w:t>)</w:t>
      </w:r>
      <w:r w:rsidR="00C26873" w:rsidRPr="00AD2575">
        <w:rPr>
          <w:lang w:eastAsia="en-US"/>
        </w:rPr>
        <w:t>.</w:t>
      </w:r>
    </w:p>
    <w:p w14:paraId="611C87A2" w14:textId="25B42FB1" w:rsidR="000F3ECA" w:rsidRPr="000F3ECA" w:rsidRDefault="00C43406" w:rsidP="00593808">
      <w:pPr>
        <w:pStyle w:val="Heading5"/>
      </w:pPr>
      <w:bookmarkStart w:id="223" w:name="_Ref115680989"/>
      <w:r w:rsidRPr="00A54669">
        <w:t>Figure</w:t>
      </w:r>
      <w:r w:rsidR="008279E7" w:rsidRPr="00593808">
        <w:rPr>
          <w:b w:val="0"/>
        </w:rPr>
        <w:t xml:space="preserve"> </w:t>
      </w:r>
      <w:bookmarkEnd w:id="223"/>
      <w:r w:rsidR="008279E7" w:rsidRPr="000868D1">
        <w:rPr>
          <w:bCs/>
        </w:rPr>
        <w:t>4</w:t>
      </w:r>
      <w:r w:rsidRPr="00A54669">
        <w:t xml:space="preserve">: EC Partner feedback </w:t>
      </w:r>
      <w:r w:rsidR="00516191" w:rsidRPr="00A54669">
        <w:t>on the</w:t>
      </w:r>
      <w:r w:rsidRPr="00A54669">
        <w:t xml:space="preserve"> goal setting</w:t>
      </w:r>
      <w:r w:rsidR="00516191" w:rsidRPr="00A54669">
        <w:t xml:space="preserve"> process, by </w:t>
      </w:r>
      <w:r w:rsidR="00970441" w:rsidRPr="00A54669">
        <w:t xml:space="preserve">OM </w:t>
      </w:r>
      <w:r w:rsidR="00516191" w:rsidRPr="00A54669">
        <w:t>tool</w:t>
      </w:r>
    </w:p>
    <w:p w14:paraId="00CB9BCD" w14:textId="0C965C11" w:rsidR="00E26E32" w:rsidRDefault="00860BC5" w:rsidP="009B3AD7">
      <w:pPr>
        <w:rPr>
          <w:szCs w:val="28"/>
          <w:lang w:eastAsia="en-US"/>
        </w:rPr>
      </w:pPr>
      <w:r>
        <w:rPr>
          <w:noProof/>
          <w:lang w:eastAsia="en-AU"/>
        </w:rPr>
        <w:drawing>
          <wp:inline distT="0" distB="0" distL="0" distR="0" wp14:anchorId="0B355691" wp14:editId="08DEA9F8">
            <wp:extent cx="5695495" cy="3143250"/>
            <wp:effectExtent l="0" t="0" r="635" b="0"/>
            <wp:docPr id="3" name="Picture 3" descr="This figure shows level agreement against a nine statements by the EC Partner about the use of the GAS Light and the GAS during the goal setting process. A separate bar shows the level of agreement to those statements based on if the partner was referring to the GAS Light or the GAS. &#10;&#10;The nine statements were:&#10;&#10;1) The GAS/GAS Light made me think about areas the child needed assistance with in daily life&#10;2) The steps used in the GAS/GAS Light listing family stated and SMART goals were helpful in identifying specific goals&#10;3) The family and I agreed with the goals recorded&#10;4) The development of the level of achievement and what it might look like for children was easy&#10;5) Going through the goal setting process helped me work in partnership with the family&#10;6) Using the GAS/GAS Light didn’t take too long&#10;7) Overall, the goal setting process was a positive experience&#10;8) OverallI, I agreed with the final outcomes of the goal setting process using the GAS/GAS Light&#10;9) I would recommend the use of the GAS/GAS Light with families&#10;&#10;The average response across all statements was between 'Neither disagree nor agree' and 'Agree', with the exception of a question which asks if the development of the level of achievement was easy.Tthose receiving the GAS disagreed with this statement more strongly than for those receiving the GAS Light. &#10;&#10;The figure also shows that EC Partners agreed with the statements at goal setting more strongly if delivering the GAS Light compared to the GAS.  " title="Figure 3: EC Partner feedback on the goal setting process, by OM to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5713794" cy="3153349"/>
                    </a:xfrm>
                    <a:prstGeom prst="rect">
                      <a:avLst/>
                    </a:prstGeom>
                    <a:noFill/>
                  </pic:spPr>
                </pic:pic>
              </a:graphicData>
            </a:graphic>
          </wp:inline>
        </w:drawing>
      </w:r>
    </w:p>
    <w:p w14:paraId="08D17900" w14:textId="7483D692" w:rsidR="008D78E6" w:rsidRPr="00593808" w:rsidRDefault="00C43406" w:rsidP="00C43406">
      <w:pPr>
        <w:rPr>
          <w:szCs w:val="28"/>
          <w:lang w:eastAsia="en-US"/>
        </w:rPr>
      </w:pPr>
      <w:r w:rsidRPr="00593808">
        <w:rPr>
          <w:b/>
          <w:bCs/>
          <w:szCs w:val="28"/>
          <w:lang w:eastAsia="en-US"/>
        </w:rPr>
        <w:t>Source</w:t>
      </w:r>
      <w:r w:rsidRPr="00593808">
        <w:rPr>
          <w:szCs w:val="28"/>
          <w:lang w:eastAsia="en-US"/>
        </w:rPr>
        <w:t>:</w:t>
      </w:r>
      <w:r w:rsidR="00516191" w:rsidRPr="00593808">
        <w:rPr>
          <w:szCs w:val="28"/>
          <w:lang w:eastAsia="en-US"/>
        </w:rPr>
        <w:t xml:space="preserve"> </w:t>
      </w:r>
      <w:r w:rsidR="008D78E6" w:rsidRPr="00593808">
        <w:t xml:space="preserve">Research and Evaluation Branch analysis of </w:t>
      </w:r>
      <w:r w:rsidR="008D78E6" w:rsidRPr="00593808">
        <w:rPr>
          <w:szCs w:val="28"/>
          <w:lang w:eastAsia="en-US"/>
        </w:rPr>
        <w:t xml:space="preserve">EC </w:t>
      </w:r>
      <w:r w:rsidR="00E11FB8" w:rsidRPr="00593808">
        <w:rPr>
          <w:szCs w:val="28"/>
          <w:lang w:eastAsia="en-US"/>
        </w:rPr>
        <w:t>Coordinator’s</w:t>
      </w:r>
      <w:r w:rsidR="008D78E6" w:rsidRPr="00593808">
        <w:rPr>
          <w:szCs w:val="28"/>
          <w:lang w:eastAsia="en-US"/>
        </w:rPr>
        <w:t xml:space="preserve"> survey responses</w:t>
      </w:r>
      <w:r w:rsidR="007133E2" w:rsidRPr="00593808">
        <w:rPr>
          <w:szCs w:val="28"/>
          <w:lang w:eastAsia="en-US"/>
        </w:rPr>
        <w:t xml:space="preserve"> (</w:t>
      </w:r>
      <w:r w:rsidR="00BB1344" w:rsidRPr="00593808">
        <w:rPr>
          <w:szCs w:val="28"/>
          <w:lang w:eastAsia="en-US"/>
        </w:rPr>
        <w:t>29</w:t>
      </w:r>
      <w:r w:rsidR="007133E2" w:rsidRPr="00593808">
        <w:rPr>
          <w:szCs w:val="28"/>
          <w:lang w:eastAsia="en-US"/>
        </w:rPr>
        <w:t xml:space="preserve"> completed responses</w:t>
      </w:r>
      <w:r w:rsidR="00BB1344" w:rsidRPr="00593808">
        <w:rPr>
          <w:szCs w:val="28"/>
          <w:lang w:eastAsia="en-US"/>
        </w:rPr>
        <w:t xml:space="preserve">, </w:t>
      </w:r>
      <w:r w:rsidR="00183099" w:rsidRPr="00593808">
        <w:rPr>
          <w:szCs w:val="28"/>
          <w:lang w:eastAsia="en-US"/>
        </w:rPr>
        <w:t xml:space="preserve">13 GAS and 16 </w:t>
      </w:r>
      <w:r w:rsidR="00386125" w:rsidRPr="00593808">
        <w:rPr>
          <w:szCs w:val="28"/>
          <w:lang w:eastAsia="en-US"/>
        </w:rPr>
        <w:t>GAS-Light</w:t>
      </w:r>
      <w:r w:rsidR="007133E2" w:rsidRPr="00593808">
        <w:rPr>
          <w:szCs w:val="28"/>
          <w:lang w:eastAsia="en-US"/>
        </w:rPr>
        <w:t>)</w:t>
      </w:r>
      <w:r w:rsidR="008D78E6" w:rsidRPr="00593808">
        <w:rPr>
          <w:szCs w:val="28"/>
          <w:lang w:eastAsia="en-US"/>
        </w:rPr>
        <w:t>.</w:t>
      </w:r>
    </w:p>
    <w:p w14:paraId="671B9FA2" w14:textId="1A42830B" w:rsidR="00232035" w:rsidRDefault="00555F2F" w:rsidP="00C43406">
      <w:pPr>
        <w:rPr>
          <w:lang w:eastAsia="en-US"/>
        </w:rPr>
      </w:pPr>
      <w:r w:rsidRPr="009B2060">
        <w:rPr>
          <w:lang w:eastAsia="en-US"/>
        </w:rPr>
        <w:t xml:space="preserve">Feedback from the semi-structured interviews identified that </w:t>
      </w:r>
      <w:r w:rsidR="009B2060">
        <w:rPr>
          <w:lang w:eastAsia="en-US"/>
        </w:rPr>
        <w:t>respondents from organisations who had enrolled more families had a more po</w:t>
      </w:r>
      <w:r w:rsidR="009A5CC6">
        <w:rPr>
          <w:lang w:eastAsia="en-US"/>
        </w:rPr>
        <w:t>sitive view of the tools than</w:t>
      </w:r>
      <w:r w:rsidR="009B2060">
        <w:rPr>
          <w:lang w:eastAsia="en-US"/>
        </w:rPr>
        <w:t xml:space="preserve"> organisations </w:t>
      </w:r>
      <w:r w:rsidR="00183099">
        <w:rPr>
          <w:lang w:eastAsia="en-US"/>
        </w:rPr>
        <w:t xml:space="preserve">that experienced limited uptake. It is uncertain if </w:t>
      </w:r>
      <w:r w:rsidR="00232035">
        <w:rPr>
          <w:lang w:eastAsia="en-US"/>
        </w:rPr>
        <w:t xml:space="preserve">the experience gained by </w:t>
      </w:r>
      <w:r w:rsidR="00183099">
        <w:rPr>
          <w:lang w:eastAsia="en-US"/>
        </w:rPr>
        <w:t xml:space="preserve">using the tools as part </w:t>
      </w:r>
      <w:r w:rsidR="00183099">
        <w:rPr>
          <w:lang w:eastAsia="en-US"/>
        </w:rPr>
        <w:lastRenderedPageBreak/>
        <w:t>of the evaluation</w:t>
      </w:r>
      <w:r w:rsidR="00232035">
        <w:rPr>
          <w:lang w:eastAsia="en-US"/>
        </w:rPr>
        <w:t xml:space="preserve"> positively influenced sentiment</w:t>
      </w:r>
      <w:r w:rsidR="00183099">
        <w:rPr>
          <w:lang w:eastAsia="en-US"/>
        </w:rPr>
        <w:t xml:space="preserve">. </w:t>
      </w:r>
      <w:r w:rsidR="00FA43F5">
        <w:rPr>
          <w:lang w:eastAsia="en-US"/>
        </w:rPr>
        <w:t>Another explanation is that people with a more positive experi</w:t>
      </w:r>
      <w:r w:rsidR="009A5CC6">
        <w:rPr>
          <w:lang w:eastAsia="en-US"/>
        </w:rPr>
        <w:t>ence of the tools were more likely to commit to using them from the outset.</w:t>
      </w:r>
    </w:p>
    <w:p w14:paraId="29C7F141" w14:textId="210E0469" w:rsidR="00774086" w:rsidRDefault="001A34FB" w:rsidP="001A34FB">
      <w:pPr>
        <w:pStyle w:val="Heading4"/>
        <w:ind w:left="0"/>
      </w:pPr>
      <w:r>
        <w:t xml:space="preserve">4.1.2 </w:t>
      </w:r>
      <w:r w:rsidR="00774086">
        <w:t>OM Tools</w:t>
      </w:r>
      <w:r w:rsidR="00D72138">
        <w:t xml:space="preserve"> </w:t>
      </w:r>
      <w:r w:rsidR="00774086">
        <w:t>-</w:t>
      </w:r>
      <w:r w:rsidR="00D72138">
        <w:t xml:space="preserve"> R</w:t>
      </w:r>
      <w:r w:rsidR="00774086">
        <w:t>eassessment</w:t>
      </w:r>
    </w:p>
    <w:p w14:paraId="767F1790" w14:textId="50C5279D" w:rsidR="009B7671" w:rsidRDefault="00957E40" w:rsidP="00174AA6">
      <w:pPr>
        <w:rPr>
          <w:lang w:eastAsia="en-US"/>
        </w:rPr>
      </w:pPr>
      <w:r>
        <w:t>Figure 5</w:t>
      </w:r>
      <w:r w:rsidR="00B04B40" w:rsidRPr="00593808">
        <w:rPr>
          <w:color w:val="000000" w:themeColor="text1"/>
          <w:lang w:eastAsia="en-US"/>
        </w:rPr>
        <w:t xml:space="preserve"> </w:t>
      </w:r>
      <w:r w:rsidR="00B04B40">
        <w:rPr>
          <w:lang w:eastAsia="en-US"/>
        </w:rPr>
        <w:t xml:space="preserve">shows that </w:t>
      </w:r>
      <w:r w:rsidR="00FA43F5">
        <w:rPr>
          <w:lang w:eastAsia="en-US"/>
        </w:rPr>
        <w:t xml:space="preserve">staff survey respondents (majority </w:t>
      </w:r>
      <w:r w:rsidR="00207C8D">
        <w:rPr>
          <w:lang w:eastAsia="en-US"/>
        </w:rPr>
        <w:t xml:space="preserve">EC Coordinators </w:t>
      </w:r>
      <w:r w:rsidR="00FA43F5">
        <w:rPr>
          <w:lang w:eastAsia="en-US"/>
        </w:rPr>
        <w:t xml:space="preserve">with a small number of senior staff/team leaders) </w:t>
      </w:r>
      <w:r w:rsidR="00207C8D">
        <w:rPr>
          <w:lang w:eastAsia="en-US"/>
        </w:rPr>
        <w:t xml:space="preserve">were less positive about using the OM tools and their importance at reassessment than at goal setting. Notwithstanding this, </w:t>
      </w:r>
      <w:r w:rsidR="009B7671">
        <w:rPr>
          <w:lang w:eastAsia="en-US"/>
        </w:rPr>
        <w:t>EC Coordinators reported that compared to the GAS, t</w:t>
      </w:r>
      <w:r w:rsidR="00970441">
        <w:rPr>
          <w:lang w:eastAsia="en-US"/>
        </w:rPr>
        <w:t xml:space="preserve">he </w:t>
      </w:r>
      <w:r w:rsidR="00386125">
        <w:rPr>
          <w:lang w:eastAsia="en-US"/>
        </w:rPr>
        <w:t>GAS-Light</w:t>
      </w:r>
      <w:r w:rsidR="00970441">
        <w:rPr>
          <w:lang w:eastAsia="en-US"/>
        </w:rPr>
        <w:t xml:space="preserve"> </w:t>
      </w:r>
      <w:r w:rsidR="009B7671">
        <w:rPr>
          <w:lang w:eastAsia="en-US"/>
        </w:rPr>
        <w:t xml:space="preserve">made it easier to explain the reassessment process with families and incorporate their views at reassessment than the GAS. This could be because the </w:t>
      </w:r>
      <w:r w:rsidR="00386125">
        <w:rPr>
          <w:lang w:eastAsia="en-US"/>
        </w:rPr>
        <w:t>GAS-Light</w:t>
      </w:r>
      <w:r w:rsidR="009B7671">
        <w:rPr>
          <w:lang w:eastAsia="en-US"/>
        </w:rPr>
        <w:t xml:space="preserve"> does not require pre-specification of the levels of achievement at goal setting.</w:t>
      </w:r>
      <w:r w:rsidR="009B7671" w:rsidRPr="009B7671">
        <w:rPr>
          <w:lang w:eastAsia="en-US"/>
        </w:rPr>
        <w:t xml:space="preserve"> </w:t>
      </w:r>
      <w:r w:rsidR="009B7671">
        <w:rPr>
          <w:lang w:eastAsia="en-US"/>
        </w:rPr>
        <w:t>However, pre-specified levels of achievement might make it easier to objectively identify a child’s progress.</w:t>
      </w:r>
    </w:p>
    <w:p w14:paraId="04B7DE0F" w14:textId="3D61B429" w:rsidR="00174AA6" w:rsidRDefault="009B7671" w:rsidP="00174AA6">
      <w:pPr>
        <w:rPr>
          <w:lang w:eastAsia="en-US"/>
        </w:rPr>
      </w:pPr>
      <w:r>
        <w:rPr>
          <w:lang w:eastAsia="en-US"/>
        </w:rPr>
        <w:t xml:space="preserve">EC Coordinators also reported that it was easier to explain the scoring of the </w:t>
      </w:r>
      <w:r w:rsidR="00386125">
        <w:rPr>
          <w:lang w:eastAsia="en-US"/>
        </w:rPr>
        <w:t>GAS-Light</w:t>
      </w:r>
      <w:r>
        <w:rPr>
          <w:lang w:eastAsia="en-US"/>
        </w:rPr>
        <w:t xml:space="preserve"> than the GAS, which could explain their perception that families were more in agreement with the reassessment scores from the </w:t>
      </w:r>
      <w:r w:rsidR="00386125">
        <w:rPr>
          <w:lang w:eastAsia="en-US"/>
        </w:rPr>
        <w:t>GAS-Light</w:t>
      </w:r>
      <w:r>
        <w:rPr>
          <w:lang w:eastAsia="en-US"/>
        </w:rPr>
        <w:t>.</w:t>
      </w:r>
      <w:r w:rsidR="00FA43F5">
        <w:rPr>
          <w:lang w:eastAsia="en-US"/>
        </w:rPr>
        <w:t xml:space="preserve"> </w:t>
      </w:r>
      <w:r w:rsidR="00C910AB">
        <w:rPr>
          <w:lang w:eastAsia="en-US"/>
        </w:rPr>
        <w:t xml:space="preserve">As with responses provided during goal setting, those EC coordinators who had engaged with the tools more found more value in them, stating that reassessment provided a good way to wrap up supports and show families </w:t>
      </w:r>
      <w:r w:rsidR="00232035">
        <w:rPr>
          <w:lang w:eastAsia="en-US"/>
        </w:rPr>
        <w:t>their</w:t>
      </w:r>
      <w:r w:rsidR="00C910AB">
        <w:rPr>
          <w:lang w:eastAsia="en-US"/>
        </w:rPr>
        <w:t xml:space="preserve"> progress.</w:t>
      </w:r>
    </w:p>
    <w:p w14:paraId="1CCEAAE9" w14:textId="3A1B21D1" w:rsidR="00174AA6" w:rsidRDefault="00174AA6" w:rsidP="00593808">
      <w:pPr>
        <w:pStyle w:val="Heading5"/>
      </w:pPr>
      <w:bookmarkStart w:id="224" w:name="_Figure_5:_EC"/>
      <w:bookmarkStart w:id="225" w:name="_Ref115681330"/>
      <w:bookmarkEnd w:id="224"/>
      <w:r w:rsidRPr="000D7242">
        <w:t xml:space="preserve">Figure </w:t>
      </w:r>
      <w:bookmarkEnd w:id="225"/>
      <w:r w:rsidR="009B3AD7">
        <w:t>5</w:t>
      </w:r>
      <w:r w:rsidRPr="000D7242">
        <w:t xml:space="preserve">: EC Partner feedback on the reassessment process, by </w:t>
      </w:r>
      <w:r w:rsidR="00970441" w:rsidRPr="000D7242">
        <w:t xml:space="preserve">OM </w:t>
      </w:r>
      <w:r w:rsidRPr="000D7242">
        <w:t>tool</w:t>
      </w:r>
    </w:p>
    <w:p w14:paraId="3F7F6EBB" w14:textId="77777777" w:rsidR="00174AA6" w:rsidRDefault="00FA43F5" w:rsidP="00174AA6">
      <w:r>
        <w:rPr>
          <w:noProof/>
          <w:lang w:eastAsia="en-AU"/>
        </w:rPr>
        <w:drawing>
          <wp:inline distT="0" distB="0" distL="0" distR="0" wp14:anchorId="6B413A96" wp14:editId="22D60597">
            <wp:extent cx="5876010" cy="3475304"/>
            <wp:effectExtent l="0" t="0" r="0" b="0"/>
            <wp:docPr id="8" name="Picture 8" descr="This figure shows level agreement against nine statements made by the EC Partner about the use of the GAS Light and the GAS during the reassessment process. A separate bar shows the level of agreement to those statements based on if the partner was referring to the GAS Light or the GAS. &#10;&#10;The nine statements are: &#10;&#10;1) The GAS/GAS Light allowed me to clearly identify and outline goals achieved by the child.&#10;2) I was able to incorporate the families views surrounding their child's progress in the reassessment.&#10;3) The GAS/GAS Light made it easier to explain the reassessment process.&#10;4) The way in which the scoring was done was easy to explain to the family.&#10;5) Overall the family and I agreed with the reassessment scores.&#10;6) Reassessment with the GAS/GAS Light was an important part of the short term early intervention.&#10;7) The use of the GAS/GAS Light allowed me to better outline next steps for the family.&#10;8) Overall I was satisfied with the reassessment process using the GAS/GAS Light.&#10;9) Generally measuring outcomes is an important part of understanding the value of short term early interventions.&#10;&#10;The average scores for responses to all questions was between 'Neither disagree nor agree' and 'Agree' with one exception, discussed below. Average values are generally smaller for reassessment than observed at goal setting, indicating that staff were less likely to agree with these statements at reassessment.  &#10;&#10;The lowest level of agreement related to the statement 'the way in which scoring was done was easy to explain to the family. Agreement was positive for the GAS Light but negative (with the average value between 'Disagree' and 'Neither Agree Nor Disagree') for the GAS. " title="Figure 4: EC Partner feedback on the reassessment process, by OM to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5892145" cy="3484847"/>
                    </a:xfrm>
                    <a:prstGeom prst="rect">
                      <a:avLst/>
                    </a:prstGeom>
                    <a:noFill/>
                  </pic:spPr>
                </pic:pic>
              </a:graphicData>
            </a:graphic>
          </wp:inline>
        </w:drawing>
      </w:r>
    </w:p>
    <w:p w14:paraId="16C7DDB8" w14:textId="47CC6985" w:rsidR="00D72138" w:rsidRPr="00593808" w:rsidRDefault="00174AA6" w:rsidP="00174AA6">
      <w:pPr>
        <w:rPr>
          <w:szCs w:val="28"/>
          <w:lang w:eastAsia="en-US"/>
        </w:rPr>
      </w:pPr>
      <w:r w:rsidRPr="00593808">
        <w:rPr>
          <w:b/>
          <w:bCs/>
          <w:szCs w:val="28"/>
        </w:rPr>
        <w:t>Source</w:t>
      </w:r>
      <w:r w:rsidRPr="00593808">
        <w:rPr>
          <w:szCs w:val="28"/>
        </w:rPr>
        <w:t>:</w:t>
      </w:r>
      <w:r w:rsidR="008D78E6" w:rsidRPr="00593808">
        <w:rPr>
          <w:szCs w:val="28"/>
        </w:rPr>
        <w:t xml:space="preserve"> </w:t>
      </w:r>
      <w:r w:rsidR="008D78E6" w:rsidRPr="00593808">
        <w:t xml:space="preserve">Research and Evaluation Branch analysis of </w:t>
      </w:r>
      <w:r w:rsidR="00E25C74" w:rsidRPr="00593808">
        <w:rPr>
          <w:szCs w:val="28"/>
          <w:lang w:eastAsia="en-US"/>
        </w:rPr>
        <w:t xml:space="preserve">EC Partner </w:t>
      </w:r>
      <w:r w:rsidR="008D78E6" w:rsidRPr="00593808">
        <w:rPr>
          <w:szCs w:val="28"/>
          <w:lang w:eastAsia="en-US"/>
        </w:rPr>
        <w:t>survey responses</w:t>
      </w:r>
      <w:r w:rsidR="00FA43F5" w:rsidRPr="00593808">
        <w:rPr>
          <w:szCs w:val="28"/>
          <w:lang w:eastAsia="en-US"/>
        </w:rPr>
        <w:t xml:space="preserve"> (29 completed responses, 13 GAS and 16 </w:t>
      </w:r>
      <w:r w:rsidR="00386125" w:rsidRPr="00593808">
        <w:rPr>
          <w:szCs w:val="28"/>
          <w:lang w:eastAsia="en-US"/>
        </w:rPr>
        <w:t>GAS-Light</w:t>
      </w:r>
      <w:r w:rsidR="00FA43F5" w:rsidRPr="00593808">
        <w:rPr>
          <w:szCs w:val="28"/>
          <w:lang w:eastAsia="en-US"/>
        </w:rPr>
        <w:t>)</w:t>
      </w:r>
      <w:r w:rsidR="008D78E6" w:rsidRPr="00593808">
        <w:rPr>
          <w:szCs w:val="28"/>
          <w:lang w:eastAsia="en-US"/>
        </w:rPr>
        <w:t>.</w:t>
      </w:r>
    </w:p>
    <w:p w14:paraId="0C9190E5" w14:textId="332F6BF8" w:rsidR="00FA43F5" w:rsidRPr="00FA43F5" w:rsidRDefault="00FA43F5" w:rsidP="00174AA6">
      <w:pPr>
        <w:rPr>
          <w:lang w:eastAsia="en-US"/>
        </w:rPr>
      </w:pPr>
      <w:r>
        <w:rPr>
          <w:lang w:eastAsia="en-US"/>
        </w:rPr>
        <w:t xml:space="preserve">Responses from parents/carers/guardians were more positive than EC Partners about their experience with the GAS and </w:t>
      </w:r>
      <w:r w:rsidR="00386125">
        <w:rPr>
          <w:lang w:eastAsia="en-US"/>
        </w:rPr>
        <w:t>GAS-Light</w:t>
      </w:r>
      <w:r>
        <w:rPr>
          <w:lang w:eastAsia="en-US"/>
        </w:rPr>
        <w:t xml:space="preserve"> (Appendix </w:t>
      </w:r>
      <w:r w:rsidR="00DE67D2">
        <w:rPr>
          <w:lang w:eastAsia="en-US"/>
        </w:rPr>
        <w:t>C</w:t>
      </w:r>
      <w:r>
        <w:rPr>
          <w:lang w:eastAsia="en-US"/>
        </w:rPr>
        <w:t xml:space="preserve">). Scores on the </w:t>
      </w:r>
      <w:r w:rsidR="00386125">
        <w:rPr>
          <w:lang w:eastAsia="en-US"/>
        </w:rPr>
        <w:t>GAS-Light</w:t>
      </w:r>
      <w:r>
        <w:rPr>
          <w:lang w:eastAsia="en-US"/>
        </w:rPr>
        <w:t xml:space="preserve"> were </w:t>
      </w:r>
      <w:r>
        <w:rPr>
          <w:lang w:eastAsia="en-US"/>
        </w:rPr>
        <w:lastRenderedPageBreak/>
        <w:t>generally more positive than for the GAS on all statements. At goal setting, respondents agreed least with statements which said that the scoring approaches were clear and that articulating levels of agreement was easy. Respondents agreed most with the statements ‘Setting goals with the early childhood partner helped us work well together’ and ‘Overall, I felt the [goal setting] process was a positive experience</w:t>
      </w:r>
      <w:r w:rsidR="008B4FBE">
        <w:rPr>
          <w:lang w:eastAsia="en-US"/>
        </w:rPr>
        <w:t>.’</w:t>
      </w:r>
    </w:p>
    <w:p w14:paraId="47706BBF" w14:textId="524B7F63" w:rsidR="009955D1" w:rsidRDefault="001A34FB" w:rsidP="001A34FB">
      <w:pPr>
        <w:pStyle w:val="Heading4"/>
        <w:ind w:left="0"/>
      </w:pPr>
      <w:r>
        <w:t xml:space="preserve">4.1.3 </w:t>
      </w:r>
      <w:r w:rsidR="009955D1">
        <w:t>PEEM</w:t>
      </w:r>
      <w:r w:rsidR="00D72138">
        <w:t xml:space="preserve"> </w:t>
      </w:r>
      <w:r w:rsidR="00310FF1">
        <w:t>-</w:t>
      </w:r>
      <w:r w:rsidR="00D72138">
        <w:t xml:space="preserve"> </w:t>
      </w:r>
      <w:r w:rsidR="00310FF1">
        <w:t xml:space="preserve">Goal </w:t>
      </w:r>
      <w:r w:rsidR="00D72138">
        <w:t>s</w:t>
      </w:r>
      <w:r w:rsidR="00310FF1">
        <w:t xml:space="preserve">etting and </w:t>
      </w:r>
      <w:r w:rsidR="00D72138">
        <w:t>r</w:t>
      </w:r>
      <w:r w:rsidR="00310FF1">
        <w:t>eassessment</w:t>
      </w:r>
    </w:p>
    <w:p w14:paraId="3EE24DF6" w14:textId="2E177A16" w:rsidR="009955D1" w:rsidRDefault="00207C8D" w:rsidP="00FB4D6D">
      <w:r>
        <w:t xml:space="preserve">During </w:t>
      </w:r>
      <w:r w:rsidR="00496192">
        <w:t>focus group</w:t>
      </w:r>
      <w:r>
        <w:t>s, most</w:t>
      </w:r>
      <w:r w:rsidR="00CF6AF7">
        <w:t xml:space="preserve"> </w:t>
      </w:r>
      <w:r w:rsidR="00EE051C">
        <w:t>EC coordinators</w:t>
      </w:r>
      <w:r w:rsidR="00CF6AF7">
        <w:t xml:space="preserve"> </w:t>
      </w:r>
      <w:r>
        <w:t>commented</w:t>
      </w:r>
      <w:r w:rsidR="00EE051C">
        <w:t xml:space="preserve"> that the PEEM </w:t>
      </w:r>
      <w:r w:rsidR="00311620">
        <w:t>fits with the current approach to</w:t>
      </w:r>
      <w:r w:rsidR="00EE051C">
        <w:t xml:space="preserve"> Early Supports considering that capacity building with </w:t>
      </w:r>
      <w:r w:rsidR="00311620">
        <w:t>caregivers is</w:t>
      </w:r>
      <w:r w:rsidR="00EE051C">
        <w:t xml:space="preserve"> a core component </w:t>
      </w:r>
      <w:r w:rsidR="00050B9F">
        <w:t>of the program.</w:t>
      </w:r>
    </w:p>
    <w:p w14:paraId="69C4671C" w14:textId="536CF0D2" w:rsidR="00F81CEA" w:rsidRDefault="007368B6" w:rsidP="00593808">
      <w:pPr>
        <w:pBdr>
          <w:top w:val="single" w:sz="4" w:space="1" w:color="auto"/>
          <w:left w:val="single" w:sz="4" w:space="4" w:color="auto"/>
          <w:bottom w:val="single" w:sz="4" w:space="1" w:color="auto"/>
          <w:right w:val="single" w:sz="4" w:space="4" w:color="auto"/>
        </w:pBdr>
        <w:shd w:val="clear" w:color="auto" w:fill="EEE2F3"/>
      </w:pPr>
      <w:r w:rsidRPr="00593808">
        <w:rPr>
          <w:shd w:val="clear" w:color="auto" w:fill="EEE2F3"/>
        </w:rPr>
        <w:t>“I really found that it was really naturally aligned with a lot of the processes we already engaged in.”</w:t>
      </w:r>
    </w:p>
    <w:p w14:paraId="4245F964" w14:textId="77777777" w:rsidR="009955D1" w:rsidRDefault="00311620" w:rsidP="00FB4D6D">
      <w:r>
        <w:t xml:space="preserve">A few EC Coordinators felt that </w:t>
      </w:r>
      <w:r w:rsidR="004F66F2">
        <w:t xml:space="preserve">families </w:t>
      </w:r>
      <w:r>
        <w:t>could</w:t>
      </w:r>
      <w:r w:rsidR="004F66F2">
        <w:t xml:space="preserve"> be reluctant to openly and honestly discuss the topics </w:t>
      </w:r>
      <w:r w:rsidR="00520CEF">
        <w:t>covered in the PEEM</w:t>
      </w:r>
      <w:r w:rsidR="00310FF1">
        <w:t xml:space="preserve"> for fear of highlighting dynamics in the house which may have potential cultural or legal consequences</w:t>
      </w:r>
      <w:r w:rsidR="004F66F2">
        <w:t>. Others felt that the topic</w:t>
      </w:r>
      <w:r>
        <w:t>s</w:t>
      </w:r>
      <w:r w:rsidR="004F66F2">
        <w:t xml:space="preserve"> </w:t>
      </w:r>
      <w:r w:rsidR="00774086">
        <w:t xml:space="preserve">in the PEEM </w:t>
      </w:r>
      <w:r w:rsidR="004F66F2">
        <w:t>may be confronting to some families</w:t>
      </w:r>
      <w:r>
        <w:t xml:space="preserve">. They felt for some families it would be better to complete the PEEM with an EC Coordinator who could </w:t>
      </w:r>
      <w:r w:rsidR="00774086">
        <w:t xml:space="preserve">clarify questions and </w:t>
      </w:r>
      <w:r w:rsidR="00310FF1">
        <w:t>provide</w:t>
      </w:r>
      <w:r w:rsidR="00774086">
        <w:t xml:space="preserve"> alternative wording</w:t>
      </w:r>
      <w:r w:rsidR="00263D3A">
        <w:t xml:space="preserve"> </w:t>
      </w:r>
      <w:r>
        <w:t>if necessary</w:t>
      </w:r>
      <w:r w:rsidR="004F66F2">
        <w:t xml:space="preserve">. </w:t>
      </w:r>
      <w:r w:rsidR="00520CEF">
        <w:t xml:space="preserve">One person suggested that it would be more appropriate to </w:t>
      </w:r>
      <w:r>
        <w:t xml:space="preserve">collect </w:t>
      </w:r>
      <w:r w:rsidR="00EE3E26">
        <w:t xml:space="preserve">information covered in the PEEM </w:t>
      </w:r>
      <w:r w:rsidR="00520CEF">
        <w:t xml:space="preserve">as part </w:t>
      </w:r>
      <w:r>
        <w:t xml:space="preserve">of </w:t>
      </w:r>
      <w:r w:rsidR="00520CEF">
        <w:t xml:space="preserve">the structured </w:t>
      </w:r>
      <w:r w:rsidR="00310FF1">
        <w:t>interview</w:t>
      </w:r>
      <w:r w:rsidR="00520CEF">
        <w:t xml:space="preserve">, although this </w:t>
      </w:r>
      <w:r w:rsidR="00774086">
        <w:t>may</w:t>
      </w:r>
      <w:r w:rsidR="00520CEF">
        <w:t xml:space="preserve"> </w:t>
      </w:r>
      <w:r>
        <w:t>result in inconsistency</w:t>
      </w:r>
      <w:r w:rsidR="00774086">
        <w:t xml:space="preserve"> across families.</w:t>
      </w:r>
    </w:p>
    <w:p w14:paraId="117D58F5" w14:textId="01F86456" w:rsidR="00311620" w:rsidRPr="00FB4D6D" w:rsidRDefault="00311620" w:rsidP="00FB4D6D">
      <w:r>
        <w:t xml:space="preserve">Supporting sentiment in </w:t>
      </w:r>
      <w:r w:rsidR="00496192">
        <w:t>focus groups</w:t>
      </w:r>
      <w:r>
        <w:t xml:space="preserve">, </w:t>
      </w:r>
      <w:r w:rsidR="00596E8C">
        <w:t xml:space="preserve">survey responses from </w:t>
      </w:r>
      <w:r w:rsidRPr="00443B9C">
        <w:t>EC Coordinators</w:t>
      </w:r>
      <w:r>
        <w:t xml:space="preserve"> were generally positive about the PEEM</w:t>
      </w:r>
      <w:r w:rsidR="00596E8C">
        <w:t xml:space="preserve">. They were especially positive around the clarity and transparency of the PEEM’s scoring approach and the time it takes for families to complete and then to discuss with </w:t>
      </w:r>
      <w:r w:rsidR="00596E8C" w:rsidRPr="00443B9C">
        <w:t>EC Coordinators</w:t>
      </w:r>
      <w:r w:rsidR="00596E8C">
        <w:t xml:space="preserve">. Surveyed caregivers were also positive about the value and ease of completing the PEEM but more so at goal setting than at reassessment </w:t>
      </w:r>
      <w:r>
        <w:t xml:space="preserve">(refer to Appendix </w:t>
      </w:r>
      <w:r w:rsidR="00DE67D2">
        <w:t>C</w:t>
      </w:r>
      <w:r>
        <w:t>).</w:t>
      </w:r>
    </w:p>
    <w:p w14:paraId="10CA6A80" w14:textId="77777777" w:rsidR="00F4148E" w:rsidRDefault="00F4148E" w:rsidP="00904817">
      <w:pPr>
        <w:pStyle w:val="Heading3"/>
        <w:numPr>
          <w:ilvl w:val="1"/>
          <w:numId w:val="18"/>
        </w:numPr>
        <w:ind w:left="709" w:hanging="709"/>
      </w:pPr>
      <w:bookmarkStart w:id="226" w:name="_Toc116998965"/>
      <w:bookmarkStart w:id="227" w:name="_Toc117077072"/>
      <w:bookmarkStart w:id="228" w:name="_Toc128403046"/>
      <w:r>
        <w:t xml:space="preserve">Ease of </w:t>
      </w:r>
      <w:r w:rsidR="0057391D">
        <w:t>u</w:t>
      </w:r>
      <w:r>
        <w:t>se</w:t>
      </w:r>
      <w:bookmarkEnd w:id="226"/>
      <w:bookmarkEnd w:id="227"/>
      <w:bookmarkEnd w:id="228"/>
    </w:p>
    <w:p w14:paraId="40646C85" w14:textId="623B51BB" w:rsidR="00393283" w:rsidRPr="00393283" w:rsidRDefault="00D32D9E" w:rsidP="00D32D9E">
      <w:pPr>
        <w:pStyle w:val="Heading4"/>
        <w:ind w:left="0"/>
      </w:pPr>
      <w:r>
        <w:t xml:space="preserve">4.2.1 </w:t>
      </w:r>
      <w:r w:rsidR="00B13840">
        <w:t>IT/</w:t>
      </w:r>
      <w:r w:rsidR="00393283">
        <w:t>data collection</w:t>
      </w:r>
    </w:p>
    <w:p w14:paraId="67A3F0BF" w14:textId="4A23A0BE" w:rsidR="00E30948" w:rsidRDefault="00775E82" w:rsidP="0072514A">
      <w:r>
        <w:t xml:space="preserve">During the evaluation, EC Coordinators completed the OM tools via Microsoft Word or paper copy. Several </w:t>
      </w:r>
      <w:r w:rsidR="00C23D3A">
        <w:t>EC coordinators</w:t>
      </w:r>
      <w:r w:rsidR="00C10BEC">
        <w:t xml:space="preserve"> </w:t>
      </w:r>
      <w:r w:rsidR="003E73E9">
        <w:t>reported</w:t>
      </w:r>
      <w:r w:rsidR="00C10BEC">
        <w:t xml:space="preserve"> that </w:t>
      </w:r>
      <w:r>
        <w:t xml:space="preserve">completing, </w:t>
      </w:r>
      <w:r w:rsidR="00624DB4">
        <w:t>s</w:t>
      </w:r>
      <w:r>
        <w:t xml:space="preserve">canning and submitting </w:t>
      </w:r>
      <w:r w:rsidR="00393283">
        <w:t>paper</w:t>
      </w:r>
      <w:r w:rsidR="00C10BEC">
        <w:t xml:space="preserve"> copies </w:t>
      </w:r>
      <w:r w:rsidR="003E73E9">
        <w:t xml:space="preserve">of the OM tools </w:t>
      </w:r>
      <w:r>
        <w:t>we</w:t>
      </w:r>
      <w:r w:rsidR="003E73E9">
        <w:t xml:space="preserve">re </w:t>
      </w:r>
      <w:r w:rsidR="00C10BEC">
        <w:t>onerous</w:t>
      </w:r>
      <w:r w:rsidR="008E0E01">
        <w:t xml:space="preserve">. </w:t>
      </w:r>
      <w:r w:rsidR="00E30948">
        <w:t xml:space="preserve">During </w:t>
      </w:r>
      <w:r w:rsidR="00496192">
        <w:t>focus group</w:t>
      </w:r>
      <w:r w:rsidR="00E30948">
        <w:t>s, s</w:t>
      </w:r>
      <w:r>
        <w:t xml:space="preserve">ome commented that the tools were especially hard to complete and discuss collaboratively over the phone or MS Teams </w:t>
      </w:r>
      <w:r w:rsidR="005304D5">
        <w:t>using either paper or electronic copies</w:t>
      </w:r>
      <w:r>
        <w:t xml:space="preserve">. They commented </w:t>
      </w:r>
      <w:r w:rsidR="00E30948">
        <w:t xml:space="preserve">that it is important that the format supports interactive use </w:t>
      </w:r>
      <w:r w:rsidR="00B12810">
        <w:t xml:space="preserve">with </w:t>
      </w:r>
      <w:r w:rsidR="00E30948">
        <w:t>families to agree goals and finalise the scoring, especially during the goal setting phase.</w:t>
      </w:r>
    </w:p>
    <w:p w14:paraId="1757C5B4" w14:textId="77777777" w:rsidR="0090743A" w:rsidRDefault="00E30948" w:rsidP="0072514A">
      <w:r>
        <w:t xml:space="preserve">Some EC Coordinators also commented during </w:t>
      </w:r>
      <w:r w:rsidR="00496192">
        <w:t>focus group</w:t>
      </w:r>
      <w:r>
        <w:t>s that the</w:t>
      </w:r>
      <w:r w:rsidR="00050B9F">
        <w:t xml:space="preserve"> requirement that </w:t>
      </w:r>
      <w:r>
        <w:t>caregivers complete the PEEM by themselves out of session (in a</w:t>
      </w:r>
      <w:r w:rsidR="00050B9F">
        <w:t xml:space="preserve">ccordance with </w:t>
      </w:r>
      <w:r w:rsidR="00393283">
        <w:t xml:space="preserve">the developer’s </w:t>
      </w:r>
      <w:r>
        <w:t xml:space="preserve">and NDIA’s </w:t>
      </w:r>
      <w:r w:rsidR="00393283">
        <w:t>recommendations</w:t>
      </w:r>
      <w:r w:rsidR="00945260">
        <w:t>) complicate</w:t>
      </w:r>
      <w:r>
        <w:t>d</w:t>
      </w:r>
      <w:r w:rsidR="00393283">
        <w:t xml:space="preserve"> </w:t>
      </w:r>
      <w:r w:rsidR="00945260">
        <w:t>service</w:t>
      </w:r>
      <w:r w:rsidR="00393283">
        <w:t xml:space="preserve"> </w:t>
      </w:r>
      <w:r>
        <w:t xml:space="preserve">delivery </w:t>
      </w:r>
      <w:r w:rsidR="00393283">
        <w:t>rather than free</w:t>
      </w:r>
      <w:r w:rsidR="00945260">
        <w:t>ing</w:t>
      </w:r>
      <w:r w:rsidR="00393283">
        <w:t xml:space="preserve"> up contact time. </w:t>
      </w:r>
      <w:r w:rsidR="00A37A05" w:rsidRPr="00322340">
        <w:t xml:space="preserve">A few </w:t>
      </w:r>
      <w:r w:rsidR="002D3057" w:rsidRPr="00322340">
        <w:t>EC Coordinator</w:t>
      </w:r>
      <w:r w:rsidR="00C22C0B" w:rsidRPr="00322340">
        <w:t>s</w:t>
      </w:r>
      <w:r w:rsidR="0053631D" w:rsidRPr="00322340">
        <w:t xml:space="preserve"> stated that </w:t>
      </w:r>
      <w:r w:rsidR="00C22C0B" w:rsidRPr="00322340">
        <w:t xml:space="preserve">having </w:t>
      </w:r>
      <w:r w:rsidR="007B1EEE" w:rsidRPr="00322340">
        <w:t xml:space="preserve">to complete </w:t>
      </w:r>
      <w:r w:rsidR="00C22C0B" w:rsidRPr="00322340">
        <w:t xml:space="preserve">the </w:t>
      </w:r>
      <w:r w:rsidR="00A37A05" w:rsidRPr="00322340">
        <w:t>PEEM prior to the appointment were cumbersome, especially in situations where the appointment was due to occur in naturalistic settings (</w:t>
      </w:r>
      <w:proofErr w:type="gramStart"/>
      <w:r w:rsidR="00A37A05" w:rsidRPr="00322340">
        <w:t>e.g.</w:t>
      </w:r>
      <w:proofErr w:type="gramEnd"/>
      <w:r w:rsidR="00A37A05" w:rsidRPr="00322340">
        <w:t xml:space="preserve"> a family home). One coordinator stated </w:t>
      </w:r>
      <w:r w:rsidR="0053631D" w:rsidRPr="00322340">
        <w:t xml:space="preserve">they had to deliver </w:t>
      </w:r>
      <w:r w:rsidR="00A37A05" w:rsidRPr="00322340">
        <w:lastRenderedPageBreak/>
        <w:t xml:space="preserve">a </w:t>
      </w:r>
      <w:r w:rsidR="0053631D" w:rsidRPr="00322340">
        <w:t>paper cop</w:t>
      </w:r>
      <w:r w:rsidR="00A37A05" w:rsidRPr="00322340">
        <w:t>y</w:t>
      </w:r>
      <w:r w:rsidR="002D3057" w:rsidRPr="00322340">
        <w:t xml:space="preserve"> to a client who had </w:t>
      </w:r>
      <w:r w:rsidR="00A37A05" w:rsidRPr="00322340">
        <w:t>no</w:t>
      </w:r>
      <w:r w:rsidR="002D3057" w:rsidRPr="00322340">
        <w:t xml:space="preserve"> online access</w:t>
      </w:r>
      <w:r w:rsidR="00A37A05" w:rsidRPr="00322340">
        <w:t xml:space="preserve"> prior to the appointment</w:t>
      </w:r>
      <w:r w:rsidR="002D3057" w:rsidRPr="00322340">
        <w:t xml:space="preserve">, resulting </w:t>
      </w:r>
      <w:r w:rsidR="00C44EA4" w:rsidRPr="00322340">
        <w:t>in significant effort</w:t>
      </w:r>
      <w:r w:rsidR="001F4B77" w:rsidRPr="00322340">
        <w:t>.</w:t>
      </w:r>
      <w:r w:rsidR="00C52B66">
        <w:t xml:space="preserve"> </w:t>
      </w:r>
      <w:r w:rsidR="00C910AB">
        <w:t>Relaxing the requirement to</w:t>
      </w:r>
      <w:r w:rsidR="00C52B66">
        <w:t xml:space="preserve"> complet</w:t>
      </w:r>
      <w:r w:rsidR="00C910AB">
        <w:t>e</w:t>
      </w:r>
      <w:r w:rsidR="00C52B66">
        <w:t xml:space="preserve"> </w:t>
      </w:r>
      <w:r w:rsidR="00C910AB">
        <w:t xml:space="preserve">the PEEM </w:t>
      </w:r>
      <w:r w:rsidR="00C52B66">
        <w:t xml:space="preserve">prior to the session </w:t>
      </w:r>
      <w:r w:rsidR="00C910AB">
        <w:t>may</w:t>
      </w:r>
      <w:r w:rsidR="00C52B66">
        <w:t xml:space="preserve"> </w:t>
      </w:r>
      <w:r w:rsidR="0073521C">
        <w:t xml:space="preserve">allow staff to better </w:t>
      </w:r>
      <w:r w:rsidR="00C910AB">
        <w:t xml:space="preserve">cover the topic area, but this might also miss important changes or improvements in parental efficacy </w:t>
      </w:r>
      <w:r w:rsidR="00322340">
        <w:t xml:space="preserve">that </w:t>
      </w:r>
      <w:r w:rsidR="00C910AB">
        <w:t xml:space="preserve">might occur in families </w:t>
      </w:r>
      <w:r w:rsidR="00322340">
        <w:t>resulting from the</w:t>
      </w:r>
      <w:r w:rsidR="00C910AB">
        <w:t xml:space="preserve"> first session.</w:t>
      </w:r>
    </w:p>
    <w:p w14:paraId="1D48369A" w14:textId="77777777" w:rsidR="00945260" w:rsidRDefault="0090743A" w:rsidP="0072514A">
      <w:r>
        <w:t>Most</w:t>
      </w:r>
      <w:r w:rsidR="001F4B77">
        <w:t xml:space="preserve"> EC coordinators stated </w:t>
      </w:r>
      <w:r w:rsidR="00945260">
        <w:t>that</w:t>
      </w:r>
      <w:r w:rsidR="00C44EA4">
        <w:t xml:space="preserve"> </w:t>
      </w:r>
      <w:r w:rsidR="00E30948">
        <w:t>successful widespread adoption of the OM tools and PEEM will depend on their</w:t>
      </w:r>
      <w:r w:rsidR="00C44EA4">
        <w:t xml:space="preserve"> </w:t>
      </w:r>
      <w:r w:rsidR="00945260">
        <w:t>integrat</w:t>
      </w:r>
      <w:r w:rsidR="00E30948">
        <w:t>ion</w:t>
      </w:r>
      <w:r w:rsidR="00945260">
        <w:t xml:space="preserve"> into </w:t>
      </w:r>
      <w:r w:rsidR="00E30948">
        <w:t>the</w:t>
      </w:r>
      <w:r w:rsidR="00945260">
        <w:t xml:space="preserve"> </w:t>
      </w:r>
      <w:r w:rsidR="00E30948">
        <w:t xml:space="preserve">client relationship </w:t>
      </w:r>
      <w:r w:rsidR="00945260">
        <w:t>management system</w:t>
      </w:r>
      <w:r w:rsidR="00E30948">
        <w:t>.</w:t>
      </w:r>
    </w:p>
    <w:p w14:paraId="76636BDD" w14:textId="165C8C76" w:rsidR="00AD537D" w:rsidRDefault="00D32D9E" w:rsidP="00D32D9E">
      <w:pPr>
        <w:pStyle w:val="Heading4"/>
        <w:ind w:left="0"/>
      </w:pPr>
      <w:r>
        <w:t xml:space="preserve">4.2.2 </w:t>
      </w:r>
      <w:r w:rsidR="00AD537D">
        <w:t>Scoring</w:t>
      </w:r>
    </w:p>
    <w:p w14:paraId="5F2DE6C8" w14:textId="5038CE15" w:rsidR="005570D4" w:rsidRDefault="00935FE7" w:rsidP="00AD537D">
      <w:r>
        <w:t>A lot of feedback from EC Coordinators related to the way</w:t>
      </w:r>
      <w:r w:rsidR="00B729AD">
        <w:t xml:space="preserve"> OM tools introduced a </w:t>
      </w:r>
      <w:r w:rsidR="00AD537D">
        <w:t xml:space="preserve">quantitative </w:t>
      </w:r>
      <w:r w:rsidR="00B729AD">
        <w:t>component</w:t>
      </w:r>
      <w:r w:rsidR="009955D1">
        <w:t xml:space="preserve"> to setting</w:t>
      </w:r>
      <w:r>
        <w:t xml:space="preserve"> goals and measuring their achievement</w:t>
      </w:r>
      <w:r w:rsidR="00AD537D" w:rsidRPr="00593808">
        <w:rPr>
          <w:color w:val="000000" w:themeColor="text1"/>
        </w:rPr>
        <w:t xml:space="preserve">. </w:t>
      </w:r>
      <w:r w:rsidR="00957E40">
        <w:rPr>
          <w:color w:val="000000" w:themeColor="text1"/>
        </w:rPr>
        <w:t>Figure 6</w:t>
      </w:r>
      <w:r w:rsidR="005570D4">
        <w:t xml:space="preserve"> shows that i</w:t>
      </w:r>
      <w:r>
        <w:t xml:space="preserve">n their survey responses, EC Coordinators reported </w:t>
      </w:r>
      <w:r w:rsidR="005570D4">
        <w:t xml:space="preserve">clarity around the PEEM’s scoring approach but not the GAS or </w:t>
      </w:r>
      <w:r w:rsidR="00386125">
        <w:t>GAS-Light</w:t>
      </w:r>
      <w:r w:rsidR="005570D4">
        <w:t xml:space="preserve">. Caregivers reported being much clearer about the scoring of the GAS and </w:t>
      </w:r>
      <w:r w:rsidR="00386125">
        <w:t>GAS-Light</w:t>
      </w:r>
      <w:r w:rsidR="005570D4">
        <w:t>. However, it is unclear whether they truly understood the scoring algorithm or whether acquiescence influenced their sentiment.</w:t>
      </w:r>
      <w:r w:rsidR="005570D4">
        <w:rPr>
          <w:rStyle w:val="FootnoteReference"/>
        </w:rPr>
        <w:footnoteReference w:id="9"/>
      </w:r>
    </w:p>
    <w:p w14:paraId="7EFB7D44" w14:textId="5D948669" w:rsidR="00B729AD" w:rsidRDefault="00B729AD" w:rsidP="00593808">
      <w:pPr>
        <w:pStyle w:val="Heading5"/>
      </w:pPr>
      <w:bookmarkStart w:id="229" w:name="_Ref115685723"/>
      <w:r w:rsidRPr="000D7242">
        <w:t xml:space="preserve">Figure </w:t>
      </w:r>
      <w:bookmarkEnd w:id="229"/>
      <w:r w:rsidR="00A97DFF">
        <w:t>6</w:t>
      </w:r>
      <w:r w:rsidRPr="000D7242">
        <w:t xml:space="preserve">: </w:t>
      </w:r>
      <w:r w:rsidR="00FC417B" w:rsidRPr="000D7242">
        <w:t>EC coordinator</w:t>
      </w:r>
      <w:r w:rsidR="00A37A05" w:rsidRPr="000D7242">
        <w:t xml:space="preserve"> and P</w:t>
      </w:r>
      <w:r w:rsidR="00232035" w:rsidRPr="000D7242">
        <w:t>arent/Caregiver/Guardian sentiment</w:t>
      </w:r>
      <w:r w:rsidRPr="000D7242">
        <w:t xml:space="preserve"> on GAS/</w:t>
      </w:r>
      <w:r w:rsidR="00386125" w:rsidRPr="000D7242">
        <w:t>GAS-Light</w:t>
      </w:r>
      <w:r w:rsidRPr="000D7242">
        <w:t xml:space="preserve"> and PEEM</w:t>
      </w:r>
      <w:r w:rsidR="00232035" w:rsidRPr="000D7242">
        <w:t xml:space="preserve"> </w:t>
      </w:r>
      <w:proofErr w:type="gramStart"/>
      <w:r w:rsidR="00232035" w:rsidRPr="000D7242">
        <w:t>scoring</w:t>
      </w:r>
      <w:proofErr w:type="gramEnd"/>
    </w:p>
    <w:p w14:paraId="11018827" w14:textId="77777777" w:rsidR="00B729AD" w:rsidRDefault="00E671FA" w:rsidP="00AD537D">
      <w:r>
        <w:rPr>
          <w:noProof/>
          <w:lang w:eastAsia="en-AU"/>
        </w:rPr>
        <w:drawing>
          <wp:inline distT="0" distB="0" distL="0" distR="0" wp14:anchorId="5D215200" wp14:editId="3700408B">
            <wp:extent cx="5714492" cy="2198451"/>
            <wp:effectExtent l="0" t="0" r="635" b="0"/>
            <wp:docPr id="1" name="Picture 1" descr="Figure 5 is a bar chart which displays the average endorsement by parents and caregivers surrounding the scoring of the OM tools and the PEEM. &#10;&#10;For EC Coordinators, three statements were evaluated: &#10;1) The way scoring was done was clear to me&#10;2) The way to use the GAS calculator was clear to me&#10;3) The way in which the PEEM was scored was clear and transparent&#10;&#10;&#10;For Parents/Carers/Guardians, four statements were evaluated: &#10;1) The way GAS/GAS Light Goal setting scoring was done was clear to me&#10;2) The way GAS/GAS Light reassessment scoring was done was clear to me&#10;3) The way the PEEM was scored at Goal setting was clear&#10;4) The way the PEEM was scored at reassessment was clear&#10;&#10;EC coordinators showed some disagreement with how the scoring for the GAS and the GAS Light was conducted for the GAS and the GAS Light (average values were between 'Neither Agree nor Disagree' and 'Disagree'). Scoring was slightly lower for the GAS Light relative to the GAS. &#10;&#10;For the question 'the way to use the GAS calculator was clear to me', average scores from EC coordinators were near or around 'Neither Agree nor Disagree', with GAS having slightly higher agreement than the GAS Light. &#10;&#10;EC Coordinators generally arged that the way the PEEM was scored was clear and transparent, with average values being between 'Neither Agree nor Disagree' and 'Agree'.&#10;&#10;Responses from parents/carers/and guardians are in the lower pane of this figure. Parents agreed that scoring of the GAS/GAS Light at goal setting and reassessment was clear to them, with average values being between 'Agree' and 'Strongly Agree'. &#10;&#10;Parents/carers/guardians showed a slight lower level of agreement with the clarity of scoring of the PEEM, with average values around the 'Agree' mark for scoring done at goal setting and reassessment. The fact that the scores at both time points were quite similar reflects the fact that the process was similar across time points. " title="Figure 5: EC coordinator and Parent/Caregiver/Guardian sentiment on GAS/GAS-Light and PEEM scor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5790873" cy="2227836"/>
                    </a:xfrm>
                    <a:prstGeom prst="rect">
                      <a:avLst/>
                    </a:prstGeom>
                    <a:noFill/>
                  </pic:spPr>
                </pic:pic>
              </a:graphicData>
            </a:graphic>
          </wp:inline>
        </w:drawing>
      </w:r>
    </w:p>
    <w:p w14:paraId="4997D456" w14:textId="25F5573E" w:rsidR="00A54669" w:rsidRDefault="00174AA6" w:rsidP="00593808">
      <w:pPr>
        <w:spacing w:after="120"/>
      </w:pPr>
      <w:r w:rsidRPr="00593808">
        <w:rPr>
          <w:b/>
          <w:bCs/>
          <w:szCs w:val="28"/>
        </w:rPr>
        <w:t>Source</w:t>
      </w:r>
      <w:r w:rsidRPr="00593808">
        <w:rPr>
          <w:szCs w:val="28"/>
        </w:rPr>
        <w:t>:</w:t>
      </w:r>
      <w:r w:rsidR="008D78E6" w:rsidRPr="00593808">
        <w:rPr>
          <w:szCs w:val="28"/>
        </w:rPr>
        <w:t xml:space="preserve"> </w:t>
      </w:r>
      <w:r w:rsidR="007E5C59" w:rsidRPr="00593808">
        <w:rPr>
          <w:szCs w:val="28"/>
        </w:rPr>
        <w:t xml:space="preserve">Analysis of </w:t>
      </w:r>
      <w:r w:rsidR="00F76FE1" w:rsidRPr="00593808">
        <w:t>EC Coordinator survey data (n=2</w:t>
      </w:r>
      <w:r w:rsidR="007E5C59" w:rsidRPr="00593808">
        <w:t>2</w:t>
      </w:r>
      <w:r w:rsidR="00F76FE1" w:rsidRPr="00593808">
        <w:t xml:space="preserve"> completed </w:t>
      </w:r>
      <w:r w:rsidR="009570B0" w:rsidRPr="00593808">
        <w:t>responses</w:t>
      </w:r>
      <w:r w:rsidR="00F76FE1" w:rsidRPr="00593808">
        <w:t xml:space="preserve">) and </w:t>
      </w:r>
      <w:r w:rsidR="008D78E6" w:rsidRPr="00593808">
        <w:t xml:space="preserve">Research and </w:t>
      </w:r>
      <w:r w:rsidR="00232035" w:rsidRPr="00593808">
        <w:t>parent/caregiver/guardian</w:t>
      </w:r>
      <w:r w:rsidR="00F76FE1" w:rsidRPr="00593808">
        <w:t xml:space="preserve"> responses (n= </w:t>
      </w:r>
      <w:r w:rsidR="007E5C59" w:rsidRPr="00593808">
        <w:t xml:space="preserve">39 </w:t>
      </w:r>
      <w:r w:rsidR="00F76FE1" w:rsidRPr="00593808">
        <w:t xml:space="preserve">at Goal setting, n= </w:t>
      </w:r>
      <w:r w:rsidR="007E5C59" w:rsidRPr="00593808">
        <w:t xml:space="preserve">30 </w:t>
      </w:r>
      <w:r w:rsidR="00F76FE1" w:rsidRPr="00593808">
        <w:t>at reassessment)</w:t>
      </w:r>
      <w:r w:rsidR="00C22C0B" w:rsidRPr="00593808">
        <w:t>.</w:t>
      </w:r>
    </w:p>
    <w:p w14:paraId="23A463B0" w14:textId="32ED02F9" w:rsidR="00E671FA" w:rsidRDefault="00E671FA" w:rsidP="00E671FA">
      <w:r>
        <w:t xml:space="preserve">In interviews, EC coordinators almost unanimously commented that the scoring approaches for the GAS and the </w:t>
      </w:r>
      <w:r w:rsidR="00386125">
        <w:t>GAS-Light</w:t>
      </w:r>
      <w:r>
        <w:t>, which required a separate spreadsheet to integrate multiple pieces of information into the required T-score, is confusing. A review of submitted forms show that the T-score remained uncalculated for more than 90%.</w:t>
      </w:r>
    </w:p>
    <w:p w14:paraId="3CAF7704" w14:textId="3A37C197" w:rsidR="00E877EA" w:rsidRPr="00AD537D" w:rsidRDefault="00471B85" w:rsidP="00593808">
      <w:pPr>
        <w:pBdr>
          <w:top w:val="single" w:sz="4" w:space="1" w:color="auto"/>
          <w:left w:val="single" w:sz="4" w:space="4" w:color="auto"/>
          <w:bottom w:val="single" w:sz="4" w:space="1" w:color="auto"/>
          <w:right w:val="single" w:sz="4" w:space="4" w:color="auto"/>
        </w:pBdr>
        <w:shd w:val="clear" w:color="auto" w:fill="EEE2F3"/>
      </w:pPr>
      <w:r w:rsidRPr="00471B85">
        <w:t>“The point system for GAS can be confusing…parents just want to know if their child has met the goal.”</w:t>
      </w:r>
    </w:p>
    <w:p w14:paraId="7C40A20F" w14:textId="42BC5876" w:rsidR="00E671FA" w:rsidRPr="00E671FA" w:rsidRDefault="00E671FA" w:rsidP="00E671FA">
      <w:r>
        <w:t>A few EC Coordinators, during interviews and in surveys, queried the validity and consistency of the scoring options in the GAS/</w:t>
      </w:r>
      <w:r w:rsidR="00386125">
        <w:t>GAS-Light</w:t>
      </w:r>
      <w:r>
        <w:t xml:space="preserve">, with terms like ‘a little more </w:t>
      </w:r>
      <w:r>
        <w:lastRenderedPageBreak/>
        <w:t>achieved’ and ‘a lot more achieved’ being open to interpretation and dependent upon how caregivers articulated the goal. They discussed that ongoing training, feedback, and the provision of more examples may increase the consistency in the use of these terms across EC coordinators to describe a given level of observed change.</w:t>
      </w:r>
    </w:p>
    <w:p w14:paraId="56960711" w14:textId="23606E5F" w:rsidR="00B729AD" w:rsidRPr="005A2C75" w:rsidRDefault="00B729AD" w:rsidP="00D72138">
      <w:r>
        <w:t xml:space="preserve">A </w:t>
      </w:r>
      <w:r w:rsidR="004A5EE7">
        <w:t xml:space="preserve">technical </w:t>
      </w:r>
      <w:r>
        <w:t xml:space="preserve">review of the scoring </w:t>
      </w:r>
      <w:r w:rsidR="004A5EE7">
        <w:t xml:space="preserve">procedure </w:t>
      </w:r>
      <w:r w:rsidR="0057726C">
        <w:t xml:space="preserve">of the </w:t>
      </w:r>
      <w:r w:rsidR="003673FB">
        <w:t>GAS/</w:t>
      </w:r>
      <w:r w:rsidR="00386125">
        <w:t>GAS-Light</w:t>
      </w:r>
      <w:r w:rsidR="0057726C">
        <w:t xml:space="preserve"> and correspondence with the</w:t>
      </w:r>
      <w:r w:rsidR="004A5EE7">
        <w:t xml:space="preserve"> </w:t>
      </w:r>
      <w:r w:rsidR="005A2C75">
        <w:t xml:space="preserve">tools’ </w:t>
      </w:r>
      <w:r w:rsidR="004A5EE7">
        <w:t xml:space="preserve">developer indicated that </w:t>
      </w:r>
      <w:r w:rsidR="00947076">
        <w:t xml:space="preserve">using </w:t>
      </w:r>
      <w:r w:rsidR="00E46918">
        <w:t>‘</w:t>
      </w:r>
      <w:r w:rsidR="00895C48">
        <w:t>i</w:t>
      </w:r>
      <w:r w:rsidR="001B75AC">
        <w:t>mportance</w:t>
      </w:r>
      <w:r w:rsidR="00E46918">
        <w:t>’</w:t>
      </w:r>
      <w:r w:rsidR="004A5EE7">
        <w:t xml:space="preserve"> ratings </w:t>
      </w:r>
      <w:r w:rsidR="00947076">
        <w:t xml:space="preserve">in </w:t>
      </w:r>
      <w:r w:rsidR="00895C48">
        <w:t>calculating</w:t>
      </w:r>
      <w:r w:rsidR="00947076">
        <w:t xml:space="preserve"> T-scores </w:t>
      </w:r>
      <w:r w:rsidR="003673FB">
        <w:t>may bias</w:t>
      </w:r>
      <w:r w:rsidR="0057726C">
        <w:t xml:space="preserve"> achievement ratings</w:t>
      </w:r>
      <w:r w:rsidR="003673FB">
        <w:t xml:space="preserve">. </w:t>
      </w:r>
      <w:r w:rsidR="00895C48">
        <w:t>The developer recommended</w:t>
      </w:r>
      <w:r w:rsidR="00947076">
        <w:t xml:space="preserve"> an </w:t>
      </w:r>
      <w:r w:rsidR="003673FB">
        <w:t xml:space="preserve">easier </w:t>
      </w:r>
      <w:r w:rsidR="0057726C">
        <w:t xml:space="preserve">scoring approach </w:t>
      </w:r>
      <w:r w:rsidR="00895C48">
        <w:t>that does not rate the importance of goals</w:t>
      </w:r>
      <w:r w:rsidR="0057726C">
        <w:t>.</w:t>
      </w:r>
      <w:r w:rsidR="003673FB">
        <w:t xml:space="preserve"> </w:t>
      </w:r>
      <w:r w:rsidR="00E46918">
        <w:t xml:space="preserve">Although this </w:t>
      </w:r>
      <w:r w:rsidR="005A2C75">
        <w:t>may reduce</w:t>
      </w:r>
      <w:r w:rsidR="00E46918">
        <w:t xml:space="preserve"> </w:t>
      </w:r>
      <w:r w:rsidR="00895C48">
        <w:t>user</w:t>
      </w:r>
      <w:r w:rsidR="00E46918">
        <w:t xml:space="preserve"> burden, it is uncertain how this change will alter T-scores collected </w:t>
      </w:r>
      <w:r w:rsidR="00F06C81">
        <w:t>by</w:t>
      </w:r>
      <w:r w:rsidR="00F313C0">
        <w:t xml:space="preserve"> </w:t>
      </w:r>
      <w:r w:rsidR="00E46918">
        <w:t>the NDIA</w:t>
      </w:r>
      <w:r w:rsidR="0084627E">
        <w:t xml:space="preserve"> </w:t>
      </w:r>
      <w:r w:rsidR="000A623B">
        <w:t>and</w:t>
      </w:r>
      <w:r w:rsidR="0084627E">
        <w:t xml:space="preserve"> may hamper</w:t>
      </w:r>
      <w:r w:rsidR="002B5CF3">
        <w:t xml:space="preserve"> </w:t>
      </w:r>
      <w:r w:rsidR="0084627E">
        <w:t xml:space="preserve">comparisons with </w:t>
      </w:r>
      <w:r w:rsidR="00F313C0">
        <w:t>scores</w:t>
      </w:r>
      <w:r w:rsidR="0084627E">
        <w:t xml:space="preserve"> </w:t>
      </w:r>
      <w:r w:rsidR="00055978">
        <w:t>between</w:t>
      </w:r>
      <w:r w:rsidR="00563E43">
        <w:t xml:space="preserve"> </w:t>
      </w:r>
      <w:r w:rsidR="0D1F54A4">
        <w:t>children</w:t>
      </w:r>
      <w:r w:rsidR="00F06C81">
        <w:t>, limiting comparability and interpretation</w:t>
      </w:r>
      <w:r w:rsidR="00C910AB">
        <w:t xml:space="preserve"> of the tool</w:t>
      </w:r>
      <w:r w:rsidR="00E46918">
        <w:t>.</w:t>
      </w:r>
    </w:p>
    <w:p w14:paraId="549A0D7D" w14:textId="32E9EF09" w:rsidR="00C10BEC" w:rsidRDefault="00D32D9E" w:rsidP="00D32D9E">
      <w:pPr>
        <w:pStyle w:val="Heading4"/>
        <w:ind w:left="0"/>
      </w:pPr>
      <w:r>
        <w:t xml:space="preserve">4.2.3 </w:t>
      </w:r>
      <w:r w:rsidR="00C10BEC">
        <w:t xml:space="preserve">Duplication of </w:t>
      </w:r>
      <w:r w:rsidR="00D72138">
        <w:t>e</w:t>
      </w:r>
      <w:r w:rsidR="00C10BEC">
        <w:t>ffort</w:t>
      </w:r>
    </w:p>
    <w:p w14:paraId="350446FB" w14:textId="5F8FBC1F" w:rsidR="006D35CB" w:rsidRDefault="007259A3" w:rsidP="00274591">
      <w:r>
        <w:t>Most</w:t>
      </w:r>
      <w:r w:rsidR="006D4210">
        <w:t xml:space="preserve"> </w:t>
      </w:r>
      <w:r w:rsidR="00E863E1">
        <w:t xml:space="preserve">EC coordinators </w:t>
      </w:r>
      <w:r>
        <w:t xml:space="preserve">agreed that there is </w:t>
      </w:r>
      <w:r w:rsidR="00665B8D">
        <w:t xml:space="preserve">overlap between the </w:t>
      </w:r>
      <w:r w:rsidR="00361C40">
        <w:t>proposed use of the GAS/</w:t>
      </w:r>
      <w:r w:rsidR="00386125">
        <w:t>GAS-Light</w:t>
      </w:r>
      <w:r w:rsidR="00361C40">
        <w:t xml:space="preserve"> and the COPM and the</w:t>
      </w:r>
      <w:r w:rsidR="00F2029F">
        <w:t xml:space="preserve"> exi</w:t>
      </w:r>
      <w:r>
        <w:t>s</w:t>
      </w:r>
      <w:r w:rsidR="00F2029F">
        <w:t>ting use of the</w:t>
      </w:r>
      <w:r w:rsidR="00361C40">
        <w:t xml:space="preserve"> Family Service and Support Plan</w:t>
      </w:r>
      <w:r w:rsidR="00F2029F">
        <w:t xml:space="preserve"> (FSSP)</w:t>
      </w:r>
      <w:r w:rsidR="00361C40">
        <w:t xml:space="preserve">. </w:t>
      </w:r>
    </w:p>
    <w:p w14:paraId="0023EB78" w14:textId="364DC504" w:rsidR="00274591" w:rsidRDefault="00361C40" w:rsidP="006D35CB">
      <w:r>
        <w:t xml:space="preserve">The FSSP is an internal NDIA form which </w:t>
      </w:r>
      <w:r w:rsidR="006D35CB">
        <w:t>EC Partners should complete</w:t>
      </w:r>
      <w:r>
        <w:t xml:space="preserve"> when a child is suitable for </w:t>
      </w:r>
      <w:r w:rsidR="006D35CB">
        <w:t>E</w:t>
      </w:r>
      <w:r>
        <w:t xml:space="preserve">arly </w:t>
      </w:r>
      <w:r w:rsidR="006D35CB">
        <w:t>S</w:t>
      </w:r>
      <w:r>
        <w:t xml:space="preserve">upports. </w:t>
      </w:r>
      <w:r w:rsidR="006D4210">
        <w:t>The FSSP contains</w:t>
      </w:r>
      <w:r>
        <w:t xml:space="preserve"> many of the same </w:t>
      </w:r>
      <w:r w:rsidR="00E86F18">
        <w:t>fields as</w:t>
      </w:r>
      <w:r w:rsidR="006D4210">
        <w:t xml:space="preserve"> both the GAS and the </w:t>
      </w:r>
      <w:r w:rsidR="00386125">
        <w:t>GAS-Light</w:t>
      </w:r>
      <w:r w:rsidR="006D4210">
        <w:t xml:space="preserve">, although </w:t>
      </w:r>
      <w:r w:rsidR="006D35CB">
        <w:t>does not require recording of importance, level of functioning or improvement related to goals. The sentiment from EC Coordinators was that</w:t>
      </w:r>
      <w:r w:rsidR="006D4210">
        <w:t xml:space="preserve"> that whatever the choice of </w:t>
      </w:r>
      <w:r w:rsidR="006D35CB">
        <w:t xml:space="preserve">OM </w:t>
      </w:r>
      <w:r w:rsidR="006D4210">
        <w:t>tool</w:t>
      </w:r>
      <w:r w:rsidR="006D35CB">
        <w:t>/s</w:t>
      </w:r>
      <w:r w:rsidR="006D4210">
        <w:t xml:space="preserve">, the </w:t>
      </w:r>
      <w:r w:rsidR="006D35CB">
        <w:t xml:space="preserve">NDIA should withdraw the </w:t>
      </w:r>
      <w:r w:rsidR="006D4210">
        <w:t xml:space="preserve">FSSP </w:t>
      </w:r>
      <w:r w:rsidR="006D35CB">
        <w:t>to avoid duplication</w:t>
      </w:r>
      <w:r w:rsidR="005A2C75">
        <w:t>.</w:t>
      </w:r>
    </w:p>
    <w:p w14:paraId="7D0D1DBA" w14:textId="2A3484B5" w:rsidR="00935FE7" w:rsidRPr="00393283" w:rsidRDefault="00D32D9E" w:rsidP="00D32D9E">
      <w:pPr>
        <w:pStyle w:val="Heading4"/>
        <w:ind w:left="0"/>
      </w:pPr>
      <w:r>
        <w:t xml:space="preserve">4.2.4 </w:t>
      </w:r>
      <w:r w:rsidR="00496192">
        <w:t>English as a second language</w:t>
      </w:r>
    </w:p>
    <w:p w14:paraId="7B3A5F2E" w14:textId="3AB6A295" w:rsidR="00935FE7" w:rsidRDefault="00935FE7" w:rsidP="00935FE7">
      <w:r>
        <w:t xml:space="preserve">During </w:t>
      </w:r>
      <w:r w:rsidR="00496192">
        <w:t>focus groups</w:t>
      </w:r>
      <w:r>
        <w:t>, some EC Coordinators commented that the tools were difficult to use with families with low English proficiency, especially explaining SMART goals.</w:t>
      </w:r>
    </w:p>
    <w:p w14:paraId="0B880832" w14:textId="50B9F84F" w:rsidR="009148D0" w:rsidRDefault="000864FB" w:rsidP="00593808">
      <w:pPr>
        <w:pBdr>
          <w:top w:val="single" w:sz="4" w:space="1" w:color="auto"/>
          <w:left w:val="single" w:sz="4" w:space="4" w:color="auto"/>
          <w:bottom w:val="single" w:sz="4" w:space="1" w:color="auto"/>
          <w:right w:val="single" w:sz="4" w:space="4" w:color="auto"/>
        </w:pBdr>
        <w:shd w:val="clear" w:color="auto" w:fill="EEE2F3"/>
      </w:pPr>
      <w:r w:rsidRPr="000864FB">
        <w:t xml:space="preserve">“I have a high number of families with English as a second language, getting the language correct was difficult. The fact that translators couldn’t always differentiate the content of some of the questions or convey it correctly didn’t help.”  </w:t>
      </w:r>
    </w:p>
    <w:p w14:paraId="1EBAD373" w14:textId="77777777" w:rsidR="00935FE7" w:rsidRPr="00C22C0B" w:rsidRDefault="00935FE7" w:rsidP="00935FE7">
      <w:r w:rsidRPr="00C22C0B">
        <w:t>Other feedback questioned the cultural appropriateness of the content for Aboriginal and Torres Strait Islander families.</w:t>
      </w:r>
      <w:r w:rsidR="00C22C0B">
        <w:t xml:space="preserve"> </w:t>
      </w:r>
      <w:r w:rsidR="00C22C0B" w:rsidRPr="00322340">
        <w:t>Some coordinators felt that having to</w:t>
      </w:r>
      <w:r w:rsidR="00113A6E" w:rsidRPr="00322340">
        <w:t xml:space="preserve"> complete the tools at designated time periods did not give them the flexibility to probe certain topic areas more delicately, especially if some topics were seen as potentially culturally sensitive</w:t>
      </w:r>
      <w:r w:rsidR="003C35BA">
        <w:t xml:space="preserve"> and difficult to address through an interpreter</w:t>
      </w:r>
      <w:r w:rsidR="00113A6E" w:rsidRPr="00322340">
        <w:t>.</w:t>
      </w:r>
    </w:p>
    <w:p w14:paraId="004E9249" w14:textId="77777777" w:rsidR="00935FE7" w:rsidRDefault="00935FE7" w:rsidP="00935FE7">
      <w:r>
        <w:t xml:space="preserve">The content and the nature of the PEEM was seen to require coordinators to improve their ability to interact with parents as opposed to children. This was seen to be </w:t>
      </w:r>
      <w:r w:rsidR="005F7537">
        <w:t>an area where some EC coordinators felt they had little training</w:t>
      </w:r>
      <w:r w:rsidR="003B526D">
        <w:t xml:space="preserve"> and required additional time to complete.</w:t>
      </w:r>
    </w:p>
    <w:p w14:paraId="614EB423" w14:textId="77777777" w:rsidR="00F4148E" w:rsidRDefault="00F4148E" w:rsidP="00904817">
      <w:pPr>
        <w:pStyle w:val="Heading3"/>
        <w:numPr>
          <w:ilvl w:val="1"/>
          <w:numId w:val="18"/>
        </w:numPr>
        <w:ind w:left="709" w:hanging="709"/>
      </w:pPr>
      <w:bookmarkStart w:id="230" w:name="_Toc116998966"/>
      <w:bookmarkStart w:id="231" w:name="_Toc117077073"/>
      <w:bookmarkStart w:id="232" w:name="_Toc128403047"/>
      <w:r>
        <w:t xml:space="preserve">Time </w:t>
      </w:r>
      <w:r w:rsidR="00895C48">
        <w:t xml:space="preserve">to </w:t>
      </w:r>
      <w:proofErr w:type="gramStart"/>
      <w:r w:rsidR="00895C48">
        <w:t>complete</w:t>
      </w:r>
      <w:bookmarkEnd w:id="230"/>
      <w:bookmarkEnd w:id="231"/>
      <w:bookmarkEnd w:id="232"/>
      <w:proofErr w:type="gramEnd"/>
    </w:p>
    <w:p w14:paraId="236196B5" w14:textId="00C80E0B" w:rsidR="00C27070" w:rsidRDefault="009578B9" w:rsidP="00484054">
      <w:r>
        <w:t>The s</w:t>
      </w:r>
      <w:r w:rsidR="000D067D">
        <w:t xml:space="preserve">urvey asked caregivers to estimate the time taken to complete the OM tools and the PEEM. </w:t>
      </w:r>
      <w:r w:rsidR="00957E40">
        <w:t>Figure 7</w:t>
      </w:r>
      <w:r w:rsidR="00484054">
        <w:t xml:space="preserve"> shows that on</w:t>
      </w:r>
      <w:r w:rsidR="000D067D">
        <w:t xml:space="preserve"> </w:t>
      </w:r>
      <w:r w:rsidR="00484054">
        <w:t xml:space="preserve">average caregivers </w:t>
      </w:r>
      <w:r w:rsidR="00C27070">
        <w:t xml:space="preserve">spent longer completing the GAS than the </w:t>
      </w:r>
      <w:r w:rsidR="00386125">
        <w:t>GAS-Light</w:t>
      </w:r>
      <w:r w:rsidR="00C27070">
        <w:t xml:space="preserve"> at goal setting (51 minutes c.f. 37 minutes) but not at reassessment (19 minutes c.f. 22 minutes). At goal setting this reflects the need to characterise multiple future </w:t>
      </w:r>
      <w:r w:rsidR="00C27070">
        <w:lastRenderedPageBreak/>
        <w:t xml:space="preserve">states for each goal when using the GAS. </w:t>
      </w:r>
      <w:r w:rsidR="00C27070" w:rsidRPr="00C27070">
        <w:t>Although</w:t>
      </w:r>
      <w:r w:rsidR="00C27070">
        <w:t xml:space="preserve"> the </w:t>
      </w:r>
      <w:r w:rsidR="00386125">
        <w:t>GAS-Light</w:t>
      </w:r>
      <w:r w:rsidR="00C27070">
        <w:t xml:space="preserve"> requires characterising an end state at reassessment, this only increased the average time to complete by three minutes. Caregiver reported time to complete the PEEM was identical at both goal setting and reassessment (17 minutes).</w:t>
      </w:r>
    </w:p>
    <w:p w14:paraId="71DF6682" w14:textId="0E2BB71C" w:rsidR="00322340" w:rsidRDefault="00322340" w:rsidP="00484054">
      <w:r>
        <w:t xml:space="preserve">PCG survey respondents were positive about the length of time to complete the GAS and </w:t>
      </w:r>
      <w:r w:rsidR="00386125">
        <w:t>GAS-Light</w:t>
      </w:r>
      <w:r>
        <w:t xml:space="preserve">, although indicated a preference for the </w:t>
      </w:r>
      <w:r w:rsidR="00386125">
        <w:t>GAS-Light</w:t>
      </w:r>
      <w:r>
        <w:t>, presumably due to its brevity. Only one PCG respondent stated that the PEEM took too long to complete, with the remainder indicating the time taken was appropriate.</w:t>
      </w:r>
    </w:p>
    <w:p w14:paraId="226C7161" w14:textId="72758C40" w:rsidR="000D067D" w:rsidRDefault="000D067D" w:rsidP="00593808">
      <w:pPr>
        <w:pStyle w:val="Heading5"/>
      </w:pPr>
      <w:bookmarkStart w:id="233" w:name="_Figure_6:_PCG"/>
      <w:bookmarkStart w:id="234" w:name="_Ref115688388"/>
      <w:bookmarkEnd w:id="233"/>
      <w:r w:rsidRPr="000D7242">
        <w:t xml:space="preserve">Figure </w:t>
      </w:r>
      <w:bookmarkEnd w:id="234"/>
      <w:r w:rsidR="000868D1">
        <w:t>7</w:t>
      </w:r>
      <w:r w:rsidRPr="000D7242">
        <w:t xml:space="preserve">: </w:t>
      </w:r>
      <w:r w:rsidR="0034251B" w:rsidRPr="000D7242">
        <w:t>PCG</w:t>
      </w:r>
      <w:r w:rsidRPr="000D7242">
        <w:t xml:space="preserve"> assessments of the time taken to complete t</w:t>
      </w:r>
      <w:r w:rsidR="0076360C" w:rsidRPr="000D7242">
        <w:t>he GAS/</w:t>
      </w:r>
      <w:r w:rsidR="00386125" w:rsidRPr="000D7242">
        <w:t>GAS-Light</w:t>
      </w:r>
      <w:r w:rsidR="0076360C" w:rsidRPr="000D7242">
        <w:t xml:space="preserve"> and the PEEM</w:t>
      </w:r>
    </w:p>
    <w:p w14:paraId="33FF12CD" w14:textId="4C6F4F0B" w:rsidR="0006542F" w:rsidRPr="000F3ECA" w:rsidRDefault="0006542F" w:rsidP="00593808">
      <w:r>
        <w:rPr>
          <w:noProof/>
          <w:sz w:val="20"/>
          <w:szCs w:val="22"/>
          <w:lang w:eastAsia="en-AU"/>
        </w:rPr>
        <w:drawing>
          <wp:inline distT="0" distB="0" distL="0" distR="0" wp14:anchorId="65382A84" wp14:editId="36C3FBC5">
            <wp:extent cx="5382883" cy="2325252"/>
            <wp:effectExtent l="0" t="0" r="8890" b="0"/>
            <wp:docPr id="11" name="Picture 11" descr="This figure is a bar graph which displays the average time it was estimated to have taken, assessed by the PCGs respondents, to complete the GAS, GAS Light, and PEEM at Goal setting and Reassessment. &#10;&#10;Goal setting using the GAS took 51 minutes compared to 37 minutes for the GAS light. Reassessment for the GAS and GAS Light took about the same amount of time (19 and 22 minutes, respectively). &#10;&#10;For the PEEM, where goal setting and reassessment was the same process, the average time to complete was 17.6 and 17.2 minutes for goal setting and reassessment, respectively. " title="Figure 6: PCG assessments of the time taken to complete the GAS/GAS Light and the PEE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5403743" cy="2334263"/>
                    </a:xfrm>
                    <a:prstGeom prst="rect">
                      <a:avLst/>
                    </a:prstGeom>
                    <a:noFill/>
                  </pic:spPr>
                </pic:pic>
              </a:graphicData>
            </a:graphic>
          </wp:inline>
        </w:drawing>
      </w:r>
    </w:p>
    <w:p w14:paraId="674FA314" w14:textId="0AC37C7D" w:rsidR="007E5C59" w:rsidRDefault="007E5C59">
      <w:pPr>
        <w:rPr>
          <w:szCs w:val="22"/>
        </w:rPr>
      </w:pPr>
      <w:r w:rsidRPr="00593808">
        <w:rPr>
          <w:b/>
          <w:bCs/>
          <w:szCs w:val="22"/>
        </w:rPr>
        <w:t>Source</w:t>
      </w:r>
      <w:r w:rsidRPr="00593808">
        <w:rPr>
          <w:szCs w:val="22"/>
        </w:rPr>
        <w:t>: Research and Evaluation Branc</w:t>
      </w:r>
      <w:r w:rsidR="00711A4B" w:rsidRPr="00593808">
        <w:rPr>
          <w:szCs w:val="22"/>
        </w:rPr>
        <w:t>h analysis of PCG responses (n=</w:t>
      </w:r>
      <w:r w:rsidRPr="00593808">
        <w:rPr>
          <w:szCs w:val="22"/>
        </w:rPr>
        <w:t xml:space="preserve">23, 9 and 32 for GAS, </w:t>
      </w:r>
      <w:r w:rsidR="00386125" w:rsidRPr="00593808">
        <w:rPr>
          <w:szCs w:val="22"/>
        </w:rPr>
        <w:t>GAS-Light</w:t>
      </w:r>
      <w:r w:rsidR="00711A4B" w:rsidRPr="00593808">
        <w:rPr>
          <w:szCs w:val="22"/>
        </w:rPr>
        <w:t xml:space="preserve"> and PEEM at Goal setting, n=</w:t>
      </w:r>
      <w:r w:rsidRPr="00593808">
        <w:rPr>
          <w:szCs w:val="22"/>
        </w:rPr>
        <w:t xml:space="preserve">13, 13, and 21 for GAS, </w:t>
      </w:r>
      <w:r w:rsidR="00386125" w:rsidRPr="00593808">
        <w:rPr>
          <w:szCs w:val="22"/>
        </w:rPr>
        <w:t>GAS-Light</w:t>
      </w:r>
      <w:r w:rsidRPr="00593808">
        <w:rPr>
          <w:szCs w:val="22"/>
        </w:rPr>
        <w:t xml:space="preserve"> and PEEM at reassessment).</w:t>
      </w:r>
    </w:p>
    <w:p w14:paraId="51E65676" w14:textId="4E68560E" w:rsidR="000D067D" w:rsidRDefault="00C22C0B" w:rsidP="000D067D">
      <w:r>
        <w:t xml:space="preserve">In surveys, EC Coordinators were also positive about the length of time to complete the GAS and GAS-Light, and reported a preference, albeit stronger, preference for the </w:t>
      </w:r>
      <w:r w:rsidR="00386125">
        <w:t>GAS-Light</w:t>
      </w:r>
      <w:r>
        <w:t xml:space="preserve">. EC Coordinators also reported positive sentiment about the time the PEEM takes to complete and the amount of session time it took up </w:t>
      </w:r>
      <w:r w:rsidRPr="00443B9C">
        <w:t>(</w:t>
      </w:r>
      <w:r w:rsidR="00957E40">
        <w:t>Figure 8</w:t>
      </w:r>
      <w:r>
        <w:t>).</w:t>
      </w:r>
    </w:p>
    <w:p w14:paraId="155E5E4A" w14:textId="77777777" w:rsidR="00957E40" w:rsidRDefault="00957E40">
      <w:pPr>
        <w:spacing w:line="276" w:lineRule="auto"/>
        <w:rPr>
          <w:b/>
        </w:rPr>
      </w:pPr>
      <w:bookmarkStart w:id="235" w:name="_Ref115687732"/>
      <w:r>
        <w:br w:type="page"/>
      </w:r>
    </w:p>
    <w:p w14:paraId="0C8FC19D" w14:textId="6AD55658" w:rsidR="00DF0074" w:rsidRDefault="00DF0074" w:rsidP="00593808">
      <w:pPr>
        <w:pStyle w:val="Heading5"/>
      </w:pPr>
      <w:r w:rsidRPr="000D7242">
        <w:lastRenderedPageBreak/>
        <w:t xml:space="preserve">Figure </w:t>
      </w:r>
      <w:bookmarkEnd w:id="235"/>
      <w:r w:rsidR="000868D1">
        <w:t>8</w:t>
      </w:r>
      <w:r w:rsidRPr="000D7242">
        <w:t xml:space="preserve">: </w:t>
      </w:r>
      <w:r w:rsidR="00F97591" w:rsidRPr="000D7242">
        <w:t xml:space="preserve">EC Coordinator and </w:t>
      </w:r>
      <w:r w:rsidR="00232035" w:rsidRPr="000D7242">
        <w:t>Parent/Caregiver/Gua</w:t>
      </w:r>
      <w:r w:rsidR="0076315A" w:rsidRPr="000D7242">
        <w:t>r</w:t>
      </w:r>
      <w:r w:rsidR="00232035" w:rsidRPr="000D7242">
        <w:t>dian</w:t>
      </w:r>
      <w:r w:rsidR="0076315A" w:rsidRPr="000D7242">
        <w:t xml:space="preserve"> (PCG)</w:t>
      </w:r>
      <w:r w:rsidR="00F97591" w:rsidRPr="000D7242">
        <w:t xml:space="preserve"> views</w:t>
      </w:r>
      <w:r w:rsidRPr="000D7242">
        <w:t xml:space="preserve"> on the time taken to complete the GAS/</w:t>
      </w:r>
      <w:r w:rsidR="00386125" w:rsidRPr="000D7242">
        <w:t>GAS-Light</w:t>
      </w:r>
      <w:r w:rsidRPr="000D7242">
        <w:t xml:space="preserve"> and the PEEM</w:t>
      </w:r>
    </w:p>
    <w:p w14:paraId="02036839" w14:textId="77777777" w:rsidR="00DF0074" w:rsidRDefault="007E5C59" w:rsidP="00DF0074">
      <w:r>
        <w:rPr>
          <w:noProof/>
          <w:lang w:eastAsia="en-AU"/>
        </w:rPr>
        <w:drawing>
          <wp:inline distT="0" distB="0" distL="0" distR="0" wp14:anchorId="7BB019E9" wp14:editId="2F6CCA63">
            <wp:extent cx="5098211" cy="2506135"/>
            <wp:effectExtent l="0" t="0" r="7620" b="8890"/>
            <wp:docPr id="36" name="Picture 36" descr="This figure displays a subset of findings surrounding the time taken to complete the GAS/GAS Light and the PEEM. &#10;&#10;Three statements submitted to EC Coordinators to evaluate were: &#10;1) Using the GAS/GAS Light didn’t take too long&#10;2) The PEEM did not take families too long to complete&#10;3) Completing the PEEM did not take up a lot of session time&#10;&#10;A single statement which was evaluated by Parents/Carers/Guardians was:&#10;1) Using the GAS/GAS Light didn’t take too long&#10;&#10;EC Coordinators agreed (average values were between 'Neither Agree nor Disagree' and 'Agree') that they felt that the GAS, GAS Light or PEEM did not take too long to complete or take up alot of sessions time. Average values wee similar except for the GAS, which had a noticeably lower level of agreement. &#10;&#10;Parent carers and guardians (PCG) agreed (average values were between 'Agree' and ' Strongly Agree') that the GAS and GAS Light did not take too long to complete.  " title="Figure 7: EC Coordinator and caregiver views on the time taken to complete the GAS/GAS Light and the PEE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5126861" cy="2520218"/>
                    </a:xfrm>
                    <a:prstGeom prst="rect">
                      <a:avLst/>
                    </a:prstGeom>
                    <a:noFill/>
                  </pic:spPr>
                </pic:pic>
              </a:graphicData>
            </a:graphic>
          </wp:inline>
        </w:drawing>
      </w:r>
    </w:p>
    <w:p w14:paraId="57C2116C" w14:textId="77777777" w:rsidR="007E5C59" w:rsidRPr="00593808" w:rsidRDefault="007E5C59" w:rsidP="007E5C59">
      <w:pPr>
        <w:spacing w:after="120"/>
        <w:rPr>
          <w:szCs w:val="22"/>
        </w:rPr>
      </w:pPr>
      <w:r w:rsidRPr="00593808">
        <w:rPr>
          <w:b/>
          <w:bCs/>
          <w:szCs w:val="22"/>
        </w:rPr>
        <w:t>Source</w:t>
      </w:r>
      <w:r w:rsidRPr="00593808">
        <w:rPr>
          <w:szCs w:val="22"/>
        </w:rPr>
        <w:t xml:space="preserve">: </w:t>
      </w:r>
      <w:r w:rsidR="00232035" w:rsidRPr="00593808">
        <w:rPr>
          <w:szCs w:val="22"/>
        </w:rPr>
        <w:t>Research and Evaluation Branch a</w:t>
      </w:r>
      <w:r w:rsidRPr="00593808">
        <w:rPr>
          <w:szCs w:val="22"/>
        </w:rPr>
        <w:t xml:space="preserve">nalysis of EC Coordinator survey data (n=22 completed surveys) and Research and PCG responses </w:t>
      </w:r>
      <w:r w:rsidR="00842079" w:rsidRPr="00593808">
        <w:rPr>
          <w:szCs w:val="22"/>
        </w:rPr>
        <w:t>(</w:t>
      </w:r>
      <w:r w:rsidRPr="00593808">
        <w:rPr>
          <w:szCs w:val="22"/>
        </w:rPr>
        <w:t>n=30 at reassessment).</w:t>
      </w:r>
    </w:p>
    <w:p w14:paraId="4B233759" w14:textId="3C2F50BA" w:rsidR="00D35C6E" w:rsidRDefault="00496192" w:rsidP="00A51615">
      <w:r>
        <w:t xml:space="preserve">During focus groups, </w:t>
      </w:r>
      <w:r w:rsidR="00E42059">
        <w:t>EC coordinators</w:t>
      </w:r>
      <w:r w:rsidR="00E863E1">
        <w:t xml:space="preserve"> </w:t>
      </w:r>
      <w:r w:rsidR="00D35C6E">
        <w:t xml:space="preserve">commented that with the GAS, the need to characterise and record five possible SMART outcomes for each goal at goal setting was time consuming. The </w:t>
      </w:r>
      <w:r w:rsidR="00386125">
        <w:t>GAS-Light</w:t>
      </w:r>
      <w:r w:rsidR="00D35C6E">
        <w:t xml:space="preserve"> is less onerous as </w:t>
      </w:r>
      <w:r w:rsidR="0076315A">
        <w:t>only one</w:t>
      </w:r>
      <w:r w:rsidR="00D35C6E">
        <w:t xml:space="preserve"> future state is defined at </w:t>
      </w:r>
      <w:r w:rsidR="0076315A">
        <w:t>initial assessment</w:t>
      </w:r>
      <w:r w:rsidR="00D35C6E">
        <w:t>.</w:t>
      </w:r>
    </w:p>
    <w:p w14:paraId="7E38D206" w14:textId="72371528" w:rsidR="009148D0" w:rsidRDefault="000864FB" w:rsidP="00593808">
      <w:pPr>
        <w:pBdr>
          <w:top w:val="single" w:sz="4" w:space="1" w:color="auto"/>
          <w:left w:val="single" w:sz="4" w:space="4" w:color="auto"/>
          <w:bottom w:val="single" w:sz="4" w:space="1" w:color="auto"/>
          <w:right w:val="single" w:sz="4" w:space="4" w:color="auto"/>
        </w:pBdr>
        <w:shd w:val="clear" w:color="auto" w:fill="EEE2F3"/>
      </w:pPr>
      <w:r w:rsidRPr="00693646">
        <w:t>“I feel like it is really time consuming to sit down and ask families ‘so, if someone actuall</w:t>
      </w:r>
      <w:r w:rsidR="00693646" w:rsidRPr="00593808">
        <w:t>y</w:t>
      </w:r>
      <w:r w:rsidRPr="00693646">
        <w:t xml:space="preserve"> just didn't quite achieve this goal, what would that look like? And if they didn't really achieve the goal much at all, what would that look like?’ And then when you've got three main goals that you're working towards, it's so time-consuming when in our context…”</w:t>
      </w:r>
    </w:p>
    <w:p w14:paraId="60B2893A" w14:textId="59D8E5F5" w:rsidR="00D22D56" w:rsidRDefault="00D35C6E" w:rsidP="00D35C6E">
      <w:r>
        <w:t>Some EC Coordinators also commented that they did not have much experience to quickly develop SMART goals with families, which also contributed to the length of time to complete the GAS. They felt that with additional training in this area, they could reduce the length of time to complete the GAS.</w:t>
      </w:r>
    </w:p>
    <w:p w14:paraId="21601004" w14:textId="39D811A4" w:rsidR="00B744C8" w:rsidRDefault="00693646" w:rsidP="00B744C8">
      <w:pPr>
        <w:pBdr>
          <w:top w:val="single" w:sz="4" w:space="1" w:color="auto"/>
          <w:left w:val="single" w:sz="4" w:space="4" w:color="auto"/>
          <w:bottom w:val="single" w:sz="4" w:space="1" w:color="auto"/>
          <w:right w:val="single" w:sz="4" w:space="4" w:color="auto"/>
        </w:pBdr>
        <w:shd w:val="clear" w:color="auto" w:fill="EEE2F3"/>
      </w:pPr>
      <w:r w:rsidRPr="0071623C">
        <w:t>“Although I was familiar with SMART goals but because it was basically the first time doing that in a clinical setting.”</w:t>
      </w:r>
      <w:bookmarkStart w:id="236" w:name="_Toc116998967"/>
      <w:bookmarkStart w:id="237" w:name="_Toc117077074"/>
      <w:bookmarkStart w:id="238" w:name="_Toc128403048"/>
    </w:p>
    <w:p w14:paraId="1BE794BC" w14:textId="18930058" w:rsidR="00043FC5" w:rsidRPr="000A40DF" w:rsidRDefault="00043FC5" w:rsidP="00B744C8">
      <w:pPr>
        <w:pStyle w:val="Heading3"/>
        <w:numPr>
          <w:ilvl w:val="1"/>
          <w:numId w:val="18"/>
        </w:numPr>
      </w:pPr>
      <w:r w:rsidRPr="000A40DF">
        <w:t>Cost</w:t>
      </w:r>
      <w:bookmarkEnd w:id="236"/>
      <w:bookmarkEnd w:id="237"/>
      <w:bookmarkEnd w:id="238"/>
    </w:p>
    <w:p w14:paraId="1E41B04A" w14:textId="022C348C" w:rsidR="00C03A72" w:rsidRDefault="002923D2" w:rsidP="008774C6">
      <w:bookmarkStart w:id="239" w:name="_Toc75004352"/>
      <w:r w:rsidRPr="000A40DF">
        <w:t>The</w:t>
      </w:r>
      <w:r w:rsidR="008D78E6" w:rsidRPr="000A40DF">
        <w:t xml:space="preserve"> developer of the</w:t>
      </w:r>
      <w:r w:rsidRPr="000A40DF">
        <w:t xml:space="preserve"> GAS and </w:t>
      </w:r>
      <w:r w:rsidR="00386125" w:rsidRPr="000A40DF">
        <w:t>GAS-Light</w:t>
      </w:r>
      <w:r w:rsidRPr="000A40DF">
        <w:t xml:space="preserve"> has approved </w:t>
      </w:r>
      <w:r w:rsidR="008D78E6" w:rsidRPr="000A40DF">
        <w:t>their</w:t>
      </w:r>
      <w:r w:rsidRPr="000A40DF">
        <w:t xml:space="preserve"> use by the NDIA</w:t>
      </w:r>
      <w:r w:rsidR="008774C6" w:rsidRPr="000A40DF">
        <w:t xml:space="preserve"> free of charge</w:t>
      </w:r>
      <w:r w:rsidRPr="000A40DF">
        <w:t xml:space="preserve">. </w:t>
      </w:r>
      <w:r w:rsidR="008D78E6" w:rsidRPr="000A40DF">
        <w:t xml:space="preserve">However, </w:t>
      </w:r>
      <w:r w:rsidR="00E42059" w:rsidRPr="000A40DF">
        <w:t xml:space="preserve">use of the </w:t>
      </w:r>
      <w:r w:rsidRPr="000A40DF">
        <w:t>COPM carries a</w:t>
      </w:r>
      <w:r w:rsidR="008D78E6" w:rsidRPr="000A40DF">
        <w:t>n annual</w:t>
      </w:r>
      <w:r w:rsidRPr="000A40DF">
        <w:t xml:space="preserve"> </w:t>
      </w:r>
      <w:r w:rsidR="00E42059" w:rsidRPr="000A40DF">
        <w:t xml:space="preserve">licensing </w:t>
      </w:r>
      <w:r w:rsidR="008D78E6" w:rsidRPr="000A40DF">
        <w:t xml:space="preserve">fee. This fee </w:t>
      </w:r>
      <w:r w:rsidR="00C66E3A" w:rsidRPr="000A40DF">
        <w:t xml:space="preserve">which </w:t>
      </w:r>
      <w:r w:rsidR="00665B8D" w:rsidRPr="000A40DF">
        <w:t>may exceed</w:t>
      </w:r>
      <w:r w:rsidR="00C37CAB" w:rsidRPr="000A40DF">
        <w:t xml:space="preserve"> $10,000 AUD </w:t>
      </w:r>
      <w:r w:rsidR="008774C6" w:rsidRPr="000A40DF">
        <w:t xml:space="preserve">annually at full implementation in </w:t>
      </w:r>
      <w:r w:rsidR="008D78E6" w:rsidRPr="000A40DF">
        <w:t>Early Supports a</w:t>
      </w:r>
      <w:r w:rsidR="00055978" w:rsidRPr="000A40DF">
        <w:t>nd more if also used with NDIS P</w:t>
      </w:r>
      <w:r w:rsidR="008D78E6" w:rsidRPr="000A40DF">
        <w:t>articipants.</w:t>
      </w:r>
      <w:bookmarkEnd w:id="239"/>
    </w:p>
    <w:p w14:paraId="5914BF01" w14:textId="77777777" w:rsidR="00232035" w:rsidRDefault="00232035" w:rsidP="008774C6"/>
    <w:p w14:paraId="0BF06514" w14:textId="77777777" w:rsidR="00F07B91" w:rsidRDefault="00F07B91" w:rsidP="00D61A1A">
      <w:pPr>
        <w:sectPr w:rsidR="00F07B91" w:rsidSect="003B38E9">
          <w:footerReference w:type="first" r:id="rId31"/>
          <w:pgSz w:w="11906" w:h="16838"/>
          <w:pgMar w:top="1440" w:right="1440" w:bottom="1440" w:left="1440" w:header="708" w:footer="0" w:gutter="0"/>
          <w:cols w:space="708"/>
          <w:titlePg/>
          <w:docGrid w:linePitch="360"/>
        </w:sectPr>
      </w:pPr>
    </w:p>
    <w:p w14:paraId="20627055" w14:textId="071B2A67" w:rsidR="00563335" w:rsidRDefault="00A5746F" w:rsidP="009D3AE9">
      <w:pPr>
        <w:pStyle w:val="Heading2"/>
        <w:numPr>
          <w:ilvl w:val="0"/>
          <w:numId w:val="14"/>
        </w:numPr>
      </w:pPr>
      <w:bookmarkStart w:id="240" w:name="_Toc128403049"/>
      <w:r>
        <w:lastRenderedPageBreak/>
        <w:t>Considerations for the future use of OM tools in Early Supports</w:t>
      </w:r>
      <w:bookmarkEnd w:id="240"/>
    </w:p>
    <w:p w14:paraId="7B7C2BF7" w14:textId="4E420DE8" w:rsidR="00563335" w:rsidRPr="002B011E" w:rsidRDefault="002B011E" w:rsidP="00904817">
      <w:pPr>
        <w:pStyle w:val="Heading3"/>
        <w:numPr>
          <w:ilvl w:val="1"/>
          <w:numId w:val="19"/>
        </w:numPr>
      </w:pPr>
      <w:bookmarkStart w:id="241" w:name="_Toc115700519"/>
      <w:bookmarkStart w:id="242" w:name="_Toc116998969"/>
      <w:bookmarkStart w:id="243" w:name="_Toc117077076"/>
      <w:bookmarkStart w:id="244" w:name="_Toc128403050"/>
      <w:r w:rsidRPr="002B011E">
        <w:t>C</w:t>
      </w:r>
      <w:r w:rsidR="00563335" w:rsidRPr="002B011E">
        <w:t>onsiderations</w:t>
      </w:r>
      <w:r w:rsidRPr="002B011E">
        <w:t xml:space="preserve"> for future implementation</w:t>
      </w:r>
      <w:bookmarkEnd w:id="241"/>
      <w:bookmarkEnd w:id="242"/>
      <w:bookmarkEnd w:id="243"/>
      <w:bookmarkEnd w:id="244"/>
    </w:p>
    <w:p w14:paraId="65AFA0AF" w14:textId="2132261E" w:rsidR="00563335" w:rsidRPr="00975277" w:rsidRDefault="00D512CE" w:rsidP="00563335">
      <w:r w:rsidRPr="000A40DF">
        <w:t>Table 9</w:t>
      </w:r>
      <w:r w:rsidR="00563335">
        <w:t xml:space="preserve"> </w:t>
      </w:r>
      <w:r w:rsidR="000F2F51">
        <w:t>summarises the evaluation findings and considerations for the future implementation of OM Tools in Early Supports.</w:t>
      </w:r>
    </w:p>
    <w:p w14:paraId="1DB44074" w14:textId="789D67D7" w:rsidR="00F07B91" w:rsidRPr="00B01B8E" w:rsidRDefault="00296239" w:rsidP="00593808">
      <w:pPr>
        <w:pStyle w:val="Heading5"/>
      </w:pPr>
      <w:bookmarkStart w:id="245" w:name="_Ref115691931"/>
      <w:r w:rsidRPr="000A40DF">
        <w:t xml:space="preserve">Table </w:t>
      </w:r>
      <w:bookmarkEnd w:id="245"/>
      <w:r w:rsidR="00D512CE" w:rsidRPr="000A40DF">
        <w:t>9</w:t>
      </w:r>
      <w:r w:rsidRPr="000A40DF">
        <w:t>:</w:t>
      </w:r>
      <w:r w:rsidRPr="00B01B8E">
        <w:t xml:space="preserve"> Criteria review of the tools trialled as part of the OM tool </w:t>
      </w:r>
      <w:proofErr w:type="gramStart"/>
      <w:r w:rsidRPr="00B01B8E">
        <w:t>evaluation</w:t>
      </w:r>
      <w:proofErr w:type="gramEnd"/>
    </w:p>
    <w:tbl>
      <w:tblPr>
        <w:tblW w:w="9214" w:type="dxa"/>
        <w:tblInd w:w="-10" w:type="dxa"/>
        <w:tblLayout w:type="fixed"/>
        <w:tblCellMar>
          <w:top w:w="28" w:type="dxa"/>
          <w:bottom w:w="28" w:type="dxa"/>
        </w:tblCellMar>
        <w:tblLook w:val="04A0" w:firstRow="1" w:lastRow="0" w:firstColumn="1" w:lastColumn="0" w:noHBand="0" w:noVBand="1"/>
      </w:tblPr>
      <w:tblGrid>
        <w:gridCol w:w="1853"/>
        <w:gridCol w:w="2825"/>
        <w:gridCol w:w="2268"/>
        <w:gridCol w:w="2268"/>
      </w:tblGrid>
      <w:tr w:rsidR="00680959" w:rsidRPr="00A5746F" w14:paraId="525EC879" w14:textId="77777777" w:rsidTr="00593808">
        <w:trPr>
          <w:trHeight w:val="571"/>
          <w:tblHeader/>
        </w:trPr>
        <w:tc>
          <w:tcPr>
            <w:tcW w:w="1853" w:type="dxa"/>
            <w:shd w:val="clear" w:color="auto" w:fill="6B2976"/>
            <w:tcMar>
              <w:top w:w="0" w:type="dxa"/>
              <w:left w:w="108" w:type="dxa"/>
              <w:bottom w:w="0" w:type="dxa"/>
              <w:right w:w="108" w:type="dxa"/>
            </w:tcMar>
            <w:hideMark/>
          </w:tcPr>
          <w:p w14:paraId="271964AE" w14:textId="77777777" w:rsidR="00393F2E" w:rsidRPr="00A5746F" w:rsidRDefault="00393F2E">
            <w:pPr>
              <w:spacing w:after="0"/>
              <w:rPr>
                <w:rFonts w:cs="Arial"/>
                <w:b/>
                <w:bCs/>
                <w:color w:val="FFFFFF" w:themeColor="background1"/>
                <w:sz w:val="20"/>
                <w:szCs w:val="20"/>
              </w:rPr>
            </w:pPr>
            <w:r w:rsidRPr="00A5746F">
              <w:rPr>
                <w:rFonts w:cs="Arial"/>
                <w:b/>
                <w:bCs/>
                <w:color w:val="FFFFFF" w:themeColor="background1"/>
                <w:sz w:val="20"/>
                <w:szCs w:val="20"/>
              </w:rPr>
              <w:t>Criterion</w:t>
            </w:r>
          </w:p>
        </w:tc>
        <w:tc>
          <w:tcPr>
            <w:tcW w:w="2825" w:type="dxa"/>
            <w:shd w:val="clear" w:color="auto" w:fill="6B2976"/>
            <w:tcMar>
              <w:top w:w="0" w:type="dxa"/>
              <w:left w:w="108" w:type="dxa"/>
              <w:bottom w:w="0" w:type="dxa"/>
              <w:right w:w="108" w:type="dxa"/>
            </w:tcMar>
            <w:hideMark/>
          </w:tcPr>
          <w:p w14:paraId="14382614" w14:textId="77777777" w:rsidR="005133E0" w:rsidRDefault="00D5561B" w:rsidP="00593808">
            <w:pPr>
              <w:spacing w:after="0"/>
              <w:rPr>
                <w:rFonts w:cs="Arial"/>
                <w:b/>
                <w:bCs/>
                <w:color w:val="FFFFFF" w:themeColor="background1"/>
                <w:sz w:val="20"/>
                <w:szCs w:val="20"/>
              </w:rPr>
            </w:pPr>
            <w:r w:rsidRPr="00A5746F">
              <w:rPr>
                <w:rFonts w:cs="Arial"/>
                <w:b/>
                <w:bCs/>
                <w:color w:val="FFFFFF" w:themeColor="background1"/>
                <w:sz w:val="20"/>
                <w:szCs w:val="20"/>
              </w:rPr>
              <w:t xml:space="preserve">OM Tools </w:t>
            </w:r>
          </w:p>
          <w:p w14:paraId="49198FF4" w14:textId="2B2D1109" w:rsidR="00393F2E" w:rsidRPr="00A5746F" w:rsidRDefault="00E815D7" w:rsidP="00593808">
            <w:pPr>
              <w:spacing w:after="0"/>
              <w:rPr>
                <w:rFonts w:cs="Arial"/>
                <w:b/>
                <w:bCs/>
                <w:color w:val="FFFFFF" w:themeColor="background1"/>
                <w:sz w:val="20"/>
                <w:szCs w:val="20"/>
              </w:rPr>
            </w:pPr>
            <w:r>
              <w:rPr>
                <w:rFonts w:cs="Arial"/>
                <w:b/>
                <w:bCs/>
                <w:color w:val="FFFFFF" w:themeColor="background1"/>
                <w:sz w:val="20"/>
                <w:szCs w:val="20"/>
              </w:rPr>
              <w:t xml:space="preserve">(GAS, </w:t>
            </w:r>
            <w:r w:rsidR="00386125">
              <w:rPr>
                <w:rFonts w:cs="Arial"/>
                <w:b/>
                <w:bCs/>
                <w:color w:val="FFFFFF" w:themeColor="background1"/>
                <w:sz w:val="20"/>
                <w:szCs w:val="20"/>
              </w:rPr>
              <w:t>GAS-Light</w:t>
            </w:r>
            <w:r w:rsidR="00D5561B" w:rsidRPr="00A5746F">
              <w:rPr>
                <w:rFonts w:cs="Arial"/>
                <w:b/>
                <w:bCs/>
                <w:color w:val="FFFFFF" w:themeColor="background1"/>
                <w:sz w:val="20"/>
                <w:szCs w:val="20"/>
              </w:rPr>
              <w:t>)</w:t>
            </w:r>
          </w:p>
        </w:tc>
        <w:tc>
          <w:tcPr>
            <w:tcW w:w="2268" w:type="dxa"/>
            <w:shd w:val="clear" w:color="auto" w:fill="6B2976"/>
          </w:tcPr>
          <w:p w14:paraId="74B45070" w14:textId="77777777" w:rsidR="00393F2E" w:rsidRPr="00A5746F" w:rsidRDefault="00393F2E" w:rsidP="00593808">
            <w:pPr>
              <w:spacing w:after="0"/>
              <w:rPr>
                <w:rFonts w:cs="Arial"/>
                <w:b/>
                <w:bCs/>
                <w:color w:val="FFFFFF" w:themeColor="background1"/>
                <w:sz w:val="20"/>
                <w:szCs w:val="20"/>
              </w:rPr>
            </w:pPr>
            <w:r w:rsidRPr="00A5746F">
              <w:rPr>
                <w:rFonts w:cs="Arial"/>
                <w:b/>
                <w:bCs/>
                <w:color w:val="FFFFFF" w:themeColor="background1"/>
                <w:sz w:val="20"/>
                <w:szCs w:val="20"/>
              </w:rPr>
              <w:t>PEEM</w:t>
            </w:r>
          </w:p>
        </w:tc>
        <w:tc>
          <w:tcPr>
            <w:tcW w:w="2268" w:type="dxa"/>
            <w:shd w:val="clear" w:color="auto" w:fill="6B2976"/>
          </w:tcPr>
          <w:p w14:paraId="447EDFDC" w14:textId="77777777" w:rsidR="00393F2E" w:rsidRPr="00A5746F" w:rsidRDefault="000F2F51" w:rsidP="00593808">
            <w:pPr>
              <w:spacing w:after="0"/>
              <w:rPr>
                <w:rFonts w:cs="Arial"/>
                <w:b/>
                <w:bCs/>
                <w:color w:val="FFFFFF" w:themeColor="background1"/>
                <w:sz w:val="20"/>
                <w:szCs w:val="20"/>
              </w:rPr>
            </w:pPr>
            <w:r>
              <w:rPr>
                <w:rFonts w:cs="Arial"/>
                <w:b/>
                <w:bCs/>
                <w:color w:val="FFFFFF" w:themeColor="background1"/>
                <w:sz w:val="20"/>
                <w:szCs w:val="20"/>
              </w:rPr>
              <w:t>Consideration</w:t>
            </w:r>
            <w:r w:rsidR="001A040C">
              <w:rPr>
                <w:rFonts w:cs="Arial"/>
                <w:b/>
                <w:bCs/>
                <w:color w:val="FFFFFF" w:themeColor="background1"/>
                <w:sz w:val="20"/>
                <w:szCs w:val="20"/>
              </w:rPr>
              <w:t>s</w:t>
            </w:r>
          </w:p>
        </w:tc>
      </w:tr>
      <w:tr w:rsidR="00680959" w:rsidRPr="00A5746F" w14:paraId="016D44F4" w14:textId="77777777" w:rsidTr="00593808">
        <w:trPr>
          <w:trHeight w:val="482"/>
        </w:trPr>
        <w:tc>
          <w:tcPr>
            <w:tcW w:w="1853" w:type="dxa"/>
            <w:shd w:val="clear" w:color="auto" w:fill="FFFFFF" w:themeFill="background1"/>
            <w:tcMar>
              <w:top w:w="0" w:type="dxa"/>
              <w:left w:w="108" w:type="dxa"/>
              <w:bottom w:w="0" w:type="dxa"/>
              <w:right w:w="108" w:type="dxa"/>
            </w:tcMar>
          </w:tcPr>
          <w:p w14:paraId="193DA3B9" w14:textId="77777777" w:rsidR="00393F2E" w:rsidRPr="000F2F51" w:rsidRDefault="00F34728" w:rsidP="00A5746F">
            <w:pPr>
              <w:spacing w:after="0"/>
              <w:rPr>
                <w:rFonts w:cs="Arial"/>
                <w:b/>
                <w:bCs/>
                <w:sz w:val="20"/>
                <w:szCs w:val="20"/>
              </w:rPr>
            </w:pPr>
            <w:r w:rsidRPr="000F2F51">
              <w:rPr>
                <w:rFonts w:cs="Arial"/>
                <w:b/>
                <w:bCs/>
                <w:sz w:val="20"/>
                <w:szCs w:val="20"/>
              </w:rPr>
              <w:t xml:space="preserve">Applicability-Goal </w:t>
            </w:r>
            <w:r w:rsidR="000F2F51">
              <w:rPr>
                <w:rFonts w:cs="Arial"/>
                <w:b/>
                <w:bCs/>
                <w:sz w:val="20"/>
                <w:szCs w:val="20"/>
              </w:rPr>
              <w:t>s</w:t>
            </w:r>
            <w:r w:rsidRPr="000F2F51">
              <w:rPr>
                <w:rFonts w:cs="Arial"/>
                <w:b/>
                <w:bCs/>
                <w:sz w:val="20"/>
                <w:szCs w:val="20"/>
              </w:rPr>
              <w:t>etting</w:t>
            </w:r>
          </w:p>
        </w:tc>
        <w:tc>
          <w:tcPr>
            <w:tcW w:w="2825" w:type="dxa"/>
            <w:shd w:val="clear" w:color="auto" w:fill="FFFFFF" w:themeFill="background1"/>
            <w:tcMar>
              <w:top w:w="0" w:type="dxa"/>
              <w:left w:w="108" w:type="dxa"/>
              <w:bottom w:w="0" w:type="dxa"/>
              <w:right w:w="108" w:type="dxa"/>
            </w:tcMar>
          </w:tcPr>
          <w:p w14:paraId="6CBEBAE8" w14:textId="62C27BA3" w:rsidR="00393F2E" w:rsidRPr="00A5746F" w:rsidRDefault="00812E18" w:rsidP="000F2F51">
            <w:pPr>
              <w:spacing w:after="0"/>
              <w:rPr>
                <w:rFonts w:cs="Arial"/>
                <w:sz w:val="20"/>
                <w:szCs w:val="20"/>
              </w:rPr>
            </w:pPr>
            <w:r w:rsidRPr="000F2F51">
              <w:rPr>
                <w:rFonts w:cs="Arial"/>
                <w:sz w:val="20"/>
                <w:szCs w:val="20"/>
              </w:rPr>
              <w:t xml:space="preserve">EC </w:t>
            </w:r>
            <w:r w:rsidR="000F2F51">
              <w:rPr>
                <w:rFonts w:cs="Arial"/>
                <w:sz w:val="20"/>
                <w:szCs w:val="20"/>
              </w:rPr>
              <w:t>C</w:t>
            </w:r>
            <w:r w:rsidRPr="000F2F51">
              <w:rPr>
                <w:rFonts w:cs="Arial"/>
                <w:sz w:val="20"/>
                <w:szCs w:val="20"/>
              </w:rPr>
              <w:t xml:space="preserve">oordinators </w:t>
            </w:r>
            <w:r w:rsidR="00F34728" w:rsidRPr="000F2F51">
              <w:rPr>
                <w:rFonts w:cs="Arial"/>
                <w:sz w:val="20"/>
                <w:szCs w:val="20"/>
              </w:rPr>
              <w:t xml:space="preserve">generally agreed </w:t>
            </w:r>
            <w:r w:rsidR="000F2F51">
              <w:rPr>
                <w:rFonts w:cs="Arial"/>
                <w:sz w:val="20"/>
                <w:szCs w:val="20"/>
              </w:rPr>
              <w:t>that the</w:t>
            </w:r>
            <w:r w:rsidR="00F34728" w:rsidRPr="000F2F51">
              <w:rPr>
                <w:rFonts w:cs="Arial"/>
                <w:sz w:val="20"/>
                <w:szCs w:val="20"/>
              </w:rPr>
              <w:t xml:space="preserve"> GAS and </w:t>
            </w:r>
            <w:r w:rsidR="00386125">
              <w:rPr>
                <w:rFonts w:cs="Arial"/>
                <w:sz w:val="20"/>
                <w:szCs w:val="20"/>
              </w:rPr>
              <w:t>GAS-Light</w:t>
            </w:r>
            <w:r w:rsidR="00F34728" w:rsidRPr="000F2F51">
              <w:rPr>
                <w:rFonts w:cs="Arial"/>
                <w:sz w:val="20"/>
                <w:szCs w:val="20"/>
              </w:rPr>
              <w:t xml:space="preserve"> </w:t>
            </w:r>
            <w:r w:rsidR="000F2F51">
              <w:rPr>
                <w:rFonts w:cs="Arial"/>
                <w:sz w:val="20"/>
                <w:szCs w:val="20"/>
              </w:rPr>
              <w:t xml:space="preserve">are relevant for </w:t>
            </w:r>
            <w:r w:rsidR="00F34728" w:rsidRPr="000F2F51">
              <w:rPr>
                <w:rFonts w:cs="Arial"/>
                <w:sz w:val="20"/>
                <w:szCs w:val="20"/>
              </w:rPr>
              <w:t xml:space="preserve">goal setting </w:t>
            </w:r>
            <w:r w:rsidR="000F2F51">
              <w:rPr>
                <w:rFonts w:cs="Arial"/>
                <w:sz w:val="20"/>
                <w:szCs w:val="20"/>
              </w:rPr>
              <w:t xml:space="preserve">but indicated a </w:t>
            </w:r>
            <w:r w:rsidR="00F34728" w:rsidRPr="00A5746F">
              <w:rPr>
                <w:rFonts w:cs="Arial"/>
                <w:sz w:val="20"/>
                <w:szCs w:val="20"/>
              </w:rPr>
              <w:t xml:space="preserve">clear preference for the </w:t>
            </w:r>
            <w:r w:rsidR="00386125">
              <w:rPr>
                <w:rFonts w:cs="Arial"/>
                <w:sz w:val="20"/>
                <w:szCs w:val="20"/>
              </w:rPr>
              <w:t>GAS-Light</w:t>
            </w:r>
            <w:r w:rsidR="00F34728" w:rsidRPr="00A5746F">
              <w:rPr>
                <w:rFonts w:cs="Arial"/>
                <w:sz w:val="20"/>
                <w:szCs w:val="20"/>
              </w:rPr>
              <w:t xml:space="preserve"> due to brevity </w:t>
            </w:r>
            <w:r w:rsidR="000F2F51">
              <w:rPr>
                <w:rFonts w:cs="Arial"/>
                <w:sz w:val="20"/>
                <w:szCs w:val="20"/>
              </w:rPr>
              <w:t xml:space="preserve">and ease of </w:t>
            </w:r>
            <w:r w:rsidR="00F34728" w:rsidRPr="00A5746F">
              <w:rPr>
                <w:rFonts w:cs="Arial"/>
                <w:sz w:val="20"/>
                <w:szCs w:val="20"/>
              </w:rPr>
              <w:t>explanation with families.</w:t>
            </w:r>
          </w:p>
        </w:tc>
        <w:tc>
          <w:tcPr>
            <w:tcW w:w="2268" w:type="dxa"/>
            <w:shd w:val="clear" w:color="auto" w:fill="FFFFFF" w:themeFill="background1"/>
          </w:tcPr>
          <w:p w14:paraId="6C155A27" w14:textId="77777777" w:rsidR="00393F2E" w:rsidRPr="000F2F51" w:rsidRDefault="000F2F51" w:rsidP="000F2F51">
            <w:pPr>
              <w:spacing w:after="0"/>
              <w:rPr>
                <w:rFonts w:cs="Arial"/>
                <w:sz w:val="20"/>
                <w:szCs w:val="20"/>
              </w:rPr>
            </w:pPr>
            <w:r w:rsidRPr="000F2F51">
              <w:rPr>
                <w:rFonts w:cs="Arial"/>
                <w:sz w:val="20"/>
                <w:szCs w:val="20"/>
              </w:rPr>
              <w:t>EC Coordinators saw the PEEM as relevant for Early Supports</w:t>
            </w:r>
            <w:r w:rsidR="00E25C74" w:rsidRPr="000F2F51">
              <w:rPr>
                <w:rFonts w:cs="Arial"/>
                <w:sz w:val="20"/>
                <w:szCs w:val="20"/>
              </w:rPr>
              <w:t xml:space="preserve">, prompting dialogue </w:t>
            </w:r>
            <w:r w:rsidRPr="000F2F51">
              <w:rPr>
                <w:rFonts w:cs="Arial"/>
                <w:sz w:val="20"/>
                <w:szCs w:val="20"/>
              </w:rPr>
              <w:t>with families.</w:t>
            </w:r>
          </w:p>
        </w:tc>
        <w:tc>
          <w:tcPr>
            <w:tcW w:w="2268" w:type="dxa"/>
            <w:shd w:val="clear" w:color="auto" w:fill="FFFFFF" w:themeFill="background1"/>
          </w:tcPr>
          <w:p w14:paraId="0A307E63" w14:textId="31C4C4ED" w:rsidR="00393F2E" w:rsidRPr="000F2F51" w:rsidRDefault="000F2F51" w:rsidP="000F2F51">
            <w:pPr>
              <w:spacing w:after="0"/>
              <w:rPr>
                <w:rFonts w:cs="Arial"/>
                <w:bCs/>
                <w:sz w:val="20"/>
                <w:szCs w:val="20"/>
              </w:rPr>
            </w:pPr>
            <w:r>
              <w:rPr>
                <w:rFonts w:cs="Arial"/>
                <w:bCs/>
                <w:sz w:val="20"/>
                <w:szCs w:val="20"/>
              </w:rPr>
              <w:t>Prioritise</w:t>
            </w:r>
            <w:r w:rsidRPr="000F2F51">
              <w:rPr>
                <w:rFonts w:cs="Arial"/>
                <w:bCs/>
                <w:sz w:val="20"/>
                <w:szCs w:val="20"/>
              </w:rPr>
              <w:t xml:space="preserve"> the </w:t>
            </w:r>
            <w:r w:rsidR="00386125">
              <w:rPr>
                <w:rFonts w:cs="Arial"/>
                <w:bCs/>
                <w:sz w:val="20"/>
                <w:szCs w:val="20"/>
              </w:rPr>
              <w:t>GAS-Light</w:t>
            </w:r>
            <w:r w:rsidRPr="000F2F51">
              <w:rPr>
                <w:rFonts w:cs="Arial"/>
                <w:bCs/>
                <w:sz w:val="20"/>
                <w:szCs w:val="20"/>
              </w:rPr>
              <w:t xml:space="preserve"> and PEEM in Early Supports.</w:t>
            </w:r>
          </w:p>
        </w:tc>
      </w:tr>
      <w:tr w:rsidR="00680959" w:rsidRPr="00A5746F" w14:paraId="75DC2EFC" w14:textId="77777777" w:rsidTr="00593808">
        <w:trPr>
          <w:trHeight w:val="511"/>
        </w:trPr>
        <w:tc>
          <w:tcPr>
            <w:tcW w:w="1853" w:type="dxa"/>
            <w:shd w:val="clear" w:color="auto" w:fill="D4C5D7"/>
            <w:tcMar>
              <w:top w:w="0" w:type="dxa"/>
              <w:left w:w="108" w:type="dxa"/>
              <w:bottom w:w="0" w:type="dxa"/>
              <w:right w:w="108" w:type="dxa"/>
            </w:tcMar>
          </w:tcPr>
          <w:p w14:paraId="57FB05D4" w14:textId="77777777" w:rsidR="00393F2E" w:rsidRPr="000F2F51" w:rsidRDefault="00F34728" w:rsidP="00A5746F">
            <w:pPr>
              <w:spacing w:after="0"/>
              <w:rPr>
                <w:rFonts w:cs="Arial"/>
                <w:b/>
                <w:bCs/>
                <w:sz w:val="20"/>
                <w:szCs w:val="20"/>
              </w:rPr>
            </w:pPr>
            <w:r w:rsidRPr="000F2F51">
              <w:rPr>
                <w:rFonts w:cs="Arial"/>
                <w:b/>
                <w:bCs/>
                <w:sz w:val="20"/>
                <w:szCs w:val="20"/>
              </w:rPr>
              <w:t>Applicability-</w:t>
            </w:r>
            <w:r w:rsidR="00393F2E" w:rsidRPr="000F2F51">
              <w:rPr>
                <w:rFonts w:cs="Arial"/>
                <w:b/>
                <w:bCs/>
                <w:sz w:val="20"/>
                <w:szCs w:val="20"/>
              </w:rPr>
              <w:t>Reassessment</w:t>
            </w:r>
          </w:p>
        </w:tc>
        <w:tc>
          <w:tcPr>
            <w:tcW w:w="2825" w:type="dxa"/>
            <w:shd w:val="clear" w:color="auto" w:fill="D4C5D7"/>
            <w:tcMar>
              <w:top w:w="0" w:type="dxa"/>
              <w:left w:w="108" w:type="dxa"/>
              <w:bottom w:w="0" w:type="dxa"/>
              <w:right w:w="108" w:type="dxa"/>
            </w:tcMar>
          </w:tcPr>
          <w:p w14:paraId="541B70E7" w14:textId="41C6494C" w:rsidR="00F34728" w:rsidRPr="00A5746F" w:rsidRDefault="000F2F51" w:rsidP="00B51332">
            <w:pPr>
              <w:spacing w:after="0"/>
              <w:rPr>
                <w:rFonts w:cs="Arial"/>
                <w:sz w:val="20"/>
                <w:szCs w:val="20"/>
              </w:rPr>
            </w:pPr>
            <w:r>
              <w:rPr>
                <w:rFonts w:cs="Arial"/>
                <w:sz w:val="20"/>
                <w:szCs w:val="20"/>
              </w:rPr>
              <w:t>EC Coordinators were less positive about the bene</w:t>
            </w:r>
            <w:r w:rsidR="00B51332">
              <w:rPr>
                <w:rFonts w:cs="Arial"/>
                <w:sz w:val="20"/>
                <w:szCs w:val="20"/>
              </w:rPr>
              <w:t xml:space="preserve">fit of OM tools at reassessment but still favoured the </w:t>
            </w:r>
            <w:r w:rsidR="00386125">
              <w:rPr>
                <w:rFonts w:cs="Arial"/>
                <w:sz w:val="20"/>
                <w:szCs w:val="20"/>
              </w:rPr>
              <w:t>GAS-Light</w:t>
            </w:r>
            <w:r w:rsidR="00B51332">
              <w:rPr>
                <w:rFonts w:cs="Arial"/>
                <w:sz w:val="20"/>
                <w:szCs w:val="20"/>
              </w:rPr>
              <w:t xml:space="preserve"> for the same reasons as at goal setting.</w:t>
            </w:r>
          </w:p>
        </w:tc>
        <w:tc>
          <w:tcPr>
            <w:tcW w:w="2268" w:type="dxa"/>
            <w:shd w:val="clear" w:color="auto" w:fill="D4C5D7"/>
          </w:tcPr>
          <w:p w14:paraId="3BC73FE2" w14:textId="77777777" w:rsidR="00393F2E" w:rsidRPr="000F2F51" w:rsidRDefault="00E25C74" w:rsidP="000F2F51">
            <w:pPr>
              <w:spacing w:after="0"/>
              <w:rPr>
                <w:rFonts w:cs="Arial"/>
                <w:sz w:val="20"/>
                <w:szCs w:val="20"/>
              </w:rPr>
            </w:pPr>
            <w:r w:rsidRPr="000F2F51">
              <w:rPr>
                <w:rFonts w:cs="Arial"/>
                <w:sz w:val="20"/>
                <w:szCs w:val="20"/>
              </w:rPr>
              <w:t>As above</w:t>
            </w:r>
          </w:p>
        </w:tc>
        <w:tc>
          <w:tcPr>
            <w:tcW w:w="2268" w:type="dxa"/>
            <w:shd w:val="clear" w:color="auto" w:fill="D4C5D7"/>
          </w:tcPr>
          <w:p w14:paraId="65EAA581" w14:textId="77777777" w:rsidR="00E25C74" w:rsidRPr="000F2F51" w:rsidRDefault="000F2F51" w:rsidP="000F2F51">
            <w:pPr>
              <w:spacing w:after="0"/>
              <w:rPr>
                <w:rFonts w:cs="Arial"/>
                <w:sz w:val="20"/>
                <w:szCs w:val="20"/>
              </w:rPr>
            </w:pPr>
            <w:r>
              <w:rPr>
                <w:rFonts w:cs="Arial"/>
                <w:sz w:val="20"/>
                <w:szCs w:val="20"/>
              </w:rPr>
              <w:t>As above.</w:t>
            </w:r>
          </w:p>
        </w:tc>
      </w:tr>
      <w:tr w:rsidR="001B4CED" w:rsidRPr="00A5746F" w14:paraId="5F3B8035" w14:textId="77777777" w:rsidTr="00593808">
        <w:trPr>
          <w:trHeight w:val="252"/>
        </w:trPr>
        <w:tc>
          <w:tcPr>
            <w:tcW w:w="1853" w:type="dxa"/>
            <w:shd w:val="clear" w:color="auto" w:fill="auto"/>
            <w:tcMar>
              <w:top w:w="0" w:type="dxa"/>
              <w:left w:w="108" w:type="dxa"/>
              <w:bottom w:w="0" w:type="dxa"/>
              <w:right w:w="108" w:type="dxa"/>
            </w:tcMar>
          </w:tcPr>
          <w:p w14:paraId="1B0373AF" w14:textId="77777777" w:rsidR="00393F2E" w:rsidRPr="001A040C" w:rsidRDefault="00393F2E" w:rsidP="00A5746F">
            <w:pPr>
              <w:spacing w:after="0"/>
              <w:rPr>
                <w:rFonts w:cs="Arial"/>
                <w:b/>
                <w:bCs/>
                <w:sz w:val="20"/>
                <w:szCs w:val="20"/>
              </w:rPr>
            </w:pPr>
            <w:r w:rsidRPr="001A040C">
              <w:rPr>
                <w:rFonts w:cs="Arial"/>
                <w:b/>
                <w:bCs/>
                <w:sz w:val="20"/>
                <w:szCs w:val="20"/>
              </w:rPr>
              <w:t>Scoring</w:t>
            </w:r>
          </w:p>
        </w:tc>
        <w:tc>
          <w:tcPr>
            <w:tcW w:w="2825" w:type="dxa"/>
            <w:shd w:val="clear" w:color="auto" w:fill="auto"/>
            <w:tcMar>
              <w:top w:w="0" w:type="dxa"/>
              <w:left w:w="108" w:type="dxa"/>
              <w:bottom w:w="0" w:type="dxa"/>
              <w:right w:w="108" w:type="dxa"/>
            </w:tcMar>
          </w:tcPr>
          <w:p w14:paraId="6E79B70B" w14:textId="7908FFFC" w:rsidR="001A040C" w:rsidRDefault="00C224C4" w:rsidP="001A040C">
            <w:pPr>
              <w:spacing w:after="0"/>
              <w:rPr>
                <w:rFonts w:cs="Arial"/>
                <w:sz w:val="20"/>
                <w:szCs w:val="20"/>
              </w:rPr>
            </w:pPr>
            <w:r w:rsidRPr="001A040C">
              <w:rPr>
                <w:rFonts w:cs="Arial"/>
                <w:sz w:val="20"/>
                <w:szCs w:val="20"/>
              </w:rPr>
              <w:t xml:space="preserve">The weighting </w:t>
            </w:r>
            <w:r w:rsidR="001A040C">
              <w:rPr>
                <w:rFonts w:cs="Arial"/>
                <w:sz w:val="20"/>
                <w:szCs w:val="20"/>
              </w:rPr>
              <w:t xml:space="preserve">scoring </w:t>
            </w:r>
            <w:r w:rsidRPr="001A040C">
              <w:rPr>
                <w:rFonts w:cs="Arial"/>
                <w:sz w:val="20"/>
                <w:szCs w:val="20"/>
              </w:rPr>
              <w:t xml:space="preserve">approach </w:t>
            </w:r>
            <w:r w:rsidR="0016761C" w:rsidRPr="001A040C">
              <w:rPr>
                <w:rFonts w:cs="Arial"/>
                <w:sz w:val="20"/>
                <w:szCs w:val="20"/>
              </w:rPr>
              <w:t xml:space="preserve">incorporating importance and probability </w:t>
            </w:r>
            <w:r w:rsidR="001A040C">
              <w:rPr>
                <w:rFonts w:cs="Arial"/>
                <w:sz w:val="20"/>
                <w:szCs w:val="20"/>
              </w:rPr>
              <w:t>i</w:t>
            </w:r>
            <w:r w:rsidR="0016761C" w:rsidRPr="001A040C">
              <w:rPr>
                <w:rFonts w:cs="Arial"/>
                <w:sz w:val="20"/>
                <w:szCs w:val="20"/>
              </w:rPr>
              <w:t>s complex</w:t>
            </w:r>
            <w:r w:rsidR="001A040C">
              <w:rPr>
                <w:rFonts w:cs="Arial"/>
                <w:sz w:val="20"/>
                <w:szCs w:val="20"/>
              </w:rPr>
              <w:t>, poorly understood</w:t>
            </w:r>
            <w:r w:rsidR="0016761C" w:rsidRPr="001A040C">
              <w:rPr>
                <w:rFonts w:cs="Arial"/>
                <w:sz w:val="20"/>
                <w:szCs w:val="20"/>
              </w:rPr>
              <w:t xml:space="preserve"> and prone to bias</w:t>
            </w:r>
            <w:r w:rsidR="001A040C">
              <w:rPr>
                <w:rFonts w:cs="Arial"/>
                <w:sz w:val="20"/>
                <w:szCs w:val="20"/>
              </w:rPr>
              <w:t>. It is difficult to score without using an automated scoring template.</w:t>
            </w:r>
          </w:p>
          <w:p w14:paraId="4E702339" w14:textId="77777777" w:rsidR="001A040C" w:rsidRDefault="001A040C" w:rsidP="001A040C">
            <w:pPr>
              <w:spacing w:after="0"/>
              <w:rPr>
                <w:rFonts w:cs="Arial"/>
                <w:sz w:val="20"/>
                <w:szCs w:val="20"/>
              </w:rPr>
            </w:pPr>
          </w:p>
          <w:p w14:paraId="3F040FDC" w14:textId="77777777" w:rsidR="0016761C" w:rsidRPr="001A040C" w:rsidRDefault="001A040C" w:rsidP="001A040C">
            <w:pPr>
              <w:spacing w:after="0"/>
              <w:rPr>
                <w:rFonts w:cs="Arial"/>
                <w:sz w:val="20"/>
                <w:szCs w:val="20"/>
              </w:rPr>
            </w:pPr>
            <w:r>
              <w:rPr>
                <w:rFonts w:cs="Arial"/>
                <w:sz w:val="20"/>
                <w:szCs w:val="20"/>
              </w:rPr>
              <w:t>The 0-10 scaling of the COPM is more straightforward and would be simpler to understand</w:t>
            </w:r>
            <w:r w:rsidR="0016761C" w:rsidRPr="001A040C">
              <w:rPr>
                <w:rFonts w:cs="Arial"/>
                <w:sz w:val="20"/>
                <w:szCs w:val="20"/>
              </w:rPr>
              <w:t>.</w:t>
            </w:r>
          </w:p>
          <w:p w14:paraId="19E12FB5" w14:textId="77777777" w:rsidR="001A040C" w:rsidRDefault="001A040C" w:rsidP="001A040C">
            <w:pPr>
              <w:spacing w:after="0"/>
              <w:rPr>
                <w:rFonts w:cs="Arial"/>
                <w:sz w:val="20"/>
                <w:szCs w:val="20"/>
              </w:rPr>
            </w:pPr>
          </w:p>
          <w:p w14:paraId="61F20B03" w14:textId="77777777" w:rsidR="00C224C4" w:rsidRDefault="00C224C4" w:rsidP="001A040C">
            <w:pPr>
              <w:spacing w:after="0"/>
              <w:rPr>
                <w:rFonts w:cs="Arial"/>
                <w:sz w:val="20"/>
                <w:szCs w:val="20"/>
              </w:rPr>
            </w:pPr>
            <w:r w:rsidRPr="001A040C">
              <w:rPr>
                <w:rFonts w:cs="Arial"/>
                <w:sz w:val="20"/>
                <w:szCs w:val="20"/>
              </w:rPr>
              <w:t>All OM tools lack age and gender norms</w:t>
            </w:r>
            <w:r w:rsidR="00361057" w:rsidRPr="001A040C">
              <w:rPr>
                <w:rFonts w:cs="Arial"/>
                <w:sz w:val="20"/>
                <w:szCs w:val="20"/>
              </w:rPr>
              <w:t xml:space="preserve"> due to the unique set of goals assessed</w:t>
            </w:r>
            <w:r w:rsidR="001A040C">
              <w:rPr>
                <w:rFonts w:cs="Arial"/>
                <w:sz w:val="20"/>
                <w:szCs w:val="20"/>
              </w:rPr>
              <w:t>. This makes it difficult</w:t>
            </w:r>
            <w:r w:rsidRPr="001A040C">
              <w:rPr>
                <w:rFonts w:cs="Arial"/>
                <w:sz w:val="20"/>
                <w:szCs w:val="20"/>
              </w:rPr>
              <w:t xml:space="preserve"> to assess </w:t>
            </w:r>
            <w:r w:rsidR="001A040C">
              <w:rPr>
                <w:rFonts w:cs="Arial"/>
                <w:sz w:val="20"/>
                <w:szCs w:val="20"/>
              </w:rPr>
              <w:t xml:space="preserve">the contribution of Early </w:t>
            </w:r>
            <w:r w:rsidR="001A040C">
              <w:rPr>
                <w:rFonts w:cs="Arial"/>
                <w:sz w:val="20"/>
                <w:szCs w:val="20"/>
              </w:rPr>
              <w:lastRenderedPageBreak/>
              <w:t>Supports over natural child development.</w:t>
            </w:r>
          </w:p>
          <w:p w14:paraId="6EF002DA" w14:textId="4AACCAEF" w:rsidR="00A9488B" w:rsidRPr="001A040C" w:rsidRDefault="00A9488B" w:rsidP="001A040C">
            <w:pPr>
              <w:spacing w:after="0"/>
              <w:rPr>
                <w:rFonts w:cs="Arial"/>
                <w:sz w:val="20"/>
                <w:szCs w:val="20"/>
              </w:rPr>
            </w:pPr>
          </w:p>
        </w:tc>
        <w:tc>
          <w:tcPr>
            <w:tcW w:w="2268" w:type="dxa"/>
            <w:shd w:val="clear" w:color="auto" w:fill="auto"/>
          </w:tcPr>
          <w:p w14:paraId="08AA45B5" w14:textId="77777777" w:rsidR="00393F2E" w:rsidRPr="001A040C" w:rsidRDefault="00FF3744" w:rsidP="001A040C">
            <w:pPr>
              <w:spacing w:after="0"/>
              <w:rPr>
                <w:rFonts w:cs="Arial"/>
                <w:sz w:val="20"/>
                <w:szCs w:val="20"/>
              </w:rPr>
            </w:pPr>
            <w:r>
              <w:rPr>
                <w:rFonts w:cs="Arial"/>
                <w:sz w:val="20"/>
                <w:szCs w:val="20"/>
              </w:rPr>
              <w:lastRenderedPageBreak/>
              <w:t>Scoring for the PEEM is s</w:t>
            </w:r>
            <w:r w:rsidR="001A040C">
              <w:rPr>
                <w:rFonts w:cs="Arial"/>
                <w:sz w:val="20"/>
                <w:szCs w:val="20"/>
              </w:rPr>
              <w:t>traightforward and easy to interpret.</w:t>
            </w:r>
          </w:p>
        </w:tc>
        <w:tc>
          <w:tcPr>
            <w:tcW w:w="2268" w:type="dxa"/>
            <w:shd w:val="clear" w:color="auto" w:fill="auto"/>
          </w:tcPr>
          <w:p w14:paraId="0740E26F" w14:textId="4F868ED5" w:rsidR="00393F2E" w:rsidRPr="001A040C" w:rsidRDefault="00E25C74" w:rsidP="001A040C">
            <w:pPr>
              <w:spacing w:after="0"/>
              <w:rPr>
                <w:rFonts w:cs="Arial"/>
                <w:sz w:val="20"/>
                <w:szCs w:val="20"/>
              </w:rPr>
            </w:pPr>
            <w:r w:rsidRPr="001A040C">
              <w:rPr>
                <w:rFonts w:cs="Arial"/>
                <w:sz w:val="20"/>
                <w:szCs w:val="20"/>
              </w:rPr>
              <w:t>Consider integrati</w:t>
            </w:r>
            <w:r w:rsidR="001A040C">
              <w:rPr>
                <w:rFonts w:cs="Arial"/>
                <w:sz w:val="20"/>
                <w:szCs w:val="20"/>
              </w:rPr>
              <w:t>ng the</w:t>
            </w:r>
            <w:r w:rsidRPr="001A040C">
              <w:rPr>
                <w:rFonts w:cs="Arial"/>
                <w:sz w:val="20"/>
                <w:szCs w:val="20"/>
              </w:rPr>
              <w:t xml:space="preserve"> COPM scoring approach into the </w:t>
            </w:r>
            <w:r w:rsidR="00386125">
              <w:rPr>
                <w:rFonts w:cs="Arial"/>
                <w:sz w:val="20"/>
                <w:szCs w:val="20"/>
              </w:rPr>
              <w:t>GAS-Light</w:t>
            </w:r>
            <w:r w:rsidRPr="001A040C">
              <w:rPr>
                <w:rFonts w:cs="Arial"/>
                <w:sz w:val="20"/>
                <w:szCs w:val="20"/>
              </w:rPr>
              <w:t>.</w:t>
            </w:r>
          </w:p>
        </w:tc>
      </w:tr>
      <w:tr w:rsidR="00680959" w:rsidRPr="00A5746F" w14:paraId="73398A61" w14:textId="77777777" w:rsidTr="00593808">
        <w:trPr>
          <w:trHeight w:val="183"/>
        </w:trPr>
        <w:tc>
          <w:tcPr>
            <w:tcW w:w="1853" w:type="dxa"/>
            <w:shd w:val="clear" w:color="auto" w:fill="D4C5D7"/>
            <w:tcMar>
              <w:top w:w="0" w:type="dxa"/>
              <w:left w:w="108" w:type="dxa"/>
              <w:bottom w:w="0" w:type="dxa"/>
              <w:right w:w="108" w:type="dxa"/>
            </w:tcMar>
          </w:tcPr>
          <w:p w14:paraId="08B260D3" w14:textId="77777777" w:rsidR="00393F2E" w:rsidRPr="001A040C" w:rsidRDefault="00393F2E" w:rsidP="00A5746F">
            <w:pPr>
              <w:spacing w:after="0"/>
              <w:rPr>
                <w:rFonts w:cs="Arial"/>
                <w:b/>
                <w:bCs/>
                <w:sz w:val="20"/>
                <w:szCs w:val="20"/>
              </w:rPr>
            </w:pPr>
            <w:r w:rsidRPr="001A040C">
              <w:rPr>
                <w:rFonts w:cs="Arial"/>
                <w:b/>
                <w:bCs/>
                <w:sz w:val="20"/>
                <w:szCs w:val="20"/>
              </w:rPr>
              <w:t>Validity</w:t>
            </w:r>
            <w:r w:rsidR="001A040C">
              <w:rPr>
                <w:rFonts w:cs="Arial"/>
                <w:b/>
                <w:bCs/>
                <w:sz w:val="20"/>
                <w:szCs w:val="20"/>
              </w:rPr>
              <w:t xml:space="preserve"> </w:t>
            </w:r>
            <w:r w:rsidRPr="001A040C">
              <w:rPr>
                <w:rFonts w:cs="Arial"/>
                <w:b/>
                <w:bCs/>
                <w:sz w:val="20"/>
                <w:szCs w:val="20"/>
              </w:rPr>
              <w:t>-Concurrent</w:t>
            </w:r>
          </w:p>
        </w:tc>
        <w:tc>
          <w:tcPr>
            <w:tcW w:w="2825" w:type="dxa"/>
            <w:shd w:val="clear" w:color="auto" w:fill="D4C5D7"/>
            <w:tcMar>
              <w:top w:w="0" w:type="dxa"/>
              <w:left w:w="108" w:type="dxa"/>
              <w:bottom w:w="0" w:type="dxa"/>
              <w:right w:w="108" w:type="dxa"/>
            </w:tcMar>
          </w:tcPr>
          <w:p w14:paraId="3E3943E3" w14:textId="5225E598" w:rsidR="00393F2E" w:rsidRPr="001B4CED" w:rsidRDefault="001B4CED" w:rsidP="001B4CED">
            <w:pPr>
              <w:spacing w:after="0"/>
              <w:rPr>
                <w:rFonts w:cs="Arial"/>
                <w:sz w:val="20"/>
                <w:szCs w:val="20"/>
              </w:rPr>
            </w:pPr>
            <w:r>
              <w:rPr>
                <w:rFonts w:cs="Arial"/>
                <w:sz w:val="20"/>
                <w:szCs w:val="20"/>
              </w:rPr>
              <w:t xml:space="preserve">There is little correlation between GAS/GAS-Light T-scores and PEDI-CAT domain scores (or PEEM scores). As the PEDI-CAT is a well validated measure </w:t>
            </w:r>
            <w:r w:rsidR="004C227E">
              <w:rPr>
                <w:rFonts w:cs="Arial"/>
                <w:sz w:val="20"/>
                <w:szCs w:val="20"/>
              </w:rPr>
              <w:t xml:space="preserve">of </w:t>
            </w:r>
            <w:r>
              <w:rPr>
                <w:rFonts w:cs="Arial"/>
                <w:sz w:val="20"/>
                <w:szCs w:val="20"/>
              </w:rPr>
              <w:t>functional ability in children, th</w:t>
            </w:r>
            <w:r w:rsidR="004C227E">
              <w:rPr>
                <w:rFonts w:cs="Arial"/>
                <w:sz w:val="20"/>
                <w:szCs w:val="20"/>
              </w:rPr>
              <w:t>e</w:t>
            </w:r>
            <w:r>
              <w:rPr>
                <w:rFonts w:cs="Arial"/>
                <w:sz w:val="20"/>
                <w:szCs w:val="20"/>
              </w:rPr>
              <w:t xml:space="preserve"> low correlation suggests the GAS and </w:t>
            </w:r>
            <w:r w:rsidR="00386125">
              <w:rPr>
                <w:rFonts w:cs="Arial"/>
                <w:sz w:val="20"/>
                <w:szCs w:val="20"/>
              </w:rPr>
              <w:t>GAS-Light</w:t>
            </w:r>
            <w:r>
              <w:rPr>
                <w:rFonts w:cs="Arial"/>
                <w:sz w:val="20"/>
                <w:szCs w:val="20"/>
              </w:rPr>
              <w:t xml:space="preserve"> do not measure function</w:t>
            </w:r>
            <w:r w:rsidR="004C227E">
              <w:rPr>
                <w:rFonts w:cs="Arial"/>
                <w:sz w:val="20"/>
                <w:szCs w:val="20"/>
              </w:rPr>
              <w:t>al ability but novel constructs</w:t>
            </w:r>
            <w:r>
              <w:rPr>
                <w:rFonts w:cs="Arial"/>
                <w:sz w:val="20"/>
                <w:szCs w:val="20"/>
              </w:rPr>
              <w:t>.</w:t>
            </w:r>
          </w:p>
        </w:tc>
        <w:tc>
          <w:tcPr>
            <w:tcW w:w="2268" w:type="dxa"/>
            <w:shd w:val="clear" w:color="auto" w:fill="D4C5D7"/>
          </w:tcPr>
          <w:p w14:paraId="35EE2F03" w14:textId="77777777" w:rsidR="001B4CED" w:rsidRPr="001B4CED" w:rsidRDefault="001B4CED" w:rsidP="001B4CED">
            <w:pPr>
              <w:spacing w:after="0"/>
              <w:rPr>
                <w:rFonts w:cs="Arial"/>
                <w:sz w:val="20"/>
                <w:szCs w:val="20"/>
              </w:rPr>
            </w:pPr>
            <w:r w:rsidRPr="001B4CED">
              <w:rPr>
                <w:rFonts w:cs="Arial"/>
                <w:sz w:val="20"/>
                <w:szCs w:val="20"/>
              </w:rPr>
              <w:t>Correlations between total and domain-level PEEM scores and PEDI-CAT scores are much higher than for the GAS/GAS-Light</w:t>
            </w:r>
          </w:p>
        </w:tc>
        <w:tc>
          <w:tcPr>
            <w:tcW w:w="2268" w:type="dxa"/>
            <w:shd w:val="clear" w:color="auto" w:fill="D4C5D7"/>
          </w:tcPr>
          <w:p w14:paraId="0D8E4DE0" w14:textId="5133B8C0" w:rsidR="00B13835" w:rsidRDefault="00B13835" w:rsidP="001B4CED">
            <w:pPr>
              <w:spacing w:after="0"/>
              <w:rPr>
                <w:rFonts w:cs="Arial"/>
                <w:sz w:val="20"/>
                <w:szCs w:val="20"/>
              </w:rPr>
            </w:pPr>
            <w:r w:rsidRPr="001B4CED">
              <w:rPr>
                <w:rFonts w:cs="Arial"/>
                <w:sz w:val="20"/>
                <w:szCs w:val="20"/>
              </w:rPr>
              <w:t xml:space="preserve">Retain </w:t>
            </w:r>
            <w:r w:rsidR="001B4CED">
              <w:rPr>
                <w:rFonts w:cs="Arial"/>
                <w:sz w:val="20"/>
                <w:szCs w:val="20"/>
              </w:rPr>
              <w:t xml:space="preserve">the </w:t>
            </w:r>
            <w:r w:rsidRPr="001B4CED">
              <w:rPr>
                <w:rFonts w:cs="Arial"/>
                <w:sz w:val="20"/>
                <w:szCs w:val="20"/>
              </w:rPr>
              <w:t>PEDI-CAT</w:t>
            </w:r>
            <w:r w:rsidR="001B4CED">
              <w:rPr>
                <w:rFonts w:cs="Arial"/>
                <w:sz w:val="20"/>
                <w:szCs w:val="20"/>
              </w:rPr>
              <w:t xml:space="preserve"> at goal setting for Early Supports and introduce it at reassessment to supplement the </w:t>
            </w:r>
            <w:r w:rsidR="00386125">
              <w:rPr>
                <w:rFonts w:cs="Arial"/>
                <w:sz w:val="20"/>
                <w:szCs w:val="20"/>
              </w:rPr>
              <w:t>GAS-Light</w:t>
            </w:r>
            <w:r w:rsidR="001B4CED">
              <w:rPr>
                <w:rFonts w:cs="Arial"/>
                <w:sz w:val="20"/>
                <w:szCs w:val="20"/>
              </w:rPr>
              <w:t>.</w:t>
            </w:r>
          </w:p>
          <w:p w14:paraId="274E3E4D" w14:textId="77777777" w:rsidR="001B4CED" w:rsidRDefault="001B4CED" w:rsidP="001B4CED">
            <w:pPr>
              <w:spacing w:after="0"/>
              <w:rPr>
                <w:rFonts w:cs="Arial"/>
                <w:sz w:val="20"/>
                <w:szCs w:val="20"/>
              </w:rPr>
            </w:pPr>
          </w:p>
          <w:p w14:paraId="7FB8E516" w14:textId="77777777" w:rsidR="00B13835" w:rsidRPr="00A5746F" w:rsidRDefault="001B4CED" w:rsidP="001B4CED">
            <w:pPr>
              <w:spacing w:after="0"/>
              <w:rPr>
                <w:rFonts w:cs="Arial"/>
                <w:sz w:val="20"/>
                <w:szCs w:val="20"/>
              </w:rPr>
            </w:pPr>
            <w:r>
              <w:rPr>
                <w:rFonts w:cs="Arial"/>
                <w:sz w:val="20"/>
                <w:szCs w:val="20"/>
              </w:rPr>
              <w:t>Introduce the PEEM into Early Supports.</w:t>
            </w:r>
          </w:p>
        </w:tc>
      </w:tr>
      <w:tr w:rsidR="001B4CED" w:rsidRPr="00A5746F" w14:paraId="48C9CAC0" w14:textId="77777777" w:rsidTr="00593808">
        <w:trPr>
          <w:trHeight w:val="189"/>
        </w:trPr>
        <w:tc>
          <w:tcPr>
            <w:tcW w:w="1853" w:type="dxa"/>
            <w:shd w:val="clear" w:color="auto" w:fill="auto"/>
            <w:tcMar>
              <w:top w:w="0" w:type="dxa"/>
              <w:left w:w="108" w:type="dxa"/>
              <w:bottom w:w="0" w:type="dxa"/>
              <w:right w:w="108" w:type="dxa"/>
            </w:tcMar>
          </w:tcPr>
          <w:p w14:paraId="017EA227" w14:textId="77777777" w:rsidR="00393F2E" w:rsidRPr="001A040C" w:rsidRDefault="00393F2E" w:rsidP="00A5746F">
            <w:pPr>
              <w:spacing w:after="0"/>
              <w:rPr>
                <w:rFonts w:cs="Arial"/>
                <w:b/>
                <w:bCs/>
                <w:sz w:val="20"/>
                <w:szCs w:val="20"/>
              </w:rPr>
            </w:pPr>
            <w:r w:rsidRPr="001A040C">
              <w:rPr>
                <w:rFonts w:cs="Arial"/>
                <w:b/>
                <w:bCs/>
                <w:sz w:val="20"/>
                <w:szCs w:val="20"/>
              </w:rPr>
              <w:t>Validity</w:t>
            </w:r>
            <w:r w:rsidR="001A040C" w:rsidRPr="001A040C">
              <w:rPr>
                <w:rFonts w:cs="Arial"/>
                <w:b/>
                <w:bCs/>
                <w:sz w:val="20"/>
                <w:szCs w:val="20"/>
              </w:rPr>
              <w:t xml:space="preserve"> - </w:t>
            </w:r>
            <w:r w:rsidRPr="001A040C">
              <w:rPr>
                <w:rFonts w:cs="Arial"/>
                <w:b/>
                <w:bCs/>
                <w:sz w:val="20"/>
                <w:szCs w:val="20"/>
              </w:rPr>
              <w:t>Responsiveness</w:t>
            </w:r>
          </w:p>
        </w:tc>
        <w:tc>
          <w:tcPr>
            <w:tcW w:w="2825" w:type="dxa"/>
            <w:shd w:val="clear" w:color="auto" w:fill="auto"/>
            <w:tcMar>
              <w:top w:w="0" w:type="dxa"/>
              <w:left w:w="108" w:type="dxa"/>
              <w:bottom w:w="0" w:type="dxa"/>
              <w:right w:w="108" w:type="dxa"/>
            </w:tcMar>
          </w:tcPr>
          <w:p w14:paraId="721F6FD5" w14:textId="1B50B8FF" w:rsidR="004C227E" w:rsidRDefault="004C227E" w:rsidP="004C227E">
            <w:pPr>
              <w:spacing w:after="0"/>
              <w:rPr>
                <w:rFonts w:cs="Arial"/>
                <w:sz w:val="20"/>
                <w:szCs w:val="20"/>
              </w:rPr>
            </w:pPr>
            <w:r>
              <w:rPr>
                <w:rFonts w:cs="Arial"/>
                <w:sz w:val="20"/>
                <w:szCs w:val="20"/>
              </w:rPr>
              <w:t xml:space="preserve">The </w:t>
            </w:r>
            <w:r w:rsidR="00EE3E26" w:rsidRPr="004C227E">
              <w:rPr>
                <w:rFonts w:cs="Arial"/>
                <w:sz w:val="20"/>
                <w:szCs w:val="20"/>
              </w:rPr>
              <w:t>GAS</w:t>
            </w:r>
            <w:r>
              <w:rPr>
                <w:rFonts w:cs="Arial"/>
                <w:sz w:val="20"/>
                <w:szCs w:val="20"/>
              </w:rPr>
              <w:t xml:space="preserve"> and </w:t>
            </w:r>
            <w:r w:rsidR="00386125">
              <w:rPr>
                <w:rFonts w:cs="Arial"/>
                <w:sz w:val="20"/>
                <w:szCs w:val="20"/>
              </w:rPr>
              <w:t>GAS-Light</w:t>
            </w:r>
            <w:r w:rsidR="00EE3E26" w:rsidRPr="004C227E">
              <w:rPr>
                <w:rFonts w:cs="Arial"/>
                <w:sz w:val="20"/>
                <w:szCs w:val="20"/>
              </w:rPr>
              <w:t xml:space="preserve"> </w:t>
            </w:r>
            <w:r>
              <w:rPr>
                <w:rFonts w:cs="Arial"/>
                <w:sz w:val="20"/>
                <w:szCs w:val="20"/>
              </w:rPr>
              <w:t xml:space="preserve">seem to show greater change in scores from goal setting to reassessment than </w:t>
            </w:r>
            <w:r w:rsidR="00EE3E26" w:rsidRPr="004C227E">
              <w:rPr>
                <w:rFonts w:cs="Arial"/>
                <w:sz w:val="20"/>
                <w:szCs w:val="20"/>
              </w:rPr>
              <w:t>either the PEDI-CAT or PEEM</w:t>
            </w:r>
            <w:r>
              <w:rPr>
                <w:rFonts w:cs="Arial"/>
                <w:sz w:val="20"/>
                <w:szCs w:val="20"/>
              </w:rPr>
              <w:t>, although the scoring is more subjective. Correlation between change scores for the GAS/</w:t>
            </w:r>
            <w:r w:rsidR="00386125">
              <w:rPr>
                <w:rFonts w:cs="Arial"/>
                <w:sz w:val="20"/>
                <w:szCs w:val="20"/>
              </w:rPr>
              <w:t>GAS-Light</w:t>
            </w:r>
            <w:r>
              <w:rPr>
                <w:rFonts w:cs="Arial"/>
                <w:sz w:val="20"/>
                <w:szCs w:val="20"/>
              </w:rPr>
              <w:t xml:space="preserve"> and PEDI-CAT were low except with the PEDI-CAT mobility domain.</w:t>
            </w:r>
          </w:p>
          <w:p w14:paraId="3B122B07" w14:textId="77777777" w:rsidR="00393F2E" w:rsidRPr="004C227E" w:rsidRDefault="00393F2E" w:rsidP="004C227E">
            <w:pPr>
              <w:spacing w:after="0"/>
              <w:rPr>
                <w:rFonts w:cs="Arial"/>
                <w:strike/>
                <w:sz w:val="20"/>
                <w:szCs w:val="20"/>
              </w:rPr>
            </w:pPr>
          </w:p>
        </w:tc>
        <w:tc>
          <w:tcPr>
            <w:tcW w:w="2268" w:type="dxa"/>
            <w:shd w:val="clear" w:color="auto" w:fill="auto"/>
          </w:tcPr>
          <w:p w14:paraId="43097918" w14:textId="77777777" w:rsidR="00393F2E" w:rsidRPr="004C227E" w:rsidRDefault="004C227E" w:rsidP="004C227E">
            <w:pPr>
              <w:spacing w:after="0"/>
              <w:rPr>
                <w:rFonts w:cs="Arial"/>
                <w:sz w:val="20"/>
                <w:szCs w:val="20"/>
              </w:rPr>
            </w:pPr>
            <w:r>
              <w:rPr>
                <w:rFonts w:cs="Arial"/>
                <w:sz w:val="20"/>
                <w:szCs w:val="20"/>
              </w:rPr>
              <w:t xml:space="preserve">There is only weak correlation between PEEM and PEDI-CAT change scores. However, as many </w:t>
            </w:r>
            <w:proofErr w:type="gramStart"/>
            <w:r w:rsidR="00680959">
              <w:rPr>
                <w:rFonts w:cs="Arial"/>
                <w:sz w:val="20"/>
                <w:szCs w:val="20"/>
              </w:rPr>
              <w:t>follow-up</w:t>
            </w:r>
            <w:proofErr w:type="gramEnd"/>
            <w:r>
              <w:rPr>
                <w:rFonts w:cs="Arial"/>
                <w:sz w:val="20"/>
                <w:szCs w:val="20"/>
              </w:rPr>
              <w:t xml:space="preserve"> PEDI-CAT scores are identical to baseline, </w:t>
            </w:r>
            <w:r w:rsidR="00680959">
              <w:rPr>
                <w:rFonts w:cs="Arial"/>
                <w:sz w:val="20"/>
                <w:szCs w:val="20"/>
              </w:rPr>
              <w:t>EC Partners may simply be copying over PEDI-CAT scores instead of readministering.</w:t>
            </w:r>
          </w:p>
        </w:tc>
        <w:tc>
          <w:tcPr>
            <w:tcW w:w="2268" w:type="dxa"/>
            <w:shd w:val="clear" w:color="auto" w:fill="auto"/>
          </w:tcPr>
          <w:p w14:paraId="5D77677B" w14:textId="77777777" w:rsidR="00393F2E" w:rsidRPr="00680959" w:rsidRDefault="00680959" w:rsidP="00680959">
            <w:pPr>
              <w:spacing w:after="0"/>
              <w:rPr>
                <w:rFonts w:cs="Arial"/>
                <w:sz w:val="20"/>
                <w:szCs w:val="20"/>
              </w:rPr>
            </w:pPr>
            <w:r>
              <w:rPr>
                <w:rFonts w:cs="Arial"/>
                <w:sz w:val="20"/>
                <w:szCs w:val="20"/>
              </w:rPr>
              <w:t>If the NDIA introduces the PEDI-CAT at reassessment for Early Supports, introduce a system requirement that ensures EC Partners readminister the PEDI-CAT and cannot copy it over.</w:t>
            </w:r>
          </w:p>
        </w:tc>
      </w:tr>
      <w:tr w:rsidR="00680959" w:rsidRPr="00A5746F" w14:paraId="2ACBA687" w14:textId="77777777" w:rsidTr="00593808">
        <w:trPr>
          <w:trHeight w:val="189"/>
        </w:trPr>
        <w:tc>
          <w:tcPr>
            <w:tcW w:w="1853" w:type="dxa"/>
            <w:shd w:val="clear" w:color="auto" w:fill="D4C5D7"/>
            <w:tcMar>
              <w:top w:w="0" w:type="dxa"/>
              <w:left w:w="108" w:type="dxa"/>
              <w:bottom w:w="0" w:type="dxa"/>
              <w:right w:w="108" w:type="dxa"/>
            </w:tcMar>
          </w:tcPr>
          <w:p w14:paraId="00740544" w14:textId="77777777" w:rsidR="00393F2E" w:rsidRPr="001A040C" w:rsidRDefault="00393F2E" w:rsidP="00A5746F">
            <w:pPr>
              <w:spacing w:after="0"/>
              <w:rPr>
                <w:rFonts w:cs="Arial"/>
                <w:b/>
                <w:bCs/>
                <w:sz w:val="20"/>
                <w:szCs w:val="20"/>
              </w:rPr>
            </w:pPr>
            <w:r w:rsidRPr="001A040C">
              <w:rPr>
                <w:rFonts w:cs="Arial"/>
                <w:b/>
                <w:bCs/>
                <w:sz w:val="20"/>
                <w:szCs w:val="20"/>
              </w:rPr>
              <w:t>Validity</w:t>
            </w:r>
            <w:r w:rsidR="001A040C" w:rsidRPr="001A040C">
              <w:rPr>
                <w:rFonts w:cs="Arial"/>
                <w:b/>
                <w:bCs/>
                <w:sz w:val="20"/>
                <w:szCs w:val="20"/>
              </w:rPr>
              <w:t xml:space="preserve"> </w:t>
            </w:r>
            <w:r w:rsidRPr="001A040C">
              <w:rPr>
                <w:rFonts w:cs="Arial"/>
                <w:b/>
                <w:bCs/>
                <w:sz w:val="20"/>
                <w:szCs w:val="20"/>
              </w:rPr>
              <w:t>-Predictive</w:t>
            </w:r>
          </w:p>
        </w:tc>
        <w:tc>
          <w:tcPr>
            <w:tcW w:w="2825" w:type="dxa"/>
            <w:shd w:val="clear" w:color="auto" w:fill="D4C5D7"/>
            <w:tcMar>
              <w:top w:w="0" w:type="dxa"/>
              <w:left w:w="108" w:type="dxa"/>
              <w:bottom w:w="0" w:type="dxa"/>
              <w:right w:w="108" w:type="dxa"/>
            </w:tcMar>
          </w:tcPr>
          <w:p w14:paraId="7DFAA930" w14:textId="3FC40DF2" w:rsidR="00296239" w:rsidRDefault="00421EDF" w:rsidP="00680959">
            <w:pPr>
              <w:spacing w:after="0"/>
              <w:rPr>
                <w:rFonts w:cs="Arial"/>
                <w:sz w:val="20"/>
                <w:szCs w:val="20"/>
              </w:rPr>
            </w:pPr>
            <w:r w:rsidRPr="00680959">
              <w:rPr>
                <w:rFonts w:cs="Arial"/>
                <w:sz w:val="20"/>
                <w:szCs w:val="20"/>
              </w:rPr>
              <w:t>The GAS/</w:t>
            </w:r>
            <w:r w:rsidR="00386125">
              <w:rPr>
                <w:rFonts w:cs="Arial"/>
                <w:sz w:val="20"/>
                <w:szCs w:val="20"/>
              </w:rPr>
              <w:t>GAS-Light</w:t>
            </w:r>
            <w:r w:rsidRPr="00680959">
              <w:rPr>
                <w:rFonts w:cs="Arial"/>
                <w:sz w:val="20"/>
                <w:szCs w:val="20"/>
              </w:rPr>
              <w:t xml:space="preserve"> have some ab</w:t>
            </w:r>
            <w:r w:rsidR="00FA3AB4" w:rsidRPr="00680959">
              <w:rPr>
                <w:rFonts w:cs="Arial"/>
                <w:sz w:val="20"/>
                <w:szCs w:val="20"/>
              </w:rPr>
              <w:t xml:space="preserve">ility to predict </w:t>
            </w:r>
            <w:r w:rsidR="00680959">
              <w:rPr>
                <w:rFonts w:cs="Arial"/>
                <w:sz w:val="20"/>
                <w:szCs w:val="20"/>
              </w:rPr>
              <w:t>NDIS access following Early Supports but not the size of plan budgets.</w:t>
            </w:r>
          </w:p>
          <w:p w14:paraId="14398C14" w14:textId="77777777" w:rsidR="00680959" w:rsidRDefault="00680959" w:rsidP="00680959">
            <w:pPr>
              <w:spacing w:after="0"/>
              <w:rPr>
                <w:rFonts w:cs="Arial"/>
                <w:sz w:val="20"/>
                <w:szCs w:val="20"/>
              </w:rPr>
            </w:pPr>
          </w:p>
          <w:p w14:paraId="7EBFA105" w14:textId="77777777" w:rsidR="00680959" w:rsidRPr="00680959" w:rsidRDefault="00680959" w:rsidP="00680959">
            <w:pPr>
              <w:spacing w:after="0"/>
              <w:rPr>
                <w:rFonts w:cs="Arial"/>
                <w:sz w:val="20"/>
                <w:szCs w:val="20"/>
              </w:rPr>
            </w:pPr>
            <w:r>
              <w:rPr>
                <w:rFonts w:cs="Arial"/>
                <w:sz w:val="20"/>
                <w:szCs w:val="20"/>
              </w:rPr>
              <w:t>PEDI-CAT scores at goal setting (responsibility domain) seem to predict both.</w:t>
            </w:r>
          </w:p>
        </w:tc>
        <w:tc>
          <w:tcPr>
            <w:tcW w:w="2268" w:type="dxa"/>
            <w:shd w:val="clear" w:color="auto" w:fill="D4C5D7"/>
          </w:tcPr>
          <w:p w14:paraId="18914124" w14:textId="77777777" w:rsidR="00393F2E" w:rsidRPr="00680959" w:rsidRDefault="00680959" w:rsidP="00680959">
            <w:pPr>
              <w:spacing w:after="0"/>
              <w:rPr>
                <w:rFonts w:cs="Arial"/>
                <w:sz w:val="20"/>
                <w:szCs w:val="20"/>
              </w:rPr>
            </w:pPr>
            <w:r>
              <w:rPr>
                <w:rFonts w:cs="Arial"/>
                <w:sz w:val="20"/>
                <w:szCs w:val="20"/>
              </w:rPr>
              <w:t>The PEEM does not seem to predict NDIS access or plan budgets following Early Supports.</w:t>
            </w:r>
          </w:p>
        </w:tc>
        <w:tc>
          <w:tcPr>
            <w:tcW w:w="2268" w:type="dxa"/>
            <w:shd w:val="clear" w:color="auto" w:fill="D4C5D7"/>
          </w:tcPr>
          <w:p w14:paraId="177CD387" w14:textId="77777777" w:rsidR="00296239" w:rsidRPr="00680959" w:rsidRDefault="00680959" w:rsidP="00680959">
            <w:pPr>
              <w:spacing w:after="0"/>
              <w:rPr>
                <w:rFonts w:cs="Arial"/>
                <w:sz w:val="20"/>
                <w:szCs w:val="20"/>
              </w:rPr>
            </w:pPr>
            <w:r>
              <w:rPr>
                <w:rFonts w:cs="Arial"/>
                <w:sz w:val="20"/>
                <w:szCs w:val="20"/>
              </w:rPr>
              <w:t>Introduce the PEDI-CAT for the reassessment phase of Early Supports to give a better assessment of a child’s need for the NDIS (or further Early Supports).</w:t>
            </w:r>
          </w:p>
        </w:tc>
      </w:tr>
      <w:tr w:rsidR="00680959" w:rsidRPr="00A5746F" w14:paraId="1298E4B8" w14:textId="77777777" w:rsidTr="00593808">
        <w:trPr>
          <w:cantSplit/>
          <w:trHeight w:val="189"/>
        </w:trPr>
        <w:tc>
          <w:tcPr>
            <w:tcW w:w="1853" w:type="dxa"/>
            <w:tcMar>
              <w:top w:w="0" w:type="dxa"/>
              <w:left w:w="108" w:type="dxa"/>
              <w:bottom w:w="0" w:type="dxa"/>
              <w:right w:w="108" w:type="dxa"/>
            </w:tcMar>
          </w:tcPr>
          <w:p w14:paraId="61C063A1" w14:textId="77777777" w:rsidR="00393F2E" w:rsidRPr="00680959" w:rsidRDefault="00680959" w:rsidP="00A5746F">
            <w:pPr>
              <w:spacing w:after="0"/>
              <w:rPr>
                <w:rFonts w:cs="Arial"/>
                <w:b/>
                <w:bCs/>
                <w:sz w:val="20"/>
                <w:szCs w:val="20"/>
              </w:rPr>
            </w:pPr>
            <w:r w:rsidRPr="00680959">
              <w:rPr>
                <w:rFonts w:cs="Arial"/>
                <w:b/>
                <w:bCs/>
                <w:sz w:val="20"/>
                <w:szCs w:val="20"/>
              </w:rPr>
              <w:lastRenderedPageBreak/>
              <w:t>Implementation</w:t>
            </w:r>
          </w:p>
        </w:tc>
        <w:tc>
          <w:tcPr>
            <w:tcW w:w="2825" w:type="dxa"/>
            <w:tcMar>
              <w:top w:w="0" w:type="dxa"/>
              <w:left w:w="108" w:type="dxa"/>
              <w:bottom w:w="0" w:type="dxa"/>
              <w:right w:w="108" w:type="dxa"/>
            </w:tcMar>
          </w:tcPr>
          <w:p w14:paraId="4570DC0B" w14:textId="77777777" w:rsidR="004455FD" w:rsidRPr="00A5746F" w:rsidRDefault="004455FD" w:rsidP="004455FD">
            <w:pPr>
              <w:spacing w:after="0"/>
              <w:rPr>
                <w:rFonts w:cs="Arial"/>
                <w:sz w:val="20"/>
                <w:szCs w:val="20"/>
              </w:rPr>
            </w:pPr>
            <w:r>
              <w:rPr>
                <w:rFonts w:cs="Arial"/>
                <w:sz w:val="20"/>
                <w:szCs w:val="20"/>
              </w:rPr>
              <w:t xml:space="preserve">Some </w:t>
            </w:r>
            <w:r w:rsidR="00680959">
              <w:rPr>
                <w:rFonts w:cs="Arial"/>
                <w:sz w:val="20"/>
                <w:szCs w:val="20"/>
              </w:rPr>
              <w:t>EC Partner staff found it difficult to develop</w:t>
            </w:r>
            <w:r>
              <w:rPr>
                <w:rFonts w:cs="Arial"/>
                <w:sz w:val="20"/>
                <w:szCs w:val="20"/>
              </w:rPr>
              <w:t xml:space="preserve"> SMART goals with families and calculate T-scores.</w:t>
            </w:r>
          </w:p>
          <w:p w14:paraId="15B660E6" w14:textId="77777777" w:rsidR="008244F5" w:rsidRDefault="008244F5" w:rsidP="004455FD">
            <w:pPr>
              <w:spacing w:after="0"/>
              <w:rPr>
                <w:rFonts w:cs="Arial"/>
                <w:sz w:val="20"/>
                <w:szCs w:val="20"/>
              </w:rPr>
            </w:pPr>
          </w:p>
          <w:p w14:paraId="10B0154C" w14:textId="09D0B543" w:rsidR="004455FD" w:rsidRDefault="004455FD" w:rsidP="004455FD">
            <w:pPr>
              <w:spacing w:after="0"/>
              <w:rPr>
                <w:rFonts w:cs="Arial"/>
                <w:sz w:val="20"/>
                <w:szCs w:val="20"/>
              </w:rPr>
            </w:pPr>
            <w:r>
              <w:rPr>
                <w:rFonts w:cs="Arial"/>
                <w:sz w:val="20"/>
                <w:szCs w:val="20"/>
              </w:rPr>
              <w:t xml:space="preserve">EC Partner staff found the </w:t>
            </w:r>
            <w:r w:rsidR="00386125">
              <w:rPr>
                <w:rFonts w:cs="Arial"/>
                <w:sz w:val="20"/>
                <w:szCs w:val="20"/>
              </w:rPr>
              <w:t>GAS-Light</w:t>
            </w:r>
            <w:r>
              <w:rPr>
                <w:rFonts w:cs="Arial"/>
                <w:sz w:val="20"/>
                <w:szCs w:val="20"/>
              </w:rPr>
              <w:t xml:space="preserve"> easier and quicker to administer than the GAS.</w:t>
            </w:r>
          </w:p>
          <w:p w14:paraId="4E2DD1DC" w14:textId="77777777" w:rsidR="004455FD" w:rsidRDefault="004455FD" w:rsidP="004455FD">
            <w:pPr>
              <w:spacing w:after="0"/>
              <w:rPr>
                <w:rFonts w:cs="Arial"/>
                <w:sz w:val="20"/>
                <w:szCs w:val="20"/>
              </w:rPr>
            </w:pPr>
          </w:p>
          <w:p w14:paraId="33918EB9" w14:textId="56C0A827" w:rsidR="00967480" w:rsidRDefault="004455FD" w:rsidP="004455FD">
            <w:pPr>
              <w:spacing w:after="0"/>
              <w:rPr>
                <w:rFonts w:cs="Arial"/>
                <w:sz w:val="20"/>
                <w:szCs w:val="20"/>
              </w:rPr>
            </w:pPr>
            <w:r>
              <w:rPr>
                <w:rFonts w:cs="Arial"/>
                <w:sz w:val="20"/>
                <w:szCs w:val="20"/>
              </w:rPr>
              <w:t xml:space="preserve">There is no cost for the NDIA to use the GAS or </w:t>
            </w:r>
            <w:r w:rsidR="00386125">
              <w:rPr>
                <w:rFonts w:cs="Arial"/>
                <w:sz w:val="20"/>
                <w:szCs w:val="20"/>
              </w:rPr>
              <w:t>GAS-Light</w:t>
            </w:r>
            <w:r>
              <w:rPr>
                <w:rFonts w:cs="Arial"/>
                <w:sz w:val="20"/>
                <w:szCs w:val="20"/>
              </w:rPr>
              <w:t>.</w:t>
            </w:r>
          </w:p>
          <w:p w14:paraId="0CB6366E" w14:textId="77777777" w:rsidR="0076315A" w:rsidRDefault="0076315A" w:rsidP="004455FD">
            <w:pPr>
              <w:spacing w:after="0"/>
              <w:rPr>
                <w:rFonts w:cs="Arial"/>
                <w:sz w:val="20"/>
                <w:szCs w:val="20"/>
              </w:rPr>
            </w:pPr>
          </w:p>
          <w:p w14:paraId="4ED8C92D" w14:textId="5808AAB3" w:rsidR="0076315A" w:rsidRPr="004455FD" w:rsidRDefault="0076315A" w:rsidP="004455FD">
            <w:pPr>
              <w:spacing w:after="0"/>
              <w:rPr>
                <w:rFonts w:cs="Arial"/>
                <w:sz w:val="20"/>
                <w:szCs w:val="20"/>
              </w:rPr>
            </w:pPr>
            <w:r>
              <w:rPr>
                <w:rFonts w:cs="Arial"/>
                <w:sz w:val="20"/>
                <w:szCs w:val="20"/>
              </w:rPr>
              <w:t>The NDIA would have to pay at least a $10,000 AUD annual licencing fee for the COPM.</w:t>
            </w:r>
          </w:p>
        </w:tc>
        <w:tc>
          <w:tcPr>
            <w:tcW w:w="2268" w:type="dxa"/>
          </w:tcPr>
          <w:p w14:paraId="6DAA9E88" w14:textId="77777777" w:rsidR="004455FD" w:rsidRDefault="004455FD" w:rsidP="004455FD">
            <w:pPr>
              <w:spacing w:after="0"/>
              <w:rPr>
                <w:rFonts w:cs="Arial"/>
                <w:sz w:val="20"/>
                <w:szCs w:val="20"/>
              </w:rPr>
            </w:pPr>
            <w:r>
              <w:rPr>
                <w:rFonts w:cs="Arial"/>
                <w:sz w:val="20"/>
                <w:szCs w:val="20"/>
              </w:rPr>
              <w:t xml:space="preserve">The </w:t>
            </w:r>
            <w:r w:rsidRPr="004455FD">
              <w:rPr>
                <w:rFonts w:cs="Arial"/>
                <w:sz w:val="20"/>
                <w:szCs w:val="20"/>
              </w:rPr>
              <w:t xml:space="preserve">PEEM </w:t>
            </w:r>
            <w:r>
              <w:rPr>
                <w:rFonts w:cs="Arial"/>
                <w:sz w:val="20"/>
                <w:szCs w:val="20"/>
              </w:rPr>
              <w:t>seems to be</w:t>
            </w:r>
            <w:r w:rsidRPr="004455FD">
              <w:rPr>
                <w:rFonts w:cs="Arial"/>
                <w:sz w:val="20"/>
                <w:szCs w:val="20"/>
              </w:rPr>
              <w:t xml:space="preserve"> easy to understand and </w:t>
            </w:r>
            <w:proofErr w:type="gramStart"/>
            <w:r w:rsidRPr="004455FD">
              <w:rPr>
                <w:rFonts w:cs="Arial"/>
                <w:sz w:val="20"/>
                <w:szCs w:val="20"/>
              </w:rPr>
              <w:t>implement</w:t>
            </w:r>
            <w:proofErr w:type="gramEnd"/>
          </w:p>
          <w:p w14:paraId="4590C9C8" w14:textId="77777777" w:rsidR="004455FD" w:rsidRDefault="004455FD" w:rsidP="004455FD">
            <w:pPr>
              <w:spacing w:after="0"/>
              <w:rPr>
                <w:rFonts w:cs="Arial"/>
                <w:sz w:val="20"/>
                <w:szCs w:val="20"/>
              </w:rPr>
            </w:pPr>
          </w:p>
          <w:p w14:paraId="5E99D997" w14:textId="04425FD8" w:rsidR="00393F2E" w:rsidRPr="004455FD" w:rsidRDefault="00393F2E" w:rsidP="004455FD">
            <w:pPr>
              <w:spacing w:after="0"/>
              <w:rPr>
                <w:rFonts w:cs="Arial"/>
                <w:sz w:val="20"/>
                <w:szCs w:val="20"/>
              </w:rPr>
            </w:pPr>
          </w:p>
        </w:tc>
        <w:tc>
          <w:tcPr>
            <w:tcW w:w="2268" w:type="dxa"/>
          </w:tcPr>
          <w:p w14:paraId="4F3D7130" w14:textId="5B1A2F44" w:rsidR="005941D1" w:rsidRDefault="005941D1" w:rsidP="004455FD">
            <w:pPr>
              <w:spacing w:after="0"/>
              <w:rPr>
                <w:rFonts w:cs="Arial"/>
                <w:bCs/>
                <w:sz w:val="20"/>
                <w:szCs w:val="20"/>
              </w:rPr>
            </w:pPr>
            <w:r>
              <w:rPr>
                <w:rFonts w:cs="Arial"/>
                <w:bCs/>
                <w:sz w:val="20"/>
                <w:szCs w:val="20"/>
              </w:rPr>
              <w:t xml:space="preserve">EC Partner staff will require </w:t>
            </w:r>
            <w:r w:rsidR="002B011E">
              <w:rPr>
                <w:rFonts w:cs="Arial"/>
                <w:bCs/>
                <w:sz w:val="20"/>
                <w:szCs w:val="20"/>
              </w:rPr>
              <w:t xml:space="preserve">training to develop informative SMART goals with families and consistently administer and score the </w:t>
            </w:r>
            <w:r w:rsidR="00386125">
              <w:rPr>
                <w:rFonts w:cs="Arial"/>
                <w:bCs/>
                <w:sz w:val="20"/>
                <w:szCs w:val="20"/>
              </w:rPr>
              <w:t>GAS-Light</w:t>
            </w:r>
            <w:r w:rsidR="002B011E">
              <w:rPr>
                <w:rFonts w:cs="Arial"/>
                <w:bCs/>
                <w:sz w:val="20"/>
                <w:szCs w:val="20"/>
              </w:rPr>
              <w:t>.</w:t>
            </w:r>
          </w:p>
          <w:p w14:paraId="032C1788" w14:textId="77777777" w:rsidR="002B011E" w:rsidRDefault="002B011E" w:rsidP="004455FD">
            <w:pPr>
              <w:spacing w:after="0"/>
              <w:rPr>
                <w:rFonts w:cs="Arial"/>
                <w:sz w:val="20"/>
                <w:szCs w:val="20"/>
              </w:rPr>
            </w:pPr>
          </w:p>
          <w:p w14:paraId="4D8F6EC2" w14:textId="090EB2B2" w:rsidR="004455FD" w:rsidRPr="002B011E" w:rsidRDefault="002B011E" w:rsidP="0076315A">
            <w:pPr>
              <w:spacing w:after="0"/>
              <w:rPr>
                <w:rFonts w:cs="Arial"/>
                <w:sz w:val="20"/>
                <w:szCs w:val="20"/>
              </w:rPr>
            </w:pPr>
            <w:r>
              <w:rPr>
                <w:rFonts w:cs="Arial"/>
                <w:sz w:val="20"/>
                <w:szCs w:val="20"/>
              </w:rPr>
              <w:t>The NDIA should further evaluate the predictive value of the PEEM with a larger sample.</w:t>
            </w:r>
          </w:p>
        </w:tc>
      </w:tr>
    </w:tbl>
    <w:p w14:paraId="0E8B21F7" w14:textId="77777777" w:rsidR="002B011E" w:rsidRPr="00593808" w:rsidRDefault="00322340" w:rsidP="002B011E">
      <w:pPr>
        <w:rPr>
          <w:szCs w:val="28"/>
        </w:rPr>
      </w:pPr>
      <w:r w:rsidRPr="00593808">
        <w:rPr>
          <w:b/>
          <w:bCs/>
          <w:szCs w:val="28"/>
        </w:rPr>
        <w:t>Source</w:t>
      </w:r>
      <w:r w:rsidRPr="00593808">
        <w:rPr>
          <w:szCs w:val="28"/>
        </w:rPr>
        <w:t>: I</w:t>
      </w:r>
      <w:r w:rsidR="00AB18AB" w:rsidRPr="00593808">
        <w:rPr>
          <w:szCs w:val="28"/>
        </w:rPr>
        <w:t xml:space="preserve">nformation </w:t>
      </w:r>
      <w:r w:rsidRPr="00593808">
        <w:rPr>
          <w:szCs w:val="28"/>
        </w:rPr>
        <w:t xml:space="preserve">and analysis </w:t>
      </w:r>
      <w:r w:rsidR="00AB18AB" w:rsidRPr="00593808">
        <w:rPr>
          <w:szCs w:val="28"/>
        </w:rPr>
        <w:t xml:space="preserve">provided </w:t>
      </w:r>
      <w:r w:rsidR="001B731D" w:rsidRPr="00593808">
        <w:rPr>
          <w:szCs w:val="28"/>
        </w:rPr>
        <w:t>in C</w:t>
      </w:r>
      <w:r w:rsidRPr="00593808">
        <w:rPr>
          <w:szCs w:val="28"/>
        </w:rPr>
        <w:t>hapters</w:t>
      </w:r>
      <w:r w:rsidR="00AB18AB" w:rsidRPr="00593808">
        <w:rPr>
          <w:szCs w:val="28"/>
        </w:rPr>
        <w:t xml:space="preserve"> </w:t>
      </w:r>
      <w:r w:rsidR="00FF3744" w:rsidRPr="00593808">
        <w:rPr>
          <w:szCs w:val="28"/>
        </w:rPr>
        <w:t xml:space="preserve">2 through 5. </w:t>
      </w:r>
    </w:p>
    <w:p w14:paraId="0AA2C046" w14:textId="24F1BA0F" w:rsidR="00393F2E" w:rsidRDefault="00393F2E" w:rsidP="00904817">
      <w:pPr>
        <w:pStyle w:val="Heading3"/>
        <w:numPr>
          <w:ilvl w:val="1"/>
          <w:numId w:val="19"/>
        </w:numPr>
      </w:pPr>
      <w:bookmarkStart w:id="246" w:name="_Toc115700520"/>
      <w:bookmarkStart w:id="247" w:name="_Toc116998970"/>
      <w:bookmarkStart w:id="248" w:name="_Toc117077077"/>
      <w:bookmarkStart w:id="249" w:name="_Toc128403051"/>
      <w:r>
        <w:t>Conclusion</w:t>
      </w:r>
      <w:bookmarkEnd w:id="246"/>
      <w:bookmarkEnd w:id="247"/>
      <w:bookmarkEnd w:id="248"/>
      <w:bookmarkEnd w:id="249"/>
    </w:p>
    <w:p w14:paraId="20B6F21B" w14:textId="376D0190" w:rsidR="00E57682" w:rsidRDefault="00F2587F" w:rsidP="00D61A1A">
      <w:r>
        <w:t>T</w:t>
      </w:r>
      <w:r w:rsidR="00393F2E">
        <w:t xml:space="preserve">here is evidence to suggest that the </w:t>
      </w:r>
      <w:r w:rsidR="00386125">
        <w:t>GAS-Light</w:t>
      </w:r>
      <w:r w:rsidR="00421EDF">
        <w:t xml:space="preserve"> meets the </w:t>
      </w:r>
      <w:r w:rsidR="00E57682">
        <w:t xml:space="preserve">NDIA’s </w:t>
      </w:r>
      <w:r w:rsidR="00421EDF">
        <w:t xml:space="preserve">requirements </w:t>
      </w:r>
      <w:r w:rsidR="00E57682">
        <w:t>for a</w:t>
      </w:r>
      <w:r w:rsidR="00393F2E">
        <w:t xml:space="preserve"> brief</w:t>
      </w:r>
      <w:r w:rsidR="00421EDF">
        <w:t xml:space="preserve"> goal setting measure</w:t>
      </w:r>
      <w:r>
        <w:t xml:space="preserve"> due</w:t>
      </w:r>
      <w:r w:rsidR="009E395C">
        <w:t xml:space="preserve"> to its brevity, ease of use, similarity to existing processes, and preliminary estimates of predictive ability</w:t>
      </w:r>
      <w:r w:rsidR="00393F2E">
        <w:t xml:space="preserve">. </w:t>
      </w:r>
      <w:r w:rsidR="00E57682">
        <w:t xml:space="preserve">However, there is a case to alter the scoring to something more intuitive such as that of the COPM. This would make the </w:t>
      </w:r>
      <w:r w:rsidR="00386125">
        <w:t>GAS-Light</w:t>
      </w:r>
      <w:r w:rsidR="00E57682">
        <w:t xml:space="preserve"> easier to score, could increase its value for predicting NDIS access and plan budgets and be more relatable with families.</w:t>
      </w:r>
    </w:p>
    <w:p w14:paraId="2572C3E3" w14:textId="7DA4A71D" w:rsidR="00DD472C" w:rsidRDefault="00E57682" w:rsidP="00D61A1A">
      <w:r>
        <w:t>This evaluation also indicated a need to continue, and expand,</w:t>
      </w:r>
      <w:r w:rsidR="00DD472C">
        <w:t xml:space="preserve"> the use of objective measures as part of Early Supports. This includes introducing the PEDI-CAT at the reassessment phase and ensuring EC Partners complete it instead of copying over. The PEDI-CAT measures something different than the GAS or </w:t>
      </w:r>
      <w:r w:rsidR="00386125">
        <w:t>GAS-Light</w:t>
      </w:r>
      <w:r w:rsidR="00DD472C">
        <w:t xml:space="preserve"> and seems to better predict future need for the NDIS better than the GAS or GAS-Light. However, copying over PEDI-CAT scores, as currently suspected, would limit the PEDI-CAT’s value to both determine child outcomes and evaluate the effectiveness of Early Supports.</w:t>
      </w:r>
    </w:p>
    <w:p w14:paraId="3ED19948" w14:textId="77777777" w:rsidR="00DD472C" w:rsidRDefault="00DD472C" w:rsidP="00D61A1A">
      <w:r>
        <w:t>Introducing the PEEM would ensure measurement of novel areas that align with the focus of Early Supports but not assessed.</w:t>
      </w:r>
    </w:p>
    <w:p w14:paraId="09F23361" w14:textId="77777777" w:rsidR="00A20665" w:rsidRDefault="00A20665" w:rsidP="009C366E">
      <w:pPr>
        <w:pStyle w:val="AppendixStyle1"/>
      </w:pPr>
      <w:bookmarkStart w:id="250" w:name="_Toc128403052"/>
      <w:r>
        <w:lastRenderedPageBreak/>
        <w:t>OM tools</w:t>
      </w:r>
      <w:bookmarkEnd w:id="250"/>
    </w:p>
    <w:p w14:paraId="2BA9CA02" w14:textId="10B5A94A" w:rsidR="00F80FE6" w:rsidRDefault="00D32D9E" w:rsidP="00593808">
      <w:pPr>
        <w:pStyle w:val="Heading3nonumber"/>
        <w:ind w:left="0" w:firstLine="0"/>
      </w:pPr>
      <w:bookmarkStart w:id="251" w:name="_Toc117079736"/>
      <w:bookmarkStart w:id="252" w:name="_Toc124917314"/>
      <w:bookmarkStart w:id="253" w:name="_Toc124917905"/>
      <w:bookmarkStart w:id="254" w:name="_Toc128403053"/>
      <w:r>
        <w:t xml:space="preserve">A1. </w:t>
      </w:r>
      <w:r w:rsidR="00F80FE6">
        <w:t>Family outcome tools</w:t>
      </w:r>
      <w:bookmarkEnd w:id="251"/>
      <w:bookmarkEnd w:id="252"/>
      <w:bookmarkEnd w:id="253"/>
      <w:bookmarkEnd w:id="254"/>
    </w:p>
    <w:p w14:paraId="2BB78A4A" w14:textId="77777777" w:rsidR="00F80FE6" w:rsidRDefault="00F80FE6" w:rsidP="001E1DD7">
      <w:pPr>
        <w:pStyle w:val="Heading4"/>
        <w:ind w:left="0"/>
      </w:pPr>
      <w:r w:rsidRPr="00EE1B98">
        <w:t>PEEM:</w:t>
      </w:r>
      <w:r>
        <w:t xml:space="preserve"> </w:t>
      </w:r>
      <w:r w:rsidRPr="00EE1B98">
        <w:t>Parent Empowerment and Efficacy Measure</w:t>
      </w:r>
    </w:p>
    <w:p w14:paraId="3B411160" w14:textId="77777777" w:rsidR="00F80FE6" w:rsidRDefault="00F80FE6" w:rsidP="00F80FE6">
      <w:pPr>
        <w:rPr>
          <w:rFonts w:eastAsiaTheme="minorHAnsi" w:cs="Arial"/>
          <w:lang w:eastAsia="en-US"/>
        </w:rPr>
      </w:pPr>
      <w:r w:rsidRPr="00B5086D">
        <w:rPr>
          <w:rFonts w:eastAsiaTheme="minorHAnsi" w:cs="Arial"/>
          <w:lang w:eastAsia="en-US"/>
        </w:rPr>
        <w:t>The PEEM consist</w:t>
      </w:r>
      <w:r>
        <w:rPr>
          <w:rFonts w:eastAsiaTheme="minorHAnsi" w:cs="Arial"/>
          <w:lang w:eastAsia="en-US"/>
        </w:rPr>
        <w:t>s</w:t>
      </w:r>
      <w:r w:rsidRPr="00B5086D">
        <w:rPr>
          <w:rFonts w:eastAsiaTheme="minorHAnsi" w:cs="Arial"/>
          <w:lang w:eastAsia="en-US"/>
        </w:rPr>
        <w:t xml:space="preserve"> of 20 positively worded </w:t>
      </w:r>
      <w:r>
        <w:rPr>
          <w:rFonts w:eastAsiaTheme="minorHAnsi" w:cs="Arial"/>
          <w:lang w:eastAsia="en-US"/>
        </w:rPr>
        <w:t>statements. Respondents use a 10-point scale to indicate how well each statement captures the way they feel about themselves and their role as a parent. In addition to a measure of total empowerment (20 items), scores on two subdomains (</w:t>
      </w:r>
      <w:r w:rsidRPr="00E36059">
        <w:rPr>
          <w:rFonts w:eastAsiaTheme="minorHAnsi" w:cs="Arial"/>
          <w:i/>
          <w:lang w:eastAsia="en-US"/>
        </w:rPr>
        <w:t>efficacy to parent</w:t>
      </w:r>
      <w:r>
        <w:rPr>
          <w:rFonts w:eastAsiaTheme="minorHAnsi" w:cs="Arial"/>
          <w:lang w:eastAsia="en-US"/>
        </w:rPr>
        <w:t xml:space="preserve"> (11 items) and </w:t>
      </w:r>
      <w:r w:rsidRPr="00E36059">
        <w:rPr>
          <w:rFonts w:eastAsiaTheme="minorHAnsi" w:cs="Arial"/>
          <w:i/>
          <w:lang w:eastAsia="en-US"/>
        </w:rPr>
        <w:t>efficacy to connect</w:t>
      </w:r>
      <w:r>
        <w:rPr>
          <w:rFonts w:eastAsiaTheme="minorHAnsi" w:cs="Arial"/>
          <w:lang w:eastAsia="en-US"/>
        </w:rPr>
        <w:t xml:space="preserve"> (9 items)) can also be calculated. As the PEEM is short and straightforward; developers suggest that parents and carers can complete it independently without the need for assistance from EC partners.</w:t>
      </w:r>
    </w:p>
    <w:p w14:paraId="4A445735" w14:textId="28283429" w:rsidR="00F80FE6" w:rsidRPr="00BF201A" w:rsidRDefault="00D32D9E" w:rsidP="00593808">
      <w:pPr>
        <w:pStyle w:val="Heading3nonumber"/>
        <w:ind w:left="0" w:firstLine="0"/>
      </w:pPr>
      <w:bookmarkStart w:id="255" w:name="_Toc117079737"/>
      <w:bookmarkStart w:id="256" w:name="_Toc124917315"/>
      <w:bookmarkStart w:id="257" w:name="_Toc124917906"/>
      <w:bookmarkStart w:id="258" w:name="_Toc128403054"/>
      <w:r>
        <w:t xml:space="preserve">A2. </w:t>
      </w:r>
      <w:r w:rsidR="00F80FE6">
        <w:t>Subjective child outcome tools (goal setting tools)</w:t>
      </w:r>
      <w:bookmarkEnd w:id="255"/>
      <w:bookmarkEnd w:id="256"/>
      <w:bookmarkEnd w:id="257"/>
      <w:bookmarkEnd w:id="258"/>
    </w:p>
    <w:p w14:paraId="3AD26319" w14:textId="77777777" w:rsidR="00F80FE6" w:rsidRDefault="00F80FE6" w:rsidP="001E1DD7">
      <w:pPr>
        <w:pStyle w:val="Heading4"/>
        <w:ind w:left="0"/>
      </w:pPr>
      <w:r w:rsidRPr="00EE1B98">
        <w:t>COPM: Canadian Occupational Performance Measure</w:t>
      </w:r>
    </w:p>
    <w:p w14:paraId="34307D91" w14:textId="77777777" w:rsidR="00F80FE6" w:rsidRDefault="00F80FE6" w:rsidP="00F80FE6">
      <w:r w:rsidRPr="00B5086D">
        <w:t>The Canadian Occupational Performance M</w:t>
      </w:r>
      <w:r>
        <w:t>easure (COPM) assesses</w:t>
      </w:r>
      <w:r w:rsidRPr="00B5086D">
        <w:t xml:space="preserve"> perceived performanc</w:t>
      </w:r>
      <w:r>
        <w:t xml:space="preserve">e of daily activities and the </w:t>
      </w:r>
      <w:r w:rsidRPr="00B5086D">
        <w:t xml:space="preserve">satisfaction </w:t>
      </w:r>
      <w:r>
        <w:t xml:space="preserve">of the child and their family </w:t>
      </w:r>
      <w:r w:rsidRPr="00B5086D">
        <w:t>with th</w:t>
      </w:r>
      <w:r>
        <w:t>at</w:t>
      </w:r>
      <w:r w:rsidRPr="00B5086D">
        <w:t xml:space="preserve"> performance</w:t>
      </w:r>
      <w:r>
        <w:rPr>
          <w:rStyle w:val="FootnoteReference"/>
        </w:rPr>
        <w:footnoteReference w:id="10"/>
      </w:r>
      <w:r w:rsidRPr="00B5086D">
        <w:t>.</w:t>
      </w:r>
      <w:r>
        <w:t xml:space="preserve"> COPM is an individualised outcome measure to detect changes in a client’s self-perception of their occupational performance over time. ‘Occupational performance’ in the context of children equates to their ability to play, learn, and interact with their environment.</w:t>
      </w:r>
    </w:p>
    <w:p w14:paraId="434DE217" w14:textId="77777777" w:rsidR="00F80FE6" w:rsidRPr="00EE1B98" w:rsidRDefault="00F80FE6" w:rsidP="001E1DD7">
      <w:pPr>
        <w:pStyle w:val="Heading4"/>
        <w:ind w:left="0"/>
      </w:pPr>
      <w:r w:rsidRPr="00EE1B98">
        <w:t>GAS: Goal Attainment Scale</w:t>
      </w:r>
    </w:p>
    <w:p w14:paraId="1DE771F6" w14:textId="77777777" w:rsidR="00F80FE6" w:rsidRPr="00A82F0D" w:rsidRDefault="00F80FE6" w:rsidP="00F80FE6">
      <w:r>
        <w:rPr>
          <w:rFonts w:cs="Arial"/>
          <w:szCs w:val="27"/>
          <w:shd w:val="clear" w:color="auto" w:fill="FFFFFF"/>
        </w:rPr>
        <w:t xml:space="preserve">Goal Attainment Scaling (GAS) allows for a </w:t>
      </w:r>
      <w:r w:rsidRPr="00EE1B98">
        <w:rPr>
          <w:rFonts w:cs="Arial"/>
          <w:szCs w:val="27"/>
          <w:shd w:val="clear" w:color="auto" w:fill="FFFFFF"/>
        </w:rPr>
        <w:t>standardi</w:t>
      </w:r>
      <w:r>
        <w:rPr>
          <w:rFonts w:cs="Arial"/>
          <w:szCs w:val="27"/>
          <w:shd w:val="clear" w:color="auto" w:fill="FFFFFF"/>
        </w:rPr>
        <w:t>s</w:t>
      </w:r>
      <w:r w:rsidRPr="00EE1B98">
        <w:rPr>
          <w:rFonts w:cs="Arial"/>
          <w:szCs w:val="27"/>
          <w:shd w:val="clear" w:color="auto" w:fill="FFFFFF"/>
        </w:rPr>
        <w:t>ed evaluation of the effect of an intervention based on individuali</w:t>
      </w:r>
      <w:r>
        <w:rPr>
          <w:rFonts w:cs="Arial"/>
          <w:szCs w:val="27"/>
          <w:shd w:val="clear" w:color="auto" w:fill="FFFFFF"/>
        </w:rPr>
        <w:t>s</w:t>
      </w:r>
      <w:r w:rsidRPr="00EE1B98">
        <w:rPr>
          <w:rFonts w:cs="Arial"/>
          <w:szCs w:val="27"/>
          <w:shd w:val="clear" w:color="auto" w:fill="FFFFFF"/>
        </w:rPr>
        <w:t xml:space="preserve">ed goals. The </w:t>
      </w:r>
      <w:r>
        <w:rPr>
          <w:rFonts w:cs="Arial"/>
          <w:szCs w:val="27"/>
          <w:shd w:val="clear" w:color="auto" w:fill="FFFFFF"/>
        </w:rPr>
        <w:t>GAS</w:t>
      </w:r>
      <w:r w:rsidRPr="00EE1B98">
        <w:rPr>
          <w:rFonts w:cs="Arial"/>
          <w:szCs w:val="27"/>
          <w:shd w:val="clear" w:color="auto" w:fill="FFFFFF"/>
        </w:rPr>
        <w:t xml:space="preserve"> allows </w:t>
      </w:r>
      <w:r>
        <w:rPr>
          <w:rFonts w:cs="Arial"/>
          <w:szCs w:val="27"/>
          <w:shd w:val="clear" w:color="auto" w:fill="FFFFFF"/>
        </w:rPr>
        <w:t>people</w:t>
      </w:r>
      <w:r w:rsidRPr="00EE1B98">
        <w:rPr>
          <w:rFonts w:cs="Arial"/>
          <w:szCs w:val="27"/>
          <w:shd w:val="clear" w:color="auto" w:fill="FFFFFF"/>
        </w:rPr>
        <w:t xml:space="preserve"> to </w:t>
      </w:r>
      <w:r>
        <w:rPr>
          <w:rFonts w:cs="Arial"/>
          <w:szCs w:val="27"/>
          <w:shd w:val="clear" w:color="auto" w:fill="FFFFFF"/>
        </w:rPr>
        <w:t xml:space="preserve">set individual treatment goals </w:t>
      </w:r>
      <w:r w:rsidRPr="00EE1B98">
        <w:rPr>
          <w:rFonts w:cs="Arial"/>
          <w:szCs w:val="27"/>
          <w:shd w:val="clear" w:color="auto" w:fill="FFFFFF"/>
        </w:rPr>
        <w:t xml:space="preserve">with their treating professional. The goals </w:t>
      </w:r>
      <w:r>
        <w:rPr>
          <w:rFonts w:cs="Arial"/>
          <w:szCs w:val="27"/>
          <w:shd w:val="clear" w:color="auto" w:fill="FFFFFF"/>
        </w:rPr>
        <w:t>need to be defined</w:t>
      </w:r>
      <w:r w:rsidRPr="00EE1B98">
        <w:rPr>
          <w:rFonts w:cs="Arial"/>
          <w:szCs w:val="27"/>
          <w:shd w:val="clear" w:color="auto" w:fill="FFFFFF"/>
        </w:rPr>
        <w:t xml:space="preserve"> </w:t>
      </w:r>
      <w:r>
        <w:rPr>
          <w:rFonts w:cs="Arial"/>
          <w:szCs w:val="27"/>
          <w:shd w:val="clear" w:color="auto" w:fill="FFFFFF"/>
        </w:rPr>
        <w:t xml:space="preserve">so </w:t>
      </w:r>
      <w:r w:rsidRPr="00EE1B98">
        <w:rPr>
          <w:rFonts w:cs="Arial"/>
          <w:szCs w:val="27"/>
          <w:shd w:val="clear" w:color="auto" w:fill="FFFFFF"/>
        </w:rPr>
        <w:t xml:space="preserve">that an independent evaluator can assess </w:t>
      </w:r>
      <w:r>
        <w:rPr>
          <w:rFonts w:cs="Arial"/>
          <w:szCs w:val="27"/>
          <w:shd w:val="clear" w:color="auto" w:fill="FFFFFF"/>
        </w:rPr>
        <w:t>the extent of goal achievement</w:t>
      </w:r>
      <w:r w:rsidRPr="00EE1B98">
        <w:rPr>
          <w:rFonts w:cs="Arial"/>
          <w:szCs w:val="27"/>
          <w:shd w:val="clear" w:color="auto" w:fill="FFFFFF"/>
        </w:rPr>
        <w:t xml:space="preserve">. This means </w:t>
      </w:r>
      <w:r>
        <w:rPr>
          <w:rFonts w:cs="Arial"/>
          <w:szCs w:val="27"/>
          <w:shd w:val="clear" w:color="auto" w:fill="FFFFFF"/>
        </w:rPr>
        <w:t>goals</w:t>
      </w:r>
      <w:r w:rsidRPr="00EE1B98">
        <w:rPr>
          <w:rFonts w:cs="Arial"/>
          <w:szCs w:val="27"/>
          <w:shd w:val="clear" w:color="auto" w:fill="FFFFFF"/>
        </w:rPr>
        <w:t xml:space="preserve"> must be measurable</w:t>
      </w:r>
      <w:r>
        <w:rPr>
          <w:rFonts w:cs="Arial"/>
          <w:szCs w:val="27"/>
          <w:shd w:val="clear" w:color="auto" w:fill="FFFFFF"/>
        </w:rPr>
        <w:t xml:space="preserve"> and</w:t>
      </w:r>
      <w:r w:rsidRPr="00EE1B98">
        <w:rPr>
          <w:rFonts w:cs="Arial"/>
          <w:szCs w:val="27"/>
          <w:shd w:val="clear" w:color="auto" w:fill="FFFFFF"/>
        </w:rPr>
        <w:t xml:space="preserve"> preferably </w:t>
      </w:r>
      <w:r>
        <w:rPr>
          <w:rFonts w:cs="Arial"/>
          <w:szCs w:val="27"/>
          <w:shd w:val="clear" w:color="auto" w:fill="FFFFFF"/>
        </w:rPr>
        <w:t xml:space="preserve">align to a </w:t>
      </w:r>
      <w:r w:rsidRPr="00EE1B98">
        <w:rPr>
          <w:rFonts w:cs="Arial"/>
          <w:szCs w:val="27"/>
          <w:shd w:val="clear" w:color="auto" w:fill="FFFFFF"/>
        </w:rPr>
        <w:t>functional domain. The number</w:t>
      </w:r>
      <w:r>
        <w:rPr>
          <w:rFonts w:cs="Arial"/>
          <w:szCs w:val="27"/>
          <w:shd w:val="clear" w:color="auto" w:fill="FFFFFF"/>
        </w:rPr>
        <w:t xml:space="preserve"> and content</w:t>
      </w:r>
      <w:r w:rsidRPr="00EE1B98">
        <w:rPr>
          <w:rFonts w:cs="Arial"/>
          <w:szCs w:val="27"/>
          <w:shd w:val="clear" w:color="auto" w:fill="FFFFFF"/>
        </w:rPr>
        <w:t xml:space="preserve"> of </w:t>
      </w:r>
      <w:r>
        <w:rPr>
          <w:rFonts w:cs="Arial"/>
          <w:szCs w:val="27"/>
          <w:shd w:val="clear" w:color="auto" w:fill="FFFFFF"/>
        </w:rPr>
        <w:t xml:space="preserve">the </w:t>
      </w:r>
      <w:r w:rsidRPr="00EE1B98">
        <w:rPr>
          <w:rFonts w:cs="Arial"/>
          <w:szCs w:val="27"/>
          <w:shd w:val="clear" w:color="auto" w:fill="FFFFFF"/>
        </w:rPr>
        <w:t xml:space="preserve">goals may differ </w:t>
      </w:r>
      <w:r>
        <w:rPr>
          <w:rFonts w:cs="Arial"/>
          <w:szCs w:val="27"/>
          <w:shd w:val="clear" w:color="auto" w:fill="FFFFFF"/>
        </w:rPr>
        <w:t>between clients</w:t>
      </w:r>
      <w:r w:rsidRPr="00EE1B98">
        <w:rPr>
          <w:rFonts w:cs="Arial"/>
          <w:szCs w:val="27"/>
          <w:shd w:val="clear" w:color="auto" w:fill="FFFFFF"/>
        </w:rPr>
        <w:t xml:space="preserve">, but </w:t>
      </w:r>
      <w:r>
        <w:rPr>
          <w:rFonts w:cs="Arial"/>
          <w:szCs w:val="27"/>
          <w:shd w:val="clear" w:color="auto" w:fill="FFFFFF"/>
        </w:rPr>
        <w:t>the measurement of goal achievement is standardised.</w:t>
      </w:r>
    </w:p>
    <w:p w14:paraId="530BA988" w14:textId="6F8DB6CA" w:rsidR="00F80FE6" w:rsidRPr="00EE1B98" w:rsidRDefault="00386125" w:rsidP="001E1DD7">
      <w:pPr>
        <w:pStyle w:val="Heading4"/>
        <w:ind w:left="0"/>
      </w:pPr>
      <w:r>
        <w:t>GAS-Light</w:t>
      </w:r>
      <w:r w:rsidR="00F80FE6" w:rsidRPr="00EE1B98">
        <w:t>: Goal Attainment Scale</w:t>
      </w:r>
      <w:r w:rsidR="00F80FE6">
        <w:t>-Light Version</w:t>
      </w:r>
    </w:p>
    <w:p w14:paraId="0173A4F8" w14:textId="77777777" w:rsidR="00F80FE6" w:rsidRDefault="00F80FE6" w:rsidP="00F80FE6">
      <w:r>
        <w:t>Although the GAS is a flexible and responsive assessment for evaluating outcomes in complex interventions, users have reported three problems that have limited its uptake:</w:t>
      </w:r>
    </w:p>
    <w:p w14:paraId="4C8C7A69" w14:textId="77777777" w:rsidR="00F80FE6" w:rsidRDefault="00F80FE6" w:rsidP="00904817">
      <w:pPr>
        <w:pStyle w:val="ListParagraph"/>
        <w:numPr>
          <w:ilvl w:val="0"/>
          <w:numId w:val="3"/>
        </w:numPr>
      </w:pPr>
      <w:r>
        <w:t>Using the current scoring method, descriptions of achievements should be pre-defined for each of the five outcome score levels (-2, -1, 0, +1, +2) using a ‘follow up guide.’ This is time consuming given that only one level will be endorsed as the outcome of the intervention.</w:t>
      </w:r>
    </w:p>
    <w:p w14:paraId="4440F074" w14:textId="77777777" w:rsidR="00F80FE6" w:rsidRDefault="00F80FE6" w:rsidP="00904817">
      <w:pPr>
        <w:pStyle w:val="ListParagraph"/>
        <w:numPr>
          <w:ilvl w:val="0"/>
          <w:numId w:val="3"/>
        </w:numPr>
      </w:pPr>
      <w:r>
        <w:t>Users have reported confusion surrounding the complexity and diversity of numerical scoring methods used for the GAS.</w:t>
      </w:r>
    </w:p>
    <w:p w14:paraId="0A555D13" w14:textId="77777777" w:rsidR="00F80FE6" w:rsidRDefault="00F80FE6" w:rsidP="00904817">
      <w:pPr>
        <w:pStyle w:val="ListParagraph"/>
        <w:numPr>
          <w:ilvl w:val="0"/>
          <w:numId w:val="3"/>
        </w:numPr>
      </w:pPr>
      <w:r>
        <w:t>Users dislike applying negative scores which may be discouraging to families.</w:t>
      </w:r>
    </w:p>
    <w:p w14:paraId="07E04798" w14:textId="5A97BAA5" w:rsidR="00F80FE6" w:rsidRDefault="00F80FE6" w:rsidP="00F80FE6">
      <w:r>
        <w:lastRenderedPageBreak/>
        <w:t xml:space="preserve">Differences between the GAS and the </w:t>
      </w:r>
      <w:r w:rsidR="00386125">
        <w:t>GAS-Light</w:t>
      </w:r>
      <w:r>
        <w:t>, which respond to these problems, are</w:t>
      </w:r>
      <w:r>
        <w:rPr>
          <w:rStyle w:val="FootnoteReference"/>
        </w:rPr>
        <w:footnoteReference w:id="11"/>
      </w:r>
      <w:r>
        <w:t>.</w:t>
      </w:r>
    </w:p>
    <w:p w14:paraId="422753B5" w14:textId="77777777" w:rsidR="00F80FE6" w:rsidRDefault="00F80FE6" w:rsidP="00904817">
      <w:pPr>
        <w:pStyle w:val="ListParagraph"/>
        <w:numPr>
          <w:ilvl w:val="0"/>
          <w:numId w:val="5"/>
        </w:numPr>
      </w:pPr>
      <w:r>
        <w:t>Descriptions of achievement only need to be pre-defined for the most likely of the five outcome score levels, as opposed to each of them. Rating of all other levels, if attained, will be retrospective.</w:t>
      </w:r>
    </w:p>
    <w:p w14:paraId="79C31726" w14:textId="77777777" w:rsidR="00F80FE6" w:rsidRDefault="00F80FE6" w:rsidP="00904817">
      <w:pPr>
        <w:pStyle w:val="ListParagraph"/>
        <w:numPr>
          <w:ilvl w:val="0"/>
          <w:numId w:val="5"/>
        </w:numPr>
      </w:pPr>
      <w:r>
        <w:t>The client and practitioners are both involved in goal setting and evaluation.</w:t>
      </w:r>
    </w:p>
    <w:p w14:paraId="4C5C092F" w14:textId="77777777" w:rsidR="00F80FE6" w:rsidRDefault="00F80FE6" w:rsidP="00904817">
      <w:pPr>
        <w:pStyle w:val="ListParagraph"/>
        <w:numPr>
          <w:ilvl w:val="0"/>
          <w:numId w:val="5"/>
        </w:numPr>
      </w:pPr>
      <w:r>
        <w:t>Scoring now allows practitioners to record goal attainment without reference to numeric scores, avoiding the perceived negative connotations of negative scores.</w:t>
      </w:r>
    </w:p>
    <w:p w14:paraId="01D93E00" w14:textId="1D36352C" w:rsidR="00F80FE6" w:rsidRDefault="00F80FE6" w:rsidP="00F80FE6">
      <w:r>
        <w:t>T</w:t>
      </w:r>
      <w:r w:rsidRPr="00FE5E99">
        <w:t xml:space="preserve">he </w:t>
      </w:r>
      <w:r w:rsidR="00386125">
        <w:t>GAS-Light</w:t>
      </w:r>
      <w:r w:rsidRPr="00FE5E99">
        <w:t xml:space="preserve"> </w:t>
      </w:r>
      <w:r>
        <w:t>is not a novel tool but a different approach to applying and scoring the GAS.</w:t>
      </w:r>
    </w:p>
    <w:p w14:paraId="062C2506" w14:textId="77777777" w:rsidR="00F80FE6" w:rsidRPr="00BF201A" w:rsidRDefault="00F80FE6" w:rsidP="00593808">
      <w:pPr>
        <w:pStyle w:val="Heading3nonumber"/>
        <w:ind w:left="0" w:firstLine="0"/>
      </w:pPr>
      <w:bookmarkStart w:id="259" w:name="_Toc117079738"/>
      <w:bookmarkStart w:id="260" w:name="_Toc124917316"/>
      <w:bookmarkStart w:id="261" w:name="_Toc124917907"/>
      <w:bookmarkStart w:id="262" w:name="_Toc128403055"/>
      <w:r>
        <w:t>Children Outcome Measures-Objective assessment of outcomes</w:t>
      </w:r>
      <w:bookmarkEnd w:id="259"/>
      <w:bookmarkEnd w:id="260"/>
      <w:bookmarkEnd w:id="261"/>
      <w:bookmarkEnd w:id="262"/>
    </w:p>
    <w:p w14:paraId="6695124C" w14:textId="77777777" w:rsidR="00F80FE6" w:rsidRPr="005621CA" w:rsidRDefault="00F80FE6" w:rsidP="001E1DD7">
      <w:pPr>
        <w:pStyle w:val="Heading4"/>
        <w:ind w:left="0"/>
      </w:pPr>
      <w:bookmarkStart w:id="263" w:name="_Toc75004366"/>
      <w:r w:rsidRPr="005621CA">
        <w:t xml:space="preserve">PEDI-CAT: The Paediatric Evaluation of Disability Inventory-Computer Adaptive Test </w:t>
      </w:r>
    </w:p>
    <w:p w14:paraId="7FEBEA80" w14:textId="77777777" w:rsidR="00F80FE6" w:rsidRDefault="00F80FE6" w:rsidP="00F80FE6">
      <w:pPr>
        <w:spacing w:line="276" w:lineRule="auto"/>
      </w:pPr>
      <w:r>
        <w:t>PEDI-CAT is a standardised, population norm-based tool designed to evaluate paediatric disability</w:t>
      </w:r>
      <w:r>
        <w:rPr>
          <w:rStyle w:val="FootnoteReference"/>
        </w:rPr>
        <w:footnoteReference w:id="12"/>
      </w:r>
      <w:r>
        <w:t>. PEDI-CAT allows identification of functional delay, examination of improvement for a child after intervention, and the evaluation and monitoring of progress in a wide range of disability groups. Although the children in ES do not have developmental delay (as defined by the Act) or disability, it is still suitable as an assessment measure for children receiving ES. The NDIS currently requires all children to have a PEDI-CAT completed upon entry if they receive ES. The assessment is also used to inform Scheme Access.</w:t>
      </w:r>
    </w:p>
    <w:p w14:paraId="18903FEA" w14:textId="77777777" w:rsidR="00F80FE6" w:rsidRDefault="00F80FE6" w:rsidP="00F80FE6">
      <w:pPr>
        <w:spacing w:line="276" w:lineRule="auto"/>
      </w:pPr>
      <w:r>
        <w:t>PEDI-CAT assesses responses to items grouped into four domains: Daily activities, Mobility, Social/Cognitive, and Responsibility. The measure is administered using a computerised adaptive testing algorithm, which reduces the number of items respondents need to answer.</w:t>
      </w:r>
    </w:p>
    <w:p w14:paraId="57F4835F" w14:textId="77777777" w:rsidR="00E52C7B" w:rsidRDefault="00E52C7B" w:rsidP="00A23203">
      <w:pPr>
        <w:pStyle w:val="AppendixStyle1"/>
        <w:sectPr w:rsidR="00E52C7B" w:rsidSect="003B38E9">
          <w:pgSz w:w="11906" w:h="16838"/>
          <w:pgMar w:top="1440" w:right="1440" w:bottom="1440" w:left="1440" w:header="708" w:footer="0" w:gutter="0"/>
          <w:cols w:space="708"/>
          <w:titlePg/>
          <w:docGrid w:linePitch="360"/>
        </w:sectPr>
      </w:pPr>
    </w:p>
    <w:p w14:paraId="0F985AA6" w14:textId="2B578776" w:rsidR="00C357DB" w:rsidRDefault="005669CA" w:rsidP="00A23203">
      <w:pPr>
        <w:pStyle w:val="AppendixStyle1"/>
      </w:pPr>
      <w:bookmarkStart w:id="264" w:name="_Toc128403056"/>
      <w:r>
        <w:lastRenderedPageBreak/>
        <w:t>OM tool e</w:t>
      </w:r>
      <w:r w:rsidR="0080661D">
        <w:t>valuation</w:t>
      </w:r>
      <w:r w:rsidR="00421EDF">
        <w:t xml:space="preserve"> </w:t>
      </w:r>
      <w:r w:rsidR="00C1228E">
        <w:t xml:space="preserve">methods </w:t>
      </w:r>
      <w:r w:rsidR="00C261FD">
        <w:t xml:space="preserve">and </w:t>
      </w:r>
      <w:r w:rsidR="00C1228E">
        <w:t>q</w:t>
      </w:r>
      <w:r w:rsidR="00C261FD">
        <w:t>uestions</w:t>
      </w:r>
      <w:bookmarkEnd w:id="263"/>
      <w:bookmarkEnd w:id="264"/>
    </w:p>
    <w:p w14:paraId="62DA425F" w14:textId="54E8A910" w:rsidR="00852527" w:rsidRDefault="00320013">
      <w:r>
        <w:t>The table below</w:t>
      </w:r>
      <w:r w:rsidR="00A47849">
        <w:t xml:space="preserve"> </w:t>
      </w:r>
      <w:r w:rsidR="00B53B40">
        <w:t xml:space="preserve">shows which data sources were used for each </w:t>
      </w:r>
      <w:r w:rsidR="00A47849">
        <w:t>evaluation question</w:t>
      </w:r>
      <w:r w:rsidR="00852527" w:rsidRPr="000D13BB">
        <w:t>.</w:t>
      </w:r>
    </w:p>
    <w:p w14:paraId="6A311136" w14:textId="3514526F" w:rsidR="00320013" w:rsidRDefault="00320013" w:rsidP="00593808">
      <w:pPr>
        <w:pStyle w:val="Heading5"/>
      </w:pPr>
      <w:r>
        <w:t xml:space="preserve">Table </w:t>
      </w:r>
      <w:r w:rsidR="001E1DD7">
        <w:t>B</w:t>
      </w:r>
      <w:r>
        <w:fldChar w:fldCharType="begin"/>
      </w:r>
      <w:r>
        <w:instrText>SEQ Table_B \* ARABIC</w:instrText>
      </w:r>
      <w:r>
        <w:fldChar w:fldCharType="separate"/>
      </w:r>
      <w:r>
        <w:rPr>
          <w:noProof/>
        </w:rPr>
        <w:t>1</w:t>
      </w:r>
      <w:r>
        <w:fldChar w:fldCharType="end"/>
      </w:r>
      <w:r>
        <w:t xml:space="preserve">: </w:t>
      </w:r>
      <w:r w:rsidRPr="00761C33">
        <w:t>A</w:t>
      </w:r>
      <w:r w:rsidR="0084722D">
        <w:t>lignment of e</w:t>
      </w:r>
      <w:r w:rsidRPr="00761C33">
        <w:t>valuati</w:t>
      </w:r>
      <w:r w:rsidR="0084722D">
        <w:t>on questions to Data Sources</w:t>
      </w:r>
    </w:p>
    <w:tbl>
      <w:tblPr>
        <w:tblStyle w:val="TableGrid"/>
        <w:tblW w:w="14304" w:type="dxa"/>
        <w:tblBorders>
          <w:insideV w:val="none" w:sz="0" w:space="0" w:color="auto"/>
        </w:tblBorders>
        <w:tblLayout w:type="fixed"/>
        <w:tblLook w:val="04A0" w:firstRow="1" w:lastRow="0" w:firstColumn="1" w:lastColumn="0" w:noHBand="0" w:noVBand="1"/>
      </w:tblPr>
      <w:tblGrid>
        <w:gridCol w:w="5360"/>
        <w:gridCol w:w="1492"/>
        <w:gridCol w:w="1492"/>
        <w:gridCol w:w="1295"/>
        <w:gridCol w:w="1276"/>
        <w:gridCol w:w="1701"/>
        <w:gridCol w:w="1688"/>
      </w:tblGrid>
      <w:tr w:rsidR="00EF6F6A" w:rsidRPr="00DF2CE5" w14:paraId="10BC0FA4" w14:textId="77777777" w:rsidTr="00DF2CE5">
        <w:trPr>
          <w:trHeight w:val="1161"/>
        </w:trPr>
        <w:tc>
          <w:tcPr>
            <w:tcW w:w="5360" w:type="dxa"/>
            <w:shd w:val="clear" w:color="auto" w:fill="6B2976"/>
            <w:vAlign w:val="center"/>
          </w:tcPr>
          <w:p w14:paraId="7617BA2B" w14:textId="54C5D3B7" w:rsidR="00E52C7B" w:rsidRPr="00DF2CE5" w:rsidRDefault="00DF2CE5" w:rsidP="00102693">
            <w:pPr>
              <w:rPr>
                <w:b/>
                <w:bCs/>
                <w:color w:val="FFFFFF"/>
              </w:rPr>
            </w:pPr>
            <w:r>
              <w:rPr>
                <w:b/>
                <w:bCs/>
                <w:color w:val="FFFFFF"/>
              </w:rPr>
              <w:t>Evaluation Questions</w:t>
            </w:r>
          </w:p>
        </w:tc>
        <w:tc>
          <w:tcPr>
            <w:tcW w:w="1492" w:type="dxa"/>
            <w:shd w:val="clear" w:color="auto" w:fill="6B2976"/>
            <w:vAlign w:val="center"/>
          </w:tcPr>
          <w:p w14:paraId="074DFE6F" w14:textId="77777777" w:rsidR="00E52C7B" w:rsidRPr="00DF2CE5" w:rsidRDefault="00E52C7B" w:rsidP="00102693">
            <w:pPr>
              <w:rPr>
                <w:b/>
                <w:bCs/>
                <w:color w:val="FFFFFF"/>
                <w:sz w:val="20"/>
                <w:szCs w:val="22"/>
              </w:rPr>
            </w:pPr>
            <w:r w:rsidRPr="00DF2CE5">
              <w:rPr>
                <w:b/>
                <w:bCs/>
                <w:color w:val="FFFFFF"/>
                <w:sz w:val="20"/>
                <w:szCs w:val="22"/>
              </w:rPr>
              <w:t>EC Partner interview transcripts</w:t>
            </w:r>
          </w:p>
        </w:tc>
        <w:tc>
          <w:tcPr>
            <w:tcW w:w="1492" w:type="dxa"/>
            <w:shd w:val="clear" w:color="auto" w:fill="6B2976"/>
            <w:vAlign w:val="center"/>
          </w:tcPr>
          <w:p w14:paraId="562690B6" w14:textId="77777777" w:rsidR="00E52C7B" w:rsidRPr="00DF2CE5" w:rsidRDefault="00E52C7B" w:rsidP="00102693">
            <w:pPr>
              <w:rPr>
                <w:b/>
                <w:bCs/>
                <w:color w:val="FFFFFF"/>
                <w:sz w:val="20"/>
                <w:szCs w:val="22"/>
              </w:rPr>
            </w:pPr>
            <w:r w:rsidRPr="00DF2CE5">
              <w:rPr>
                <w:b/>
                <w:bCs/>
                <w:color w:val="FFFFFF"/>
                <w:sz w:val="20"/>
                <w:szCs w:val="22"/>
              </w:rPr>
              <w:t>Parent and carer online survey</w:t>
            </w:r>
          </w:p>
        </w:tc>
        <w:tc>
          <w:tcPr>
            <w:tcW w:w="1295" w:type="dxa"/>
            <w:shd w:val="clear" w:color="auto" w:fill="6B2976"/>
            <w:vAlign w:val="center"/>
          </w:tcPr>
          <w:p w14:paraId="208A6C49" w14:textId="77777777" w:rsidR="00E52C7B" w:rsidRPr="00DF2CE5" w:rsidRDefault="00E52C7B" w:rsidP="00102693">
            <w:pPr>
              <w:rPr>
                <w:b/>
                <w:bCs/>
                <w:color w:val="FFFFFF"/>
                <w:sz w:val="20"/>
                <w:szCs w:val="22"/>
              </w:rPr>
            </w:pPr>
            <w:r w:rsidRPr="00DF2CE5">
              <w:rPr>
                <w:b/>
                <w:bCs/>
                <w:color w:val="FFFFFF"/>
                <w:sz w:val="20"/>
                <w:szCs w:val="22"/>
              </w:rPr>
              <w:t>EC Partner online survey</w:t>
            </w:r>
          </w:p>
        </w:tc>
        <w:tc>
          <w:tcPr>
            <w:tcW w:w="1276" w:type="dxa"/>
            <w:shd w:val="clear" w:color="auto" w:fill="6B2976"/>
            <w:vAlign w:val="center"/>
          </w:tcPr>
          <w:p w14:paraId="79690202" w14:textId="77777777" w:rsidR="00E52C7B" w:rsidRPr="00DF2CE5" w:rsidRDefault="00E52C7B" w:rsidP="00102693">
            <w:pPr>
              <w:rPr>
                <w:b/>
                <w:bCs/>
                <w:color w:val="FFFFFF"/>
                <w:sz w:val="20"/>
                <w:szCs w:val="22"/>
              </w:rPr>
            </w:pPr>
            <w:r w:rsidRPr="00DF2CE5">
              <w:rPr>
                <w:b/>
                <w:bCs/>
                <w:color w:val="FFFFFF"/>
                <w:sz w:val="20"/>
                <w:szCs w:val="22"/>
              </w:rPr>
              <w:t>ECS Expert review CRM notes</w:t>
            </w:r>
          </w:p>
        </w:tc>
        <w:tc>
          <w:tcPr>
            <w:tcW w:w="1701" w:type="dxa"/>
            <w:shd w:val="clear" w:color="auto" w:fill="6B2976"/>
            <w:vAlign w:val="center"/>
          </w:tcPr>
          <w:p w14:paraId="4C7F1098" w14:textId="77777777" w:rsidR="00E52C7B" w:rsidRPr="00DF2CE5" w:rsidRDefault="00E52C7B" w:rsidP="00102693">
            <w:pPr>
              <w:rPr>
                <w:b/>
                <w:bCs/>
                <w:color w:val="FFFFFF"/>
                <w:sz w:val="20"/>
                <w:szCs w:val="22"/>
              </w:rPr>
            </w:pPr>
            <w:r w:rsidRPr="00DF2CE5">
              <w:rPr>
                <w:b/>
                <w:bCs/>
                <w:color w:val="FFFFFF"/>
                <w:sz w:val="20"/>
                <w:szCs w:val="22"/>
              </w:rPr>
              <w:t>Results from Assessment tools uploaded to CRM</w:t>
            </w:r>
          </w:p>
        </w:tc>
        <w:tc>
          <w:tcPr>
            <w:tcW w:w="1688" w:type="dxa"/>
            <w:shd w:val="clear" w:color="auto" w:fill="6B2976"/>
            <w:vAlign w:val="center"/>
          </w:tcPr>
          <w:p w14:paraId="41AC7973" w14:textId="77777777" w:rsidR="00E52C7B" w:rsidRPr="00DF2CE5" w:rsidRDefault="00E52C7B" w:rsidP="00102693">
            <w:pPr>
              <w:rPr>
                <w:b/>
                <w:bCs/>
                <w:color w:val="FFFFFF"/>
                <w:sz w:val="20"/>
                <w:szCs w:val="22"/>
              </w:rPr>
            </w:pPr>
            <w:r w:rsidRPr="00DF2CE5">
              <w:rPr>
                <w:b/>
                <w:bCs/>
                <w:color w:val="FFFFFF"/>
                <w:sz w:val="20"/>
                <w:szCs w:val="22"/>
              </w:rPr>
              <w:t>Demographic data (PEDI-CAT) collected in CRM</w:t>
            </w:r>
          </w:p>
        </w:tc>
      </w:tr>
      <w:tr w:rsidR="00EF6F6A" w14:paraId="5080E63F" w14:textId="77777777" w:rsidTr="00DF2CE5">
        <w:trPr>
          <w:trHeight w:val="279"/>
        </w:trPr>
        <w:tc>
          <w:tcPr>
            <w:tcW w:w="5360" w:type="dxa"/>
            <w:shd w:val="clear" w:color="auto" w:fill="auto"/>
            <w:vAlign w:val="center"/>
          </w:tcPr>
          <w:p w14:paraId="19B0B868" w14:textId="77777777" w:rsidR="00E52C7B" w:rsidRPr="00593808" w:rsidRDefault="00E52C7B" w:rsidP="00904817">
            <w:pPr>
              <w:pStyle w:val="ListParagraph"/>
              <w:numPr>
                <w:ilvl w:val="0"/>
                <w:numId w:val="6"/>
              </w:numPr>
              <w:spacing w:before="20" w:after="20" w:line="240" w:lineRule="auto"/>
              <w:ind w:right="-6"/>
              <w:rPr>
                <w:rFonts w:eastAsia="Times New Roman" w:cs="Arial"/>
                <w:color w:val="000000"/>
                <w:sz w:val="20"/>
                <w:szCs w:val="20"/>
                <w:lang w:eastAsia="en-AU"/>
              </w:rPr>
            </w:pPr>
            <w:r w:rsidRPr="00593808">
              <w:rPr>
                <w:rFonts w:eastAsia="Times New Roman" w:cs="Arial"/>
                <w:color w:val="000000"/>
                <w:sz w:val="20"/>
                <w:szCs w:val="20"/>
                <w:lang w:eastAsia="en-AU"/>
              </w:rPr>
              <w:t>Do the tools (PEEM, COPM, GAS, and GAS-Light) proposed to assess outcomes commonly identified in ES do so comprehensively, accurately and consistently?</w:t>
            </w:r>
          </w:p>
        </w:tc>
        <w:tc>
          <w:tcPr>
            <w:tcW w:w="1492" w:type="dxa"/>
            <w:shd w:val="clear" w:color="auto" w:fill="8AC640"/>
            <w:vAlign w:val="center"/>
          </w:tcPr>
          <w:p w14:paraId="2B9F3F9B" w14:textId="77777777" w:rsidR="00E52C7B" w:rsidRPr="00AC2CF5" w:rsidRDefault="00E52C7B" w:rsidP="00102693">
            <w:pPr>
              <w:rPr>
                <w:sz w:val="20"/>
                <w:szCs w:val="22"/>
              </w:rPr>
            </w:pPr>
            <w:r w:rsidRPr="00AC2CF5">
              <w:rPr>
                <w:sz w:val="20"/>
                <w:szCs w:val="22"/>
              </w:rPr>
              <w:t>Y</w:t>
            </w:r>
          </w:p>
        </w:tc>
        <w:tc>
          <w:tcPr>
            <w:tcW w:w="1492" w:type="dxa"/>
            <w:shd w:val="clear" w:color="auto" w:fill="8AC640"/>
            <w:vAlign w:val="center"/>
          </w:tcPr>
          <w:p w14:paraId="1757DE46" w14:textId="77777777" w:rsidR="00E52C7B" w:rsidRPr="00AC2CF5" w:rsidRDefault="00E52C7B" w:rsidP="00102693">
            <w:pPr>
              <w:rPr>
                <w:sz w:val="20"/>
                <w:szCs w:val="22"/>
              </w:rPr>
            </w:pPr>
            <w:r w:rsidRPr="00AC2CF5">
              <w:rPr>
                <w:sz w:val="20"/>
                <w:szCs w:val="22"/>
              </w:rPr>
              <w:t>Y</w:t>
            </w:r>
          </w:p>
        </w:tc>
        <w:tc>
          <w:tcPr>
            <w:tcW w:w="1295" w:type="dxa"/>
            <w:shd w:val="clear" w:color="auto" w:fill="8AC640"/>
            <w:vAlign w:val="center"/>
          </w:tcPr>
          <w:p w14:paraId="20F6E96A" w14:textId="77777777" w:rsidR="00E52C7B" w:rsidRPr="00AC2CF5" w:rsidRDefault="00E52C7B" w:rsidP="00102693">
            <w:pPr>
              <w:rPr>
                <w:sz w:val="20"/>
                <w:szCs w:val="22"/>
              </w:rPr>
            </w:pPr>
            <w:r w:rsidRPr="00AC2CF5">
              <w:rPr>
                <w:sz w:val="20"/>
                <w:szCs w:val="22"/>
              </w:rPr>
              <w:t>Y</w:t>
            </w:r>
          </w:p>
        </w:tc>
        <w:tc>
          <w:tcPr>
            <w:tcW w:w="1276" w:type="dxa"/>
            <w:shd w:val="clear" w:color="auto" w:fill="8AC640"/>
            <w:vAlign w:val="center"/>
          </w:tcPr>
          <w:p w14:paraId="3B655403" w14:textId="77777777" w:rsidR="00E52C7B" w:rsidRPr="00AC2CF5" w:rsidRDefault="00E52C7B" w:rsidP="00102693">
            <w:pPr>
              <w:rPr>
                <w:sz w:val="20"/>
                <w:szCs w:val="22"/>
              </w:rPr>
            </w:pPr>
            <w:r w:rsidRPr="00AC2CF5">
              <w:rPr>
                <w:sz w:val="20"/>
                <w:szCs w:val="22"/>
              </w:rPr>
              <w:t>Y</w:t>
            </w:r>
          </w:p>
        </w:tc>
        <w:tc>
          <w:tcPr>
            <w:tcW w:w="1701" w:type="dxa"/>
            <w:shd w:val="clear" w:color="auto" w:fill="8AC640"/>
            <w:vAlign w:val="center"/>
          </w:tcPr>
          <w:p w14:paraId="3954BC06" w14:textId="77777777" w:rsidR="00E52C7B" w:rsidRPr="00AC2CF5" w:rsidRDefault="00E52C7B" w:rsidP="00102693">
            <w:pPr>
              <w:rPr>
                <w:sz w:val="20"/>
                <w:szCs w:val="22"/>
              </w:rPr>
            </w:pPr>
            <w:r w:rsidRPr="00AC2CF5">
              <w:rPr>
                <w:sz w:val="20"/>
                <w:szCs w:val="22"/>
              </w:rPr>
              <w:t>Y</w:t>
            </w:r>
          </w:p>
        </w:tc>
        <w:tc>
          <w:tcPr>
            <w:tcW w:w="1688" w:type="dxa"/>
            <w:shd w:val="clear" w:color="auto" w:fill="auto"/>
            <w:vAlign w:val="center"/>
          </w:tcPr>
          <w:p w14:paraId="02BE1038" w14:textId="77777777" w:rsidR="00E52C7B" w:rsidRPr="00AC2CF5" w:rsidRDefault="00E52C7B" w:rsidP="00102693">
            <w:pPr>
              <w:rPr>
                <w:sz w:val="20"/>
                <w:szCs w:val="22"/>
              </w:rPr>
            </w:pPr>
            <w:r w:rsidRPr="00AC2CF5">
              <w:rPr>
                <w:sz w:val="20"/>
                <w:szCs w:val="22"/>
              </w:rPr>
              <w:t>N</w:t>
            </w:r>
          </w:p>
        </w:tc>
      </w:tr>
      <w:tr w:rsidR="00EF6F6A" w14:paraId="29A801F5" w14:textId="77777777" w:rsidTr="00DF2CE5">
        <w:trPr>
          <w:trHeight w:val="294"/>
        </w:trPr>
        <w:tc>
          <w:tcPr>
            <w:tcW w:w="5360" w:type="dxa"/>
            <w:shd w:val="clear" w:color="auto" w:fill="auto"/>
            <w:vAlign w:val="center"/>
          </w:tcPr>
          <w:p w14:paraId="7C0DD7AD" w14:textId="77777777" w:rsidR="00E52C7B" w:rsidRPr="0038000F" w:rsidRDefault="00E52C7B" w:rsidP="00904817">
            <w:pPr>
              <w:pStyle w:val="ListParagraph"/>
              <w:numPr>
                <w:ilvl w:val="0"/>
                <w:numId w:val="6"/>
              </w:numPr>
              <w:rPr>
                <w:rFonts w:eastAsia="Times New Roman" w:cs="Arial"/>
                <w:sz w:val="20"/>
                <w:szCs w:val="20"/>
                <w:lang w:eastAsia="en-AU"/>
              </w:rPr>
            </w:pPr>
            <w:r w:rsidRPr="00807FE6">
              <w:rPr>
                <w:rFonts w:eastAsia="Times New Roman" w:cs="Arial"/>
                <w:sz w:val="20"/>
                <w:szCs w:val="20"/>
                <w:lang w:eastAsia="en-AU"/>
              </w:rPr>
              <w:t xml:space="preserve">To what </w:t>
            </w:r>
            <w:r>
              <w:rPr>
                <w:rFonts w:eastAsia="Times New Roman" w:cs="Arial"/>
                <w:sz w:val="20"/>
                <w:szCs w:val="20"/>
                <w:lang w:eastAsia="en-AU"/>
              </w:rPr>
              <w:t>extent did EC partners and families feel like the PEEM comprehensively captured parental empowerment and efficacy?</w:t>
            </w:r>
          </w:p>
        </w:tc>
        <w:tc>
          <w:tcPr>
            <w:tcW w:w="1492" w:type="dxa"/>
            <w:shd w:val="clear" w:color="auto" w:fill="8AC640"/>
            <w:vAlign w:val="center"/>
          </w:tcPr>
          <w:p w14:paraId="3A18020E" w14:textId="77777777" w:rsidR="00E52C7B" w:rsidRPr="00AC2CF5" w:rsidRDefault="00E52C7B" w:rsidP="00102693">
            <w:pPr>
              <w:rPr>
                <w:sz w:val="20"/>
                <w:szCs w:val="22"/>
              </w:rPr>
            </w:pPr>
            <w:r w:rsidRPr="00AC2CF5">
              <w:rPr>
                <w:sz w:val="20"/>
                <w:szCs w:val="22"/>
              </w:rPr>
              <w:t>Y</w:t>
            </w:r>
          </w:p>
        </w:tc>
        <w:tc>
          <w:tcPr>
            <w:tcW w:w="1492" w:type="dxa"/>
            <w:shd w:val="clear" w:color="auto" w:fill="8AC640"/>
            <w:vAlign w:val="center"/>
          </w:tcPr>
          <w:p w14:paraId="4613B6D1" w14:textId="77777777" w:rsidR="00E52C7B" w:rsidRPr="00AC2CF5" w:rsidRDefault="00E52C7B" w:rsidP="00102693">
            <w:pPr>
              <w:rPr>
                <w:sz w:val="20"/>
                <w:szCs w:val="22"/>
              </w:rPr>
            </w:pPr>
            <w:r w:rsidRPr="00AC2CF5">
              <w:rPr>
                <w:sz w:val="20"/>
                <w:szCs w:val="22"/>
              </w:rPr>
              <w:t>Y</w:t>
            </w:r>
          </w:p>
        </w:tc>
        <w:tc>
          <w:tcPr>
            <w:tcW w:w="1295" w:type="dxa"/>
            <w:shd w:val="clear" w:color="auto" w:fill="8AC640"/>
            <w:vAlign w:val="center"/>
          </w:tcPr>
          <w:p w14:paraId="7D5940B2" w14:textId="77777777" w:rsidR="00E52C7B" w:rsidRPr="00AC2CF5" w:rsidRDefault="00E52C7B" w:rsidP="00102693">
            <w:pPr>
              <w:rPr>
                <w:sz w:val="20"/>
                <w:szCs w:val="22"/>
              </w:rPr>
            </w:pPr>
            <w:r w:rsidRPr="00AC2CF5">
              <w:rPr>
                <w:sz w:val="20"/>
                <w:szCs w:val="22"/>
              </w:rPr>
              <w:t>Y</w:t>
            </w:r>
          </w:p>
        </w:tc>
        <w:tc>
          <w:tcPr>
            <w:tcW w:w="1276" w:type="dxa"/>
            <w:shd w:val="clear" w:color="auto" w:fill="8AC640"/>
            <w:vAlign w:val="center"/>
          </w:tcPr>
          <w:p w14:paraId="6413E586" w14:textId="77777777" w:rsidR="00E52C7B" w:rsidRPr="00AC2CF5" w:rsidRDefault="00E52C7B" w:rsidP="00102693">
            <w:pPr>
              <w:rPr>
                <w:sz w:val="20"/>
                <w:szCs w:val="22"/>
              </w:rPr>
            </w:pPr>
            <w:r w:rsidRPr="00AC2CF5">
              <w:rPr>
                <w:sz w:val="20"/>
                <w:szCs w:val="22"/>
              </w:rPr>
              <w:t>Y</w:t>
            </w:r>
          </w:p>
        </w:tc>
        <w:tc>
          <w:tcPr>
            <w:tcW w:w="1701" w:type="dxa"/>
            <w:shd w:val="clear" w:color="auto" w:fill="auto"/>
            <w:vAlign w:val="center"/>
          </w:tcPr>
          <w:p w14:paraId="6A591F11" w14:textId="77777777" w:rsidR="00E52C7B" w:rsidRPr="00AC2CF5" w:rsidRDefault="00E52C7B" w:rsidP="00102693">
            <w:pPr>
              <w:rPr>
                <w:sz w:val="20"/>
                <w:szCs w:val="22"/>
              </w:rPr>
            </w:pPr>
            <w:r w:rsidRPr="00AC2CF5">
              <w:rPr>
                <w:sz w:val="20"/>
                <w:szCs w:val="22"/>
              </w:rPr>
              <w:t>N</w:t>
            </w:r>
          </w:p>
        </w:tc>
        <w:tc>
          <w:tcPr>
            <w:tcW w:w="1688" w:type="dxa"/>
            <w:shd w:val="clear" w:color="auto" w:fill="auto"/>
            <w:vAlign w:val="center"/>
          </w:tcPr>
          <w:p w14:paraId="7809C3C3" w14:textId="77777777" w:rsidR="00E52C7B" w:rsidRPr="00AC2CF5" w:rsidRDefault="00E52C7B" w:rsidP="00102693">
            <w:pPr>
              <w:rPr>
                <w:sz w:val="20"/>
                <w:szCs w:val="22"/>
              </w:rPr>
            </w:pPr>
            <w:r w:rsidRPr="00AC2CF5">
              <w:rPr>
                <w:sz w:val="20"/>
                <w:szCs w:val="22"/>
              </w:rPr>
              <w:t>N</w:t>
            </w:r>
          </w:p>
        </w:tc>
      </w:tr>
      <w:tr w:rsidR="00EF6F6A" w14:paraId="2C36782A" w14:textId="77777777" w:rsidTr="00DF2CE5">
        <w:trPr>
          <w:trHeight w:val="279"/>
        </w:trPr>
        <w:tc>
          <w:tcPr>
            <w:tcW w:w="5360" w:type="dxa"/>
            <w:shd w:val="clear" w:color="auto" w:fill="auto"/>
            <w:vAlign w:val="center"/>
          </w:tcPr>
          <w:p w14:paraId="2D5FE00F" w14:textId="77777777" w:rsidR="00E52C7B" w:rsidRPr="00593808" w:rsidRDefault="00E52C7B" w:rsidP="00904817">
            <w:pPr>
              <w:pStyle w:val="ListParagraph"/>
              <w:numPr>
                <w:ilvl w:val="0"/>
                <w:numId w:val="6"/>
              </w:numPr>
              <w:rPr>
                <w:rFonts w:eastAsia="Times New Roman" w:cs="Arial"/>
                <w:color w:val="000000"/>
                <w:sz w:val="20"/>
                <w:szCs w:val="20"/>
                <w:lang w:eastAsia="en-AU"/>
              </w:rPr>
            </w:pPr>
            <w:r w:rsidRPr="00593808">
              <w:rPr>
                <w:rFonts w:eastAsia="Times New Roman" w:cs="Arial"/>
                <w:color w:val="000000"/>
                <w:sz w:val="20"/>
                <w:szCs w:val="20"/>
                <w:lang w:eastAsia="en-AU"/>
              </w:rPr>
              <w:t>To what extent did EC partners/families feel that the GAS-Light comprehensively captured the outcomes of the children? How does the GAS-Light compare to OM tools currently in use (COPM and GAS)?</w:t>
            </w:r>
          </w:p>
        </w:tc>
        <w:tc>
          <w:tcPr>
            <w:tcW w:w="1492" w:type="dxa"/>
            <w:shd w:val="clear" w:color="auto" w:fill="8AC640"/>
            <w:vAlign w:val="center"/>
          </w:tcPr>
          <w:p w14:paraId="522360F0" w14:textId="77777777" w:rsidR="00E52C7B" w:rsidRPr="00AC2CF5" w:rsidRDefault="00E52C7B" w:rsidP="00102693">
            <w:pPr>
              <w:rPr>
                <w:sz w:val="20"/>
                <w:szCs w:val="22"/>
              </w:rPr>
            </w:pPr>
            <w:r w:rsidRPr="00AC2CF5">
              <w:rPr>
                <w:sz w:val="20"/>
                <w:szCs w:val="22"/>
              </w:rPr>
              <w:t>Y</w:t>
            </w:r>
          </w:p>
        </w:tc>
        <w:tc>
          <w:tcPr>
            <w:tcW w:w="1492" w:type="dxa"/>
            <w:shd w:val="clear" w:color="auto" w:fill="8AC640"/>
            <w:vAlign w:val="center"/>
          </w:tcPr>
          <w:p w14:paraId="324AA796" w14:textId="77777777" w:rsidR="00E52C7B" w:rsidRPr="00AC2CF5" w:rsidRDefault="00E52C7B" w:rsidP="00102693">
            <w:pPr>
              <w:rPr>
                <w:sz w:val="20"/>
                <w:szCs w:val="22"/>
              </w:rPr>
            </w:pPr>
            <w:r w:rsidRPr="00AC2CF5">
              <w:rPr>
                <w:sz w:val="20"/>
                <w:szCs w:val="22"/>
              </w:rPr>
              <w:t>Y</w:t>
            </w:r>
          </w:p>
        </w:tc>
        <w:tc>
          <w:tcPr>
            <w:tcW w:w="1295" w:type="dxa"/>
            <w:shd w:val="clear" w:color="auto" w:fill="8AC640"/>
            <w:vAlign w:val="center"/>
          </w:tcPr>
          <w:p w14:paraId="750BFB82" w14:textId="77777777" w:rsidR="00E52C7B" w:rsidRPr="00AC2CF5" w:rsidRDefault="00E52C7B" w:rsidP="00102693">
            <w:pPr>
              <w:rPr>
                <w:sz w:val="20"/>
                <w:szCs w:val="22"/>
              </w:rPr>
            </w:pPr>
            <w:r w:rsidRPr="00AC2CF5">
              <w:rPr>
                <w:sz w:val="20"/>
                <w:szCs w:val="22"/>
              </w:rPr>
              <w:t>Y</w:t>
            </w:r>
          </w:p>
        </w:tc>
        <w:tc>
          <w:tcPr>
            <w:tcW w:w="1276" w:type="dxa"/>
            <w:shd w:val="clear" w:color="auto" w:fill="8AC640"/>
            <w:vAlign w:val="center"/>
          </w:tcPr>
          <w:p w14:paraId="67BC9825" w14:textId="77777777" w:rsidR="00E52C7B" w:rsidRPr="00AC2CF5" w:rsidRDefault="00E52C7B" w:rsidP="00102693">
            <w:pPr>
              <w:rPr>
                <w:sz w:val="20"/>
                <w:szCs w:val="22"/>
              </w:rPr>
            </w:pPr>
            <w:r w:rsidRPr="00AC2CF5">
              <w:rPr>
                <w:sz w:val="20"/>
                <w:szCs w:val="22"/>
              </w:rPr>
              <w:t>Y</w:t>
            </w:r>
          </w:p>
        </w:tc>
        <w:tc>
          <w:tcPr>
            <w:tcW w:w="1701" w:type="dxa"/>
            <w:shd w:val="clear" w:color="auto" w:fill="auto"/>
            <w:vAlign w:val="center"/>
          </w:tcPr>
          <w:p w14:paraId="4925AF43" w14:textId="77777777" w:rsidR="00E52C7B" w:rsidRPr="00AC2CF5" w:rsidRDefault="00E52C7B" w:rsidP="00102693">
            <w:pPr>
              <w:rPr>
                <w:sz w:val="20"/>
                <w:szCs w:val="22"/>
              </w:rPr>
            </w:pPr>
            <w:r w:rsidRPr="00AC2CF5">
              <w:rPr>
                <w:sz w:val="20"/>
                <w:szCs w:val="22"/>
              </w:rPr>
              <w:t>N</w:t>
            </w:r>
          </w:p>
        </w:tc>
        <w:tc>
          <w:tcPr>
            <w:tcW w:w="1688" w:type="dxa"/>
            <w:shd w:val="clear" w:color="auto" w:fill="auto"/>
            <w:vAlign w:val="center"/>
          </w:tcPr>
          <w:p w14:paraId="45C185CA" w14:textId="77777777" w:rsidR="00E52C7B" w:rsidRPr="00AC2CF5" w:rsidRDefault="00E52C7B" w:rsidP="00102693">
            <w:pPr>
              <w:rPr>
                <w:sz w:val="20"/>
                <w:szCs w:val="22"/>
              </w:rPr>
            </w:pPr>
            <w:r w:rsidRPr="00AC2CF5">
              <w:rPr>
                <w:sz w:val="20"/>
                <w:szCs w:val="22"/>
              </w:rPr>
              <w:t>N</w:t>
            </w:r>
          </w:p>
        </w:tc>
      </w:tr>
      <w:tr w:rsidR="00EF6F6A" w14:paraId="2C3FA53B" w14:textId="77777777" w:rsidTr="00DF2CE5">
        <w:trPr>
          <w:trHeight w:val="294"/>
        </w:trPr>
        <w:tc>
          <w:tcPr>
            <w:tcW w:w="5360" w:type="dxa"/>
            <w:shd w:val="clear" w:color="auto" w:fill="auto"/>
            <w:vAlign w:val="center"/>
          </w:tcPr>
          <w:p w14:paraId="40ACBEAC" w14:textId="77777777" w:rsidR="00E52C7B" w:rsidRPr="0038000F" w:rsidRDefault="00E52C7B" w:rsidP="00904817">
            <w:pPr>
              <w:pStyle w:val="ListParagraph"/>
              <w:numPr>
                <w:ilvl w:val="0"/>
                <w:numId w:val="6"/>
              </w:numPr>
              <w:rPr>
                <w:rFonts w:eastAsia="Times New Roman" w:cs="Arial"/>
                <w:sz w:val="20"/>
                <w:szCs w:val="20"/>
                <w:lang w:eastAsia="en-AU"/>
              </w:rPr>
            </w:pPr>
            <w:r w:rsidRPr="00807FE6">
              <w:rPr>
                <w:rFonts w:eastAsia="Times New Roman" w:cs="Arial"/>
                <w:sz w:val="20"/>
                <w:szCs w:val="20"/>
                <w:lang w:eastAsia="en-AU"/>
              </w:rPr>
              <w:t xml:space="preserve">What </w:t>
            </w:r>
            <w:r>
              <w:rPr>
                <w:rFonts w:eastAsia="Times New Roman" w:cs="Arial"/>
                <w:sz w:val="20"/>
                <w:szCs w:val="20"/>
                <w:lang w:eastAsia="en-AU"/>
              </w:rPr>
              <w:t>wa</w:t>
            </w:r>
            <w:r w:rsidRPr="00807FE6">
              <w:rPr>
                <w:rFonts w:eastAsia="Times New Roman" w:cs="Arial"/>
                <w:sz w:val="20"/>
                <w:szCs w:val="20"/>
                <w:lang w:eastAsia="en-AU"/>
              </w:rPr>
              <w:t xml:space="preserve">s the </w:t>
            </w:r>
            <w:r>
              <w:rPr>
                <w:rFonts w:eastAsia="Times New Roman" w:cs="Arial"/>
                <w:sz w:val="20"/>
                <w:szCs w:val="20"/>
                <w:lang w:eastAsia="en-AU"/>
              </w:rPr>
              <w:t>EC</w:t>
            </w:r>
            <w:r w:rsidRPr="00807FE6">
              <w:rPr>
                <w:rFonts w:eastAsia="Times New Roman" w:cs="Arial"/>
                <w:sz w:val="20"/>
                <w:szCs w:val="20"/>
                <w:lang w:eastAsia="en-AU"/>
              </w:rPr>
              <w:t xml:space="preserve"> </w:t>
            </w:r>
            <w:r>
              <w:rPr>
                <w:rFonts w:eastAsia="Times New Roman" w:cs="Arial"/>
                <w:sz w:val="20"/>
                <w:szCs w:val="20"/>
                <w:lang w:eastAsia="en-AU"/>
              </w:rPr>
              <w:t>partners</w:t>
            </w:r>
            <w:r w:rsidRPr="00807FE6">
              <w:rPr>
                <w:rFonts w:eastAsia="Times New Roman" w:cs="Arial"/>
                <w:sz w:val="20"/>
                <w:szCs w:val="20"/>
                <w:lang w:eastAsia="en-AU"/>
              </w:rPr>
              <w:t xml:space="preserve">’ experience </w:t>
            </w:r>
            <w:r>
              <w:rPr>
                <w:rFonts w:eastAsia="Times New Roman" w:cs="Arial"/>
                <w:sz w:val="20"/>
                <w:szCs w:val="20"/>
                <w:lang w:eastAsia="en-AU"/>
              </w:rPr>
              <w:t>using</w:t>
            </w:r>
            <w:r w:rsidRPr="00807FE6">
              <w:rPr>
                <w:rFonts w:eastAsia="Times New Roman" w:cs="Arial"/>
                <w:sz w:val="20"/>
                <w:szCs w:val="20"/>
                <w:lang w:eastAsia="en-AU"/>
              </w:rPr>
              <w:t xml:space="preserve"> each </w:t>
            </w:r>
            <w:r>
              <w:rPr>
                <w:rFonts w:eastAsia="Times New Roman" w:cs="Arial"/>
                <w:sz w:val="20"/>
                <w:szCs w:val="20"/>
                <w:lang w:eastAsia="en-AU"/>
              </w:rPr>
              <w:t xml:space="preserve">OM tool </w:t>
            </w:r>
            <w:r w:rsidRPr="00807FE6">
              <w:rPr>
                <w:rFonts w:eastAsia="Times New Roman" w:cs="Arial"/>
                <w:sz w:val="20"/>
                <w:szCs w:val="20"/>
                <w:lang w:eastAsia="en-AU"/>
              </w:rPr>
              <w:t>(</w:t>
            </w:r>
            <w:proofErr w:type="gramStart"/>
            <w:r>
              <w:rPr>
                <w:rFonts w:eastAsia="Times New Roman" w:cs="Arial"/>
                <w:sz w:val="20"/>
                <w:szCs w:val="20"/>
                <w:lang w:eastAsia="en-AU"/>
              </w:rPr>
              <w:t>e</w:t>
            </w:r>
            <w:r w:rsidRPr="00807FE6">
              <w:rPr>
                <w:rFonts w:eastAsia="Times New Roman" w:cs="Arial"/>
                <w:sz w:val="20"/>
                <w:szCs w:val="20"/>
                <w:lang w:eastAsia="en-AU"/>
              </w:rPr>
              <w:t>.g.</w:t>
            </w:r>
            <w:proofErr w:type="gramEnd"/>
            <w:r w:rsidRPr="00807FE6">
              <w:rPr>
                <w:rFonts w:eastAsia="Times New Roman" w:cs="Arial"/>
                <w:sz w:val="20"/>
                <w:szCs w:val="20"/>
                <w:lang w:eastAsia="en-AU"/>
              </w:rPr>
              <w:t xml:space="preserve"> ease of administration</w:t>
            </w:r>
            <w:r>
              <w:rPr>
                <w:rFonts w:eastAsia="Times New Roman" w:cs="Arial"/>
                <w:sz w:val="20"/>
                <w:szCs w:val="20"/>
                <w:lang w:eastAsia="en-AU"/>
              </w:rPr>
              <w:t xml:space="preserve">, time requirements, </w:t>
            </w:r>
            <w:r w:rsidRPr="00807FE6">
              <w:rPr>
                <w:rFonts w:eastAsia="Times New Roman" w:cs="Arial"/>
                <w:sz w:val="20"/>
                <w:szCs w:val="20"/>
                <w:lang w:eastAsia="en-AU"/>
              </w:rPr>
              <w:t>appropriate</w:t>
            </w:r>
            <w:r>
              <w:rPr>
                <w:rFonts w:eastAsia="Times New Roman" w:cs="Arial"/>
                <w:sz w:val="20"/>
                <w:szCs w:val="20"/>
                <w:lang w:eastAsia="en-AU"/>
              </w:rPr>
              <w:t>ness of</w:t>
            </w:r>
            <w:r w:rsidRPr="00807FE6">
              <w:rPr>
                <w:rFonts w:eastAsia="Times New Roman" w:cs="Arial"/>
                <w:sz w:val="20"/>
                <w:szCs w:val="20"/>
                <w:lang w:eastAsia="en-AU"/>
              </w:rPr>
              <w:t xml:space="preserve"> language a</w:t>
            </w:r>
            <w:r>
              <w:rPr>
                <w:rFonts w:eastAsia="Times New Roman" w:cs="Arial"/>
                <w:sz w:val="20"/>
                <w:szCs w:val="20"/>
                <w:lang w:eastAsia="en-AU"/>
              </w:rPr>
              <w:t>nd methods, acceptance to P</w:t>
            </w:r>
            <w:r w:rsidRPr="00807FE6">
              <w:rPr>
                <w:rFonts w:eastAsia="Times New Roman" w:cs="Arial"/>
                <w:sz w:val="20"/>
                <w:szCs w:val="20"/>
                <w:lang w:eastAsia="en-AU"/>
              </w:rPr>
              <w:t xml:space="preserve">articipants, </w:t>
            </w:r>
            <w:r>
              <w:rPr>
                <w:rFonts w:eastAsia="Times New Roman" w:cs="Arial"/>
                <w:sz w:val="20"/>
                <w:szCs w:val="20"/>
                <w:lang w:eastAsia="en-AU"/>
              </w:rPr>
              <w:t>etc.</w:t>
            </w:r>
            <w:r w:rsidRPr="00807FE6">
              <w:rPr>
                <w:rFonts w:eastAsia="Times New Roman" w:cs="Arial"/>
                <w:sz w:val="20"/>
                <w:szCs w:val="20"/>
                <w:lang w:eastAsia="en-AU"/>
              </w:rPr>
              <w:t>)</w:t>
            </w:r>
            <w:r>
              <w:rPr>
                <w:rFonts w:eastAsia="Times New Roman" w:cs="Arial"/>
                <w:sz w:val="20"/>
                <w:szCs w:val="20"/>
                <w:lang w:eastAsia="en-AU"/>
              </w:rPr>
              <w:t>?</w:t>
            </w:r>
          </w:p>
        </w:tc>
        <w:tc>
          <w:tcPr>
            <w:tcW w:w="1492" w:type="dxa"/>
            <w:shd w:val="clear" w:color="auto" w:fill="8AC640"/>
            <w:vAlign w:val="center"/>
          </w:tcPr>
          <w:p w14:paraId="3E1B970A" w14:textId="77777777" w:rsidR="00E52C7B" w:rsidRPr="00AC2CF5" w:rsidRDefault="00E52C7B" w:rsidP="00102693">
            <w:pPr>
              <w:rPr>
                <w:sz w:val="20"/>
                <w:szCs w:val="22"/>
              </w:rPr>
            </w:pPr>
            <w:r w:rsidRPr="00AC2CF5">
              <w:rPr>
                <w:sz w:val="20"/>
                <w:szCs w:val="22"/>
              </w:rPr>
              <w:t>Y</w:t>
            </w:r>
          </w:p>
        </w:tc>
        <w:tc>
          <w:tcPr>
            <w:tcW w:w="1492" w:type="dxa"/>
            <w:shd w:val="clear" w:color="auto" w:fill="8AC640"/>
            <w:vAlign w:val="center"/>
          </w:tcPr>
          <w:p w14:paraId="437E2A35" w14:textId="77777777" w:rsidR="00E52C7B" w:rsidRPr="00AC2CF5" w:rsidRDefault="00E52C7B" w:rsidP="00102693">
            <w:pPr>
              <w:rPr>
                <w:sz w:val="20"/>
                <w:szCs w:val="22"/>
              </w:rPr>
            </w:pPr>
            <w:r w:rsidRPr="00AC2CF5">
              <w:rPr>
                <w:sz w:val="20"/>
                <w:szCs w:val="22"/>
              </w:rPr>
              <w:t>Y</w:t>
            </w:r>
          </w:p>
        </w:tc>
        <w:tc>
          <w:tcPr>
            <w:tcW w:w="1295" w:type="dxa"/>
            <w:vAlign w:val="center"/>
          </w:tcPr>
          <w:p w14:paraId="5A260958" w14:textId="77777777" w:rsidR="00E52C7B" w:rsidRPr="00AC2CF5" w:rsidRDefault="00E52C7B" w:rsidP="00102693">
            <w:pPr>
              <w:rPr>
                <w:sz w:val="20"/>
                <w:szCs w:val="22"/>
              </w:rPr>
            </w:pPr>
            <w:r w:rsidRPr="00AC2CF5">
              <w:rPr>
                <w:sz w:val="20"/>
                <w:szCs w:val="22"/>
              </w:rPr>
              <w:t>N</w:t>
            </w:r>
          </w:p>
        </w:tc>
        <w:tc>
          <w:tcPr>
            <w:tcW w:w="1276" w:type="dxa"/>
            <w:vAlign w:val="center"/>
          </w:tcPr>
          <w:p w14:paraId="004169DC" w14:textId="77777777" w:rsidR="00E52C7B" w:rsidRPr="00AC2CF5" w:rsidRDefault="00E52C7B" w:rsidP="00102693">
            <w:pPr>
              <w:rPr>
                <w:sz w:val="20"/>
                <w:szCs w:val="22"/>
              </w:rPr>
            </w:pPr>
            <w:r w:rsidRPr="00AC2CF5">
              <w:rPr>
                <w:sz w:val="20"/>
                <w:szCs w:val="22"/>
              </w:rPr>
              <w:t>N</w:t>
            </w:r>
          </w:p>
        </w:tc>
        <w:tc>
          <w:tcPr>
            <w:tcW w:w="1701" w:type="dxa"/>
            <w:shd w:val="clear" w:color="auto" w:fill="auto"/>
            <w:vAlign w:val="center"/>
          </w:tcPr>
          <w:p w14:paraId="6886DE2F" w14:textId="77777777" w:rsidR="00E52C7B" w:rsidRPr="00AC2CF5" w:rsidRDefault="00E52C7B" w:rsidP="00102693">
            <w:pPr>
              <w:rPr>
                <w:sz w:val="20"/>
                <w:szCs w:val="22"/>
              </w:rPr>
            </w:pPr>
            <w:r w:rsidRPr="00AC2CF5">
              <w:rPr>
                <w:sz w:val="20"/>
                <w:szCs w:val="22"/>
              </w:rPr>
              <w:t>N</w:t>
            </w:r>
          </w:p>
        </w:tc>
        <w:tc>
          <w:tcPr>
            <w:tcW w:w="1688" w:type="dxa"/>
            <w:shd w:val="clear" w:color="auto" w:fill="auto"/>
            <w:vAlign w:val="center"/>
          </w:tcPr>
          <w:p w14:paraId="190692EF" w14:textId="77777777" w:rsidR="00E52C7B" w:rsidRPr="00AC2CF5" w:rsidRDefault="00E52C7B" w:rsidP="00102693">
            <w:pPr>
              <w:rPr>
                <w:sz w:val="20"/>
                <w:szCs w:val="22"/>
              </w:rPr>
            </w:pPr>
            <w:r w:rsidRPr="00AC2CF5">
              <w:rPr>
                <w:sz w:val="20"/>
                <w:szCs w:val="22"/>
              </w:rPr>
              <w:t>N</w:t>
            </w:r>
          </w:p>
        </w:tc>
      </w:tr>
      <w:tr w:rsidR="00EF6F6A" w:rsidRPr="00E52C7B" w14:paraId="0F0D6B76" w14:textId="77777777" w:rsidTr="00DF2CE5">
        <w:trPr>
          <w:trHeight w:val="279"/>
        </w:trPr>
        <w:tc>
          <w:tcPr>
            <w:tcW w:w="5360" w:type="dxa"/>
            <w:shd w:val="clear" w:color="auto" w:fill="auto"/>
            <w:vAlign w:val="center"/>
          </w:tcPr>
          <w:p w14:paraId="20B28A13" w14:textId="77777777" w:rsidR="00E52C7B" w:rsidRPr="00593808" w:rsidRDefault="00E52C7B" w:rsidP="00904817">
            <w:pPr>
              <w:pStyle w:val="ListParagraph"/>
              <w:numPr>
                <w:ilvl w:val="0"/>
                <w:numId w:val="6"/>
              </w:numPr>
              <w:spacing w:before="60" w:after="60" w:line="276" w:lineRule="auto"/>
              <w:rPr>
                <w:rFonts w:eastAsia="Times New Roman" w:cs="Arial"/>
                <w:color w:val="000000"/>
                <w:sz w:val="20"/>
                <w:szCs w:val="20"/>
                <w:lang w:eastAsia="en-AU"/>
              </w:rPr>
            </w:pPr>
            <w:r w:rsidRPr="00593808">
              <w:rPr>
                <w:rFonts w:eastAsia="Times New Roman" w:cs="Arial"/>
                <w:color w:val="000000"/>
                <w:sz w:val="20"/>
                <w:szCs w:val="20"/>
                <w:lang w:eastAsia="en-AU"/>
              </w:rPr>
              <w:t xml:space="preserve">Ability of each OM tool to predict the following: </w:t>
            </w:r>
          </w:p>
          <w:p w14:paraId="7C67B2DF" w14:textId="77777777" w:rsidR="00E52C7B" w:rsidRPr="00593808" w:rsidRDefault="00E52C7B" w:rsidP="00904817">
            <w:pPr>
              <w:pStyle w:val="ListParagraph"/>
              <w:numPr>
                <w:ilvl w:val="0"/>
                <w:numId w:val="10"/>
              </w:numPr>
              <w:spacing w:before="60" w:after="60" w:line="276" w:lineRule="auto"/>
              <w:rPr>
                <w:rFonts w:eastAsia="Times New Roman" w:cs="Arial"/>
                <w:color w:val="000000"/>
                <w:sz w:val="20"/>
                <w:szCs w:val="20"/>
                <w:lang w:eastAsia="en-AU"/>
              </w:rPr>
            </w:pPr>
            <w:r w:rsidRPr="00593808">
              <w:rPr>
                <w:rFonts w:eastAsia="Times New Roman" w:cs="Arial"/>
                <w:color w:val="000000"/>
                <w:sz w:val="20"/>
                <w:szCs w:val="20"/>
                <w:lang w:eastAsia="en-AU"/>
              </w:rPr>
              <w:t>Further Supports</w:t>
            </w:r>
          </w:p>
          <w:p w14:paraId="31460927" w14:textId="77777777" w:rsidR="00E52C7B" w:rsidRPr="00593808" w:rsidRDefault="00E52C7B" w:rsidP="00904817">
            <w:pPr>
              <w:pStyle w:val="ListParagraph"/>
              <w:numPr>
                <w:ilvl w:val="0"/>
                <w:numId w:val="10"/>
              </w:numPr>
              <w:spacing w:before="60" w:after="60" w:line="276" w:lineRule="auto"/>
              <w:rPr>
                <w:rFonts w:eastAsia="Times New Roman" w:cs="Arial"/>
                <w:color w:val="000000"/>
                <w:sz w:val="20"/>
                <w:szCs w:val="20"/>
                <w:lang w:eastAsia="en-AU"/>
              </w:rPr>
            </w:pPr>
            <w:r w:rsidRPr="00593808">
              <w:rPr>
                <w:rFonts w:eastAsia="Times New Roman" w:cs="Arial"/>
                <w:color w:val="000000"/>
                <w:sz w:val="20"/>
                <w:szCs w:val="20"/>
                <w:lang w:eastAsia="en-AU"/>
              </w:rPr>
              <w:t>Referral Pathways</w:t>
            </w:r>
          </w:p>
          <w:p w14:paraId="66D9E59F" w14:textId="77777777" w:rsidR="00E52C7B" w:rsidRPr="00593808" w:rsidRDefault="00E52C7B" w:rsidP="00904817">
            <w:pPr>
              <w:pStyle w:val="ListParagraph"/>
              <w:numPr>
                <w:ilvl w:val="0"/>
                <w:numId w:val="10"/>
              </w:numPr>
              <w:spacing w:before="60" w:after="60" w:line="276" w:lineRule="auto"/>
              <w:rPr>
                <w:rFonts w:eastAsia="Times New Roman" w:cs="Arial"/>
                <w:color w:val="000000"/>
                <w:sz w:val="20"/>
                <w:szCs w:val="20"/>
                <w:lang w:eastAsia="en-AU"/>
              </w:rPr>
            </w:pPr>
            <w:r w:rsidRPr="00593808">
              <w:rPr>
                <w:rFonts w:eastAsia="Times New Roman" w:cs="Arial"/>
                <w:color w:val="000000"/>
                <w:sz w:val="20"/>
                <w:szCs w:val="20"/>
                <w:lang w:eastAsia="en-AU"/>
              </w:rPr>
              <w:t>Transition to NDIA Access.</w:t>
            </w:r>
          </w:p>
          <w:p w14:paraId="504AF767" w14:textId="77777777" w:rsidR="00E52C7B" w:rsidRPr="00593808" w:rsidRDefault="00E52C7B" w:rsidP="00904817">
            <w:pPr>
              <w:pStyle w:val="ListParagraph"/>
              <w:numPr>
                <w:ilvl w:val="0"/>
                <w:numId w:val="10"/>
              </w:numPr>
              <w:rPr>
                <w:rFonts w:eastAsia="Times New Roman" w:cs="Arial"/>
                <w:color w:val="000000"/>
                <w:sz w:val="20"/>
                <w:szCs w:val="20"/>
                <w:lang w:eastAsia="en-AU"/>
              </w:rPr>
            </w:pPr>
            <w:r w:rsidRPr="00593808">
              <w:rPr>
                <w:rFonts w:eastAsia="Times New Roman" w:cs="Arial"/>
                <w:color w:val="000000"/>
                <w:sz w:val="20"/>
                <w:szCs w:val="20"/>
                <w:lang w:eastAsia="en-AU"/>
              </w:rPr>
              <w:t>Cost of ES</w:t>
            </w:r>
          </w:p>
        </w:tc>
        <w:tc>
          <w:tcPr>
            <w:tcW w:w="1492" w:type="dxa"/>
            <w:shd w:val="clear" w:color="auto" w:fill="8AC640"/>
            <w:vAlign w:val="center"/>
          </w:tcPr>
          <w:p w14:paraId="670200CF" w14:textId="77777777" w:rsidR="00E52C7B" w:rsidRPr="00AC2CF5" w:rsidRDefault="00E52C7B" w:rsidP="00102693">
            <w:pPr>
              <w:rPr>
                <w:sz w:val="20"/>
                <w:szCs w:val="22"/>
              </w:rPr>
            </w:pPr>
            <w:r w:rsidRPr="00AC2CF5">
              <w:rPr>
                <w:sz w:val="20"/>
                <w:szCs w:val="22"/>
              </w:rPr>
              <w:t>Y</w:t>
            </w:r>
          </w:p>
        </w:tc>
        <w:tc>
          <w:tcPr>
            <w:tcW w:w="1492" w:type="dxa"/>
            <w:shd w:val="clear" w:color="auto" w:fill="auto"/>
            <w:vAlign w:val="center"/>
          </w:tcPr>
          <w:p w14:paraId="52E5EF99" w14:textId="77777777" w:rsidR="00E52C7B" w:rsidRPr="00AC2CF5" w:rsidRDefault="00E52C7B" w:rsidP="00102693">
            <w:pPr>
              <w:rPr>
                <w:sz w:val="20"/>
                <w:szCs w:val="22"/>
              </w:rPr>
            </w:pPr>
            <w:r w:rsidRPr="00AC2CF5">
              <w:rPr>
                <w:sz w:val="20"/>
                <w:szCs w:val="22"/>
              </w:rPr>
              <w:t>N</w:t>
            </w:r>
          </w:p>
        </w:tc>
        <w:tc>
          <w:tcPr>
            <w:tcW w:w="1295" w:type="dxa"/>
            <w:shd w:val="clear" w:color="auto" w:fill="8AC640"/>
            <w:vAlign w:val="center"/>
          </w:tcPr>
          <w:p w14:paraId="5A2597B9" w14:textId="77777777" w:rsidR="00E52C7B" w:rsidRPr="00AC2CF5" w:rsidRDefault="00E52C7B" w:rsidP="00102693">
            <w:pPr>
              <w:rPr>
                <w:sz w:val="20"/>
                <w:szCs w:val="22"/>
              </w:rPr>
            </w:pPr>
            <w:r w:rsidRPr="00AC2CF5">
              <w:rPr>
                <w:sz w:val="20"/>
                <w:szCs w:val="22"/>
              </w:rPr>
              <w:t>Y</w:t>
            </w:r>
          </w:p>
        </w:tc>
        <w:tc>
          <w:tcPr>
            <w:tcW w:w="1276" w:type="dxa"/>
            <w:shd w:val="clear" w:color="auto" w:fill="8AC640"/>
            <w:vAlign w:val="center"/>
          </w:tcPr>
          <w:p w14:paraId="6F3A778F" w14:textId="77777777" w:rsidR="00E52C7B" w:rsidRPr="00AC2CF5" w:rsidRDefault="00E52C7B" w:rsidP="00102693">
            <w:pPr>
              <w:rPr>
                <w:sz w:val="20"/>
                <w:szCs w:val="22"/>
              </w:rPr>
            </w:pPr>
            <w:r w:rsidRPr="00AC2CF5">
              <w:rPr>
                <w:sz w:val="20"/>
                <w:szCs w:val="22"/>
              </w:rPr>
              <w:t>Y</w:t>
            </w:r>
          </w:p>
        </w:tc>
        <w:tc>
          <w:tcPr>
            <w:tcW w:w="1701" w:type="dxa"/>
            <w:shd w:val="clear" w:color="auto" w:fill="8AC640"/>
            <w:vAlign w:val="center"/>
          </w:tcPr>
          <w:p w14:paraId="3109A39C" w14:textId="77777777" w:rsidR="00E52C7B" w:rsidRPr="00AC2CF5" w:rsidRDefault="00E52C7B" w:rsidP="00102693">
            <w:pPr>
              <w:rPr>
                <w:sz w:val="20"/>
                <w:szCs w:val="22"/>
              </w:rPr>
            </w:pPr>
            <w:r w:rsidRPr="00AC2CF5">
              <w:rPr>
                <w:sz w:val="20"/>
                <w:szCs w:val="22"/>
              </w:rPr>
              <w:t>Y</w:t>
            </w:r>
          </w:p>
        </w:tc>
        <w:tc>
          <w:tcPr>
            <w:tcW w:w="1688" w:type="dxa"/>
            <w:shd w:val="clear" w:color="auto" w:fill="8AC640"/>
            <w:vAlign w:val="center"/>
          </w:tcPr>
          <w:p w14:paraId="59D6587C" w14:textId="77777777" w:rsidR="00E52C7B" w:rsidRPr="00AC2CF5" w:rsidRDefault="00E52C7B" w:rsidP="00102693">
            <w:pPr>
              <w:rPr>
                <w:sz w:val="20"/>
                <w:szCs w:val="22"/>
              </w:rPr>
            </w:pPr>
            <w:r w:rsidRPr="00AC2CF5">
              <w:rPr>
                <w:sz w:val="20"/>
                <w:szCs w:val="22"/>
              </w:rPr>
              <w:t>Y</w:t>
            </w:r>
          </w:p>
        </w:tc>
      </w:tr>
    </w:tbl>
    <w:p w14:paraId="730F5F96" w14:textId="77777777" w:rsidR="00B64BF0" w:rsidRDefault="00F07B91" w:rsidP="00B64BF0">
      <w:pPr>
        <w:pStyle w:val="AppendixStyle1"/>
      </w:pPr>
      <w:bookmarkStart w:id="265" w:name="_Toc128403057"/>
      <w:r>
        <w:lastRenderedPageBreak/>
        <w:t xml:space="preserve">Additional </w:t>
      </w:r>
      <w:r w:rsidR="00320013">
        <w:t>results</w:t>
      </w:r>
      <w:bookmarkEnd w:id="265"/>
    </w:p>
    <w:p w14:paraId="1B922589" w14:textId="7CAAA53F" w:rsidR="000829B5" w:rsidRDefault="00F74D34" w:rsidP="00F74D34">
      <w:r>
        <w:t xml:space="preserve">Survey responses have been </w:t>
      </w:r>
      <w:r w:rsidR="00A86F90">
        <w:t>converted from a categorical value to a representative numerical value and the averages have been reported. This is to improve interpretability and allow for easier score comparisons</w:t>
      </w:r>
      <w:r w:rsidR="005835C9">
        <w:t>. Please see the footnote in Chapter 5 for more information.</w:t>
      </w:r>
    </w:p>
    <w:p w14:paraId="387767A5" w14:textId="60B09274" w:rsidR="00516191" w:rsidRDefault="00320013" w:rsidP="00593808">
      <w:pPr>
        <w:pStyle w:val="Heading5"/>
      </w:pPr>
      <w:r w:rsidRPr="000D7242">
        <w:t>Figure</w:t>
      </w:r>
      <w:r w:rsidR="001E1DD7">
        <w:t xml:space="preserve"> </w:t>
      </w:r>
      <w:r w:rsidR="001E1DD7" w:rsidRPr="000A40DF">
        <w:t>C</w:t>
      </w:r>
      <w:r>
        <w:fldChar w:fldCharType="begin"/>
      </w:r>
      <w:r>
        <w:instrText>SEQ Figure_D \* ARABIC</w:instrText>
      </w:r>
      <w:r>
        <w:fldChar w:fldCharType="separate"/>
      </w:r>
      <w:r w:rsidR="000A2EC6" w:rsidRPr="000D7242">
        <w:rPr>
          <w:noProof/>
        </w:rPr>
        <w:t>1</w:t>
      </w:r>
      <w:r>
        <w:fldChar w:fldCharType="end"/>
      </w:r>
      <w:r w:rsidRPr="000D7242">
        <w:t xml:space="preserve">: </w:t>
      </w:r>
      <w:r w:rsidR="00F74D34" w:rsidRPr="000D7242">
        <w:t>P</w:t>
      </w:r>
      <w:r w:rsidR="000829B5" w:rsidRPr="000D7242">
        <w:t>arent/caregiver/guardian</w:t>
      </w:r>
      <w:r w:rsidRPr="000D7242">
        <w:t xml:space="preserve"> responses surrounding goa</w:t>
      </w:r>
      <w:r w:rsidR="00F74D34" w:rsidRPr="000D7242">
        <w:t xml:space="preserve">l setting processes, by OM </w:t>
      </w:r>
      <w:proofErr w:type="gramStart"/>
      <w:r w:rsidR="00F74D34" w:rsidRPr="000D7242">
        <w:t>tool</w:t>
      </w:r>
      <w:proofErr w:type="gramEnd"/>
    </w:p>
    <w:p w14:paraId="57D004EC" w14:textId="77777777" w:rsidR="004C26D3" w:rsidRDefault="004C26D3">
      <w:pPr>
        <w:spacing w:line="276" w:lineRule="auto"/>
        <w:rPr>
          <w:b/>
        </w:rPr>
      </w:pPr>
      <w:r>
        <w:rPr>
          <w:b/>
          <w:noProof/>
          <w:lang w:eastAsia="en-AU"/>
        </w:rPr>
        <w:drawing>
          <wp:inline distT="0" distB="0" distL="0" distR="0" wp14:anchorId="6077093A" wp14:editId="5FC2CD68">
            <wp:extent cx="9135374" cy="3607869"/>
            <wp:effectExtent l="0" t="0" r="0" b="0"/>
            <wp:docPr id="28" name="Picture 28" descr="Responses from Parents/Carers/Guardians surrounding the goal setting process. Overall, PCGs responded that they (on average) agree or strongly agree with all of the 13 statements made, although the average level of agreement was consistently slightly higher, for statements made about the GAS Light as opposed to the GAS. &#10;&#10;The 13 statements were: &#10;&#10;1) The GAS/GAS Light helped me think about areas my child needed assistance with in daily life&#10;2) The GAS/GAS Light helped me choose goals that are important to me and my child&#10;3) The steps used in the GAS/GAS Light were helpful to me to target important goals for my child&#10;4) I agreed with the goals recorded&#10;5) The development of the levels of achievement and what they might look like for my child was easy&#10;6) The way GAS/GAS Light scoring was done was clear to me&#10;7) Setting goals with the early childhood partner helped us work well together&#10;8) Using the GAS/GAS Light didn’t take too long&#10;9) Overall I felt the process was a positive experience&#10;10) Overall I was able to understand what was being asked of me&#10;11) I agreed with the outcome of the goal setting process&#10;12) I feel the goal setting process was valuable for me to do&#10;13) I would recommend the use of the GAS/GAS Light with other families&#10;&#10;" title="Figure D1: PCG responses surrounding goal setting processes, by OM to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32" cstate="print">
                      <a:extLst>
                        <a:ext uri="{28A0092B-C50C-407E-A947-70E740481C1C}">
                          <a14:useLocalDpi xmlns:a14="http://schemas.microsoft.com/office/drawing/2010/main" val="0"/>
                        </a:ext>
                      </a:extLst>
                    </a:blip>
                    <a:srcRect/>
                    <a:stretch>
                      <a:fillRect/>
                    </a:stretch>
                  </pic:blipFill>
                  <pic:spPr bwMode="auto">
                    <a:xfrm>
                      <a:off x="0" y="0"/>
                      <a:ext cx="9204994" cy="3635364"/>
                    </a:xfrm>
                    <a:prstGeom prst="rect">
                      <a:avLst/>
                    </a:prstGeom>
                    <a:noFill/>
                  </pic:spPr>
                </pic:pic>
              </a:graphicData>
            </a:graphic>
          </wp:inline>
        </w:drawing>
      </w:r>
    </w:p>
    <w:p w14:paraId="29032AF1" w14:textId="412B6E45" w:rsidR="005178EA" w:rsidRDefault="000A2EC6" w:rsidP="00593808">
      <w:pPr>
        <w:pStyle w:val="Caption"/>
        <w:spacing w:before="60" w:after="60"/>
        <w:rPr>
          <w:b w:val="0"/>
          <w:bCs w:val="0"/>
        </w:rPr>
        <w:sectPr w:rsidR="005178EA" w:rsidSect="003B38E9">
          <w:footerReference w:type="default" r:id="rId33"/>
          <w:footerReference w:type="first" r:id="rId34"/>
          <w:pgSz w:w="16838" w:h="11906" w:orient="landscape"/>
          <w:pgMar w:top="1440" w:right="1440" w:bottom="1440" w:left="1440" w:header="708" w:footer="0" w:gutter="0"/>
          <w:cols w:space="708"/>
          <w:titlePg/>
          <w:docGrid w:linePitch="360"/>
        </w:sectPr>
      </w:pPr>
      <w:r w:rsidRPr="00593808">
        <w:rPr>
          <w:color w:val="0D0D0D" w:themeColor="text1" w:themeTint="F2"/>
          <w:sz w:val="22"/>
          <w:szCs w:val="20"/>
        </w:rPr>
        <w:t>Source:</w:t>
      </w:r>
      <w:r w:rsidR="006E5F24" w:rsidRPr="00593808">
        <w:rPr>
          <w:color w:val="0D0D0D" w:themeColor="text1" w:themeTint="F2"/>
          <w:sz w:val="22"/>
          <w:szCs w:val="20"/>
        </w:rPr>
        <w:t xml:space="preserve"> </w:t>
      </w:r>
      <w:r w:rsidR="006E5F24" w:rsidRPr="00DF2CE5">
        <w:rPr>
          <w:b w:val="0"/>
          <w:bCs w:val="0"/>
          <w:color w:val="0D0D0D" w:themeColor="text1" w:themeTint="F2"/>
          <w:sz w:val="22"/>
          <w:szCs w:val="20"/>
        </w:rPr>
        <w:t xml:space="preserve">Research and Evaluation Branch analysis of </w:t>
      </w:r>
      <w:r w:rsidR="000829B5" w:rsidRPr="00DF2CE5">
        <w:rPr>
          <w:b w:val="0"/>
          <w:bCs w:val="0"/>
          <w:color w:val="0D0D0D" w:themeColor="text1" w:themeTint="F2"/>
          <w:sz w:val="22"/>
          <w:szCs w:val="20"/>
        </w:rPr>
        <w:t>parent/caregiver/guardian</w:t>
      </w:r>
      <w:r w:rsidR="007B1EEE" w:rsidRPr="00DF2CE5">
        <w:rPr>
          <w:b w:val="0"/>
          <w:bCs w:val="0"/>
          <w:color w:val="0D0D0D" w:themeColor="text1" w:themeTint="F2"/>
          <w:sz w:val="22"/>
          <w:szCs w:val="20"/>
        </w:rPr>
        <w:t xml:space="preserve"> survey data collected after goal setting</w:t>
      </w:r>
      <w:r w:rsidR="00600E1F" w:rsidRPr="00DF2CE5">
        <w:rPr>
          <w:b w:val="0"/>
          <w:bCs w:val="0"/>
          <w:color w:val="0D0D0D" w:themeColor="text1" w:themeTint="F2"/>
          <w:sz w:val="22"/>
          <w:szCs w:val="20"/>
        </w:rPr>
        <w:t xml:space="preserve"> (</w:t>
      </w:r>
      <w:r w:rsidR="00630DE3" w:rsidRPr="00DF2CE5">
        <w:rPr>
          <w:b w:val="0"/>
          <w:bCs w:val="0"/>
          <w:color w:val="0D0D0D" w:themeColor="text1" w:themeTint="F2"/>
          <w:sz w:val="22"/>
          <w:szCs w:val="20"/>
        </w:rPr>
        <w:t>n=39</w:t>
      </w:r>
      <w:r w:rsidR="00600E1F" w:rsidRPr="00593808">
        <w:rPr>
          <w:color w:val="0D0D0D" w:themeColor="text1" w:themeTint="F2"/>
          <w:sz w:val="22"/>
          <w:szCs w:val="20"/>
        </w:rPr>
        <w:t>)</w:t>
      </w:r>
    </w:p>
    <w:p w14:paraId="1D2AC43D" w14:textId="22D7CD0B" w:rsidR="000A2EC6" w:rsidRPr="00593808" w:rsidRDefault="000A2EC6" w:rsidP="00593808">
      <w:pPr>
        <w:pStyle w:val="Heading5"/>
        <w:rPr>
          <w:szCs w:val="20"/>
        </w:rPr>
      </w:pPr>
      <w:r w:rsidRPr="00593808">
        <w:rPr>
          <w:szCs w:val="20"/>
        </w:rPr>
        <w:lastRenderedPageBreak/>
        <w:t xml:space="preserve">Figure </w:t>
      </w:r>
      <w:r w:rsidR="001E1DD7" w:rsidRPr="000A40DF">
        <w:rPr>
          <w:szCs w:val="20"/>
        </w:rPr>
        <w:t>C</w:t>
      </w:r>
      <w:r w:rsidR="00B166DC" w:rsidRPr="00593808">
        <w:rPr>
          <w:szCs w:val="20"/>
        </w:rPr>
        <w:fldChar w:fldCharType="begin"/>
      </w:r>
      <w:r w:rsidR="00B166DC" w:rsidRPr="00593808">
        <w:rPr>
          <w:szCs w:val="20"/>
        </w:rPr>
        <w:instrText xml:space="preserve"> SEQ Figure_D \* ARABIC </w:instrText>
      </w:r>
      <w:r w:rsidR="00B166DC" w:rsidRPr="00593808">
        <w:rPr>
          <w:szCs w:val="20"/>
        </w:rPr>
        <w:fldChar w:fldCharType="separate"/>
      </w:r>
      <w:r w:rsidRPr="00593808">
        <w:rPr>
          <w:noProof/>
          <w:szCs w:val="20"/>
        </w:rPr>
        <w:t>2</w:t>
      </w:r>
      <w:r w:rsidR="00B166DC" w:rsidRPr="00593808">
        <w:rPr>
          <w:noProof/>
          <w:szCs w:val="20"/>
        </w:rPr>
        <w:fldChar w:fldCharType="end"/>
      </w:r>
      <w:r w:rsidRPr="00593808">
        <w:rPr>
          <w:szCs w:val="20"/>
        </w:rPr>
        <w:t xml:space="preserve">: </w:t>
      </w:r>
      <w:r w:rsidR="000829B5" w:rsidRPr="00593808">
        <w:rPr>
          <w:szCs w:val="20"/>
        </w:rPr>
        <w:t>Parent/caregiver/guardian</w:t>
      </w:r>
      <w:r w:rsidRPr="00593808">
        <w:rPr>
          <w:szCs w:val="20"/>
        </w:rPr>
        <w:t xml:space="preserve"> responses surrounding reassessment, by OM </w:t>
      </w:r>
      <w:proofErr w:type="gramStart"/>
      <w:r w:rsidRPr="00593808">
        <w:rPr>
          <w:szCs w:val="20"/>
        </w:rPr>
        <w:t>tool</w:t>
      </w:r>
      <w:proofErr w:type="gramEnd"/>
    </w:p>
    <w:p w14:paraId="0CB72291" w14:textId="77777777" w:rsidR="00516191" w:rsidRDefault="004E3971">
      <w:pPr>
        <w:spacing w:line="276" w:lineRule="auto"/>
        <w:rPr>
          <w:b/>
        </w:rPr>
      </w:pPr>
      <w:r>
        <w:rPr>
          <w:b/>
          <w:noProof/>
          <w:lang w:eastAsia="en-AU"/>
        </w:rPr>
        <w:drawing>
          <wp:inline distT="0" distB="0" distL="0" distR="0" wp14:anchorId="7EAD605E" wp14:editId="55D10C98">
            <wp:extent cx="8610600" cy="4485160"/>
            <wp:effectExtent l="0" t="0" r="0" b="0"/>
            <wp:docPr id="31" name="Picture 31" descr="Responses from Parents/Carers/Guardians surrounding the reassessment process. Overall, PCGs responded that they agreed or strongly agree with all of the 12 statements made (based on overall average values), although they agreed slightly more on average with statement made about the GAS Light as opposed to the GAS. &#10;&#10;The 12 statements were: &#10;&#10;1) My participation in the intervention process was encouraged&#10;2) It was clear to me that we were working towards my goals&#10;3) The goals identified were still relevant at the time of reassessment&#10;4) I was an important part of the reassessment process&#10;5) The reason for the reassessment were clearly explained to me&#10;6) The EC Partner clearly explained the reassessment scores&#10;7) Overall, I agree with the reassessment scores&#10;8) The way the scoring was done was clear&#10;9) Next steps for me and my child were clearly explained to me&#10;10) Overall, the reassessment process was valuable in understanding my child's progress&#10;11) Overall, I was satisfied with the reassessment process&#10;12) I would recommend the use of the GAS/GAS Light with other families&#10;" title="Figure D2: PCG responses surrounding reassessment, by OM to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35" cstate="print">
                      <a:extLst>
                        <a:ext uri="{28A0092B-C50C-407E-A947-70E740481C1C}">
                          <a14:useLocalDpi xmlns:a14="http://schemas.microsoft.com/office/drawing/2010/main" val="0"/>
                        </a:ext>
                      </a:extLst>
                    </a:blip>
                    <a:srcRect/>
                    <a:stretch>
                      <a:fillRect/>
                    </a:stretch>
                  </pic:blipFill>
                  <pic:spPr bwMode="auto">
                    <a:xfrm>
                      <a:off x="0" y="0"/>
                      <a:ext cx="8656400" cy="4509017"/>
                    </a:xfrm>
                    <a:prstGeom prst="rect">
                      <a:avLst/>
                    </a:prstGeom>
                    <a:noFill/>
                  </pic:spPr>
                </pic:pic>
              </a:graphicData>
            </a:graphic>
          </wp:inline>
        </w:drawing>
      </w:r>
    </w:p>
    <w:p w14:paraId="68B5D650" w14:textId="77777777" w:rsidR="000A2EC6" w:rsidRPr="00593808" w:rsidRDefault="000A2EC6" w:rsidP="000A2EC6">
      <w:pPr>
        <w:pStyle w:val="Caption"/>
        <w:spacing w:before="60" w:after="60"/>
        <w:rPr>
          <w:b w:val="0"/>
          <w:bCs w:val="0"/>
          <w:sz w:val="22"/>
          <w:szCs w:val="20"/>
        </w:rPr>
      </w:pPr>
      <w:r w:rsidRPr="00593808">
        <w:rPr>
          <w:sz w:val="22"/>
          <w:szCs w:val="20"/>
        </w:rPr>
        <w:t>Source</w:t>
      </w:r>
      <w:r w:rsidRPr="00593808">
        <w:rPr>
          <w:b w:val="0"/>
          <w:bCs w:val="0"/>
          <w:sz w:val="22"/>
          <w:szCs w:val="20"/>
        </w:rPr>
        <w:t>:</w:t>
      </w:r>
      <w:r w:rsidR="006E5F24" w:rsidRPr="00593808">
        <w:rPr>
          <w:b w:val="0"/>
          <w:bCs w:val="0"/>
          <w:sz w:val="22"/>
          <w:szCs w:val="20"/>
        </w:rPr>
        <w:t xml:space="preserve"> </w:t>
      </w:r>
      <w:r w:rsidR="007B1EEE" w:rsidRPr="00593808">
        <w:rPr>
          <w:b w:val="0"/>
          <w:bCs w:val="0"/>
          <w:sz w:val="22"/>
          <w:szCs w:val="20"/>
        </w:rPr>
        <w:t>Research and Evaluation Branch analysis of PCG survey data collected after reassessment</w:t>
      </w:r>
      <w:r w:rsidR="00630DE3" w:rsidRPr="00593808">
        <w:rPr>
          <w:b w:val="0"/>
          <w:bCs w:val="0"/>
          <w:sz w:val="22"/>
          <w:szCs w:val="20"/>
        </w:rPr>
        <w:t xml:space="preserve"> (n=30)</w:t>
      </w:r>
    </w:p>
    <w:p w14:paraId="22EB9966" w14:textId="572D2454" w:rsidR="00A54669" w:rsidRDefault="00A54669">
      <w:pPr>
        <w:spacing w:line="276" w:lineRule="auto"/>
        <w:rPr>
          <w:b/>
        </w:rPr>
      </w:pPr>
      <w:r>
        <w:rPr>
          <w:b/>
        </w:rPr>
        <w:br w:type="page"/>
      </w:r>
    </w:p>
    <w:p w14:paraId="4368ABD5" w14:textId="4F5D64A6" w:rsidR="000A2EC6" w:rsidRPr="00E25C74" w:rsidRDefault="000A2EC6" w:rsidP="00593808">
      <w:pPr>
        <w:pStyle w:val="Heading5"/>
      </w:pPr>
      <w:r>
        <w:lastRenderedPageBreak/>
        <w:t>Figure</w:t>
      </w:r>
      <w:r w:rsidR="001E1DD7">
        <w:t xml:space="preserve"> </w:t>
      </w:r>
      <w:r w:rsidR="001E1DD7" w:rsidRPr="000A40DF">
        <w:t>C</w:t>
      </w:r>
      <w:r>
        <w:fldChar w:fldCharType="begin"/>
      </w:r>
      <w:r>
        <w:instrText>SEQ Figure_D \* ARABIC</w:instrText>
      </w:r>
      <w:r>
        <w:fldChar w:fldCharType="separate"/>
      </w:r>
      <w:r w:rsidR="00207C8D">
        <w:rPr>
          <w:noProof/>
        </w:rPr>
        <w:t>3</w:t>
      </w:r>
      <w:r>
        <w:fldChar w:fldCharType="end"/>
      </w:r>
      <w:r>
        <w:t xml:space="preserve">: </w:t>
      </w:r>
      <w:r w:rsidRPr="001B420B">
        <w:t xml:space="preserve">EC </w:t>
      </w:r>
      <w:r w:rsidR="00311620">
        <w:t>P</w:t>
      </w:r>
      <w:r w:rsidRPr="001B420B">
        <w:t xml:space="preserve">artner survey responses surrounding the </w:t>
      </w:r>
      <w:proofErr w:type="gramStart"/>
      <w:r w:rsidRPr="001B420B">
        <w:t>PEEM</w:t>
      </w:r>
      <w:proofErr w:type="gramEnd"/>
    </w:p>
    <w:p w14:paraId="2194D2B0" w14:textId="77777777" w:rsidR="00E25C74" w:rsidRDefault="004E3971">
      <w:pPr>
        <w:spacing w:line="276" w:lineRule="auto"/>
        <w:rPr>
          <w:b/>
        </w:rPr>
      </w:pPr>
      <w:r>
        <w:rPr>
          <w:b/>
          <w:noProof/>
          <w:lang w:eastAsia="en-AU"/>
        </w:rPr>
        <w:drawing>
          <wp:inline distT="0" distB="0" distL="0" distR="0" wp14:anchorId="0F2D0CC2" wp14:editId="057E7703">
            <wp:extent cx="8870306" cy="4171950"/>
            <wp:effectExtent l="0" t="0" r="7620" b="0"/>
            <wp:docPr id="30" name="Picture 30" descr="The results presented here combine level of agreements surrounding 12 statements about the use of the PEEM at both goal setting and reassessment as rated by EC Partners. Information at both time points was combined because the process was similar at both timepoints and the average scores were consistent at both time points. Overall, participants agreed with all 12 time points (average between 'neither agree nor disagree' and 'agree'), &#10;&#10;The highest average ratings were for the statements 'the PEEM does not take too much time to complete' and 'the way in which the peem is scores was clear and transparent'. The lowest average rating was observed for 'Completing the PEEM assisted me in my everyday practice with the families'.  &#10;&#10;The statements, as presented, were: &#10;&#10;1) The PEEM helped me to think about aspects of family dynamics&#10;2) The PEEM did not take families too long to complete&#10;3) I agree with the use of the PEEM to identify changes in parenting efficacy and empowerment&#10;4) The PEEM accurately measured parenting efficacy&#10;5) Families were able to complete the PEEM without assistance&#10;6) The way in which the PEEM was scored was clear and transparent&#10;7) Completing the PEEM did not take up a lot of session time&#10;8) Completing the PEEM assisted me in my everyday practice with the families&#10;9) I would recommend the use of the PEEM with families&#10;10) The PEEM helped me to talk about parental efficacy and empowerment with the family&#10;11) The PEEM helped me identify important areas to work on with the family&#10;12) Overall, I found the PEEM useful&#10;&#10;&#10;" title="Figure D3: EC Partner survey responses surrounding the PEE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36" cstate="print">
                      <a:extLst>
                        <a:ext uri="{28A0092B-C50C-407E-A947-70E740481C1C}">
                          <a14:useLocalDpi xmlns:a14="http://schemas.microsoft.com/office/drawing/2010/main" val="0"/>
                        </a:ext>
                      </a:extLst>
                    </a:blip>
                    <a:srcRect/>
                    <a:stretch>
                      <a:fillRect/>
                    </a:stretch>
                  </pic:blipFill>
                  <pic:spPr bwMode="auto">
                    <a:xfrm>
                      <a:off x="0" y="0"/>
                      <a:ext cx="8924105" cy="4197253"/>
                    </a:xfrm>
                    <a:prstGeom prst="rect">
                      <a:avLst/>
                    </a:prstGeom>
                    <a:noFill/>
                  </pic:spPr>
                </pic:pic>
              </a:graphicData>
            </a:graphic>
          </wp:inline>
        </w:drawing>
      </w:r>
    </w:p>
    <w:p w14:paraId="65636847" w14:textId="77777777" w:rsidR="00E25C74" w:rsidRDefault="000A2EC6" w:rsidP="00600E1F">
      <w:pPr>
        <w:pStyle w:val="Caption"/>
        <w:spacing w:before="60" w:after="60"/>
        <w:rPr>
          <w:b w:val="0"/>
          <w:bCs w:val="0"/>
          <w:sz w:val="18"/>
          <w:szCs w:val="16"/>
        </w:rPr>
      </w:pPr>
      <w:r w:rsidRPr="00593808">
        <w:rPr>
          <w:sz w:val="22"/>
          <w:szCs w:val="20"/>
        </w:rPr>
        <w:t>Source</w:t>
      </w:r>
      <w:r w:rsidRPr="00593808">
        <w:rPr>
          <w:b w:val="0"/>
          <w:bCs w:val="0"/>
          <w:sz w:val="22"/>
          <w:szCs w:val="20"/>
        </w:rPr>
        <w:t>:</w:t>
      </w:r>
      <w:r w:rsidR="006E5F24" w:rsidRPr="00593808">
        <w:rPr>
          <w:b w:val="0"/>
          <w:bCs w:val="0"/>
          <w:sz w:val="22"/>
          <w:szCs w:val="20"/>
        </w:rPr>
        <w:t xml:space="preserve"> Research and Evaluation Branch analysis of EC </w:t>
      </w:r>
      <w:r w:rsidR="00311620" w:rsidRPr="00593808">
        <w:rPr>
          <w:b w:val="0"/>
          <w:bCs w:val="0"/>
          <w:sz w:val="22"/>
          <w:szCs w:val="20"/>
        </w:rPr>
        <w:t>P</w:t>
      </w:r>
      <w:r w:rsidR="006E5F24" w:rsidRPr="00593808">
        <w:rPr>
          <w:b w:val="0"/>
          <w:bCs w:val="0"/>
          <w:sz w:val="22"/>
          <w:szCs w:val="20"/>
        </w:rPr>
        <w:t>artner survey</w:t>
      </w:r>
      <w:r w:rsidR="00600E1F" w:rsidRPr="00593808">
        <w:rPr>
          <w:b w:val="0"/>
          <w:bCs w:val="0"/>
          <w:sz w:val="22"/>
          <w:szCs w:val="20"/>
        </w:rPr>
        <w:t xml:space="preserve"> (</w:t>
      </w:r>
      <w:r w:rsidR="009570B0" w:rsidRPr="00593808">
        <w:rPr>
          <w:b w:val="0"/>
          <w:bCs w:val="0"/>
          <w:sz w:val="22"/>
          <w:szCs w:val="20"/>
        </w:rPr>
        <w:t>n=58 as Goal setting and reassessment scores are combined</w:t>
      </w:r>
      <w:r w:rsidR="00600E1F" w:rsidRPr="00593808">
        <w:rPr>
          <w:b w:val="0"/>
          <w:bCs w:val="0"/>
          <w:sz w:val="22"/>
          <w:szCs w:val="20"/>
        </w:rPr>
        <w:t>).</w:t>
      </w:r>
    </w:p>
    <w:p w14:paraId="31A44A6E" w14:textId="77777777" w:rsidR="00252D93" w:rsidRDefault="00252D93">
      <w:pPr>
        <w:spacing w:line="276" w:lineRule="auto"/>
      </w:pPr>
      <w:r>
        <w:br w:type="page"/>
      </w:r>
    </w:p>
    <w:p w14:paraId="06C82140" w14:textId="7011B88B" w:rsidR="00207C8D" w:rsidRPr="00E25C74" w:rsidRDefault="00207C8D" w:rsidP="00593808">
      <w:pPr>
        <w:pStyle w:val="Heading5"/>
      </w:pPr>
      <w:r w:rsidRPr="000D7242">
        <w:lastRenderedPageBreak/>
        <w:t xml:space="preserve">Figure </w:t>
      </w:r>
      <w:r w:rsidR="001E1DD7" w:rsidRPr="000A40DF">
        <w:t>C</w:t>
      </w:r>
      <w:r>
        <w:fldChar w:fldCharType="begin"/>
      </w:r>
      <w:r>
        <w:instrText>SEQ Figure_D \* ARABIC</w:instrText>
      </w:r>
      <w:r>
        <w:fldChar w:fldCharType="separate"/>
      </w:r>
      <w:r w:rsidRPr="000D7242">
        <w:rPr>
          <w:noProof/>
        </w:rPr>
        <w:t>4</w:t>
      </w:r>
      <w:r>
        <w:fldChar w:fldCharType="end"/>
      </w:r>
      <w:r w:rsidRPr="000D7242">
        <w:t xml:space="preserve">: </w:t>
      </w:r>
      <w:r w:rsidR="000829B5" w:rsidRPr="000D7242">
        <w:t>Parent/caregiver/guardian</w:t>
      </w:r>
      <w:r w:rsidR="00F74D34" w:rsidRPr="000D7242">
        <w:t xml:space="preserve"> survey</w:t>
      </w:r>
      <w:r w:rsidRPr="000D7242">
        <w:t xml:space="preserve"> responses surrounding the PEEM, at goal setting and </w:t>
      </w:r>
      <w:proofErr w:type="gramStart"/>
      <w:r w:rsidRPr="000D7242">
        <w:t>reassessment</w:t>
      </w:r>
      <w:proofErr w:type="gramEnd"/>
    </w:p>
    <w:p w14:paraId="46B04C12" w14:textId="77777777" w:rsidR="00207C8D" w:rsidRDefault="005835C9" w:rsidP="00207C8D">
      <w:pPr>
        <w:spacing w:line="276" w:lineRule="auto"/>
        <w:rPr>
          <w:b/>
        </w:rPr>
      </w:pPr>
      <w:r>
        <w:rPr>
          <w:b/>
          <w:noProof/>
          <w:lang w:eastAsia="en-AU"/>
        </w:rPr>
        <w:drawing>
          <wp:inline distT="0" distB="0" distL="0" distR="0" wp14:anchorId="4E9F6AC0" wp14:editId="59E4789C">
            <wp:extent cx="8924959" cy="3695700"/>
            <wp:effectExtent l="0" t="0" r="9525" b="0"/>
            <wp:docPr id="2" name="Picture 2" descr="This figure shows PCG endorsement of nine statements assessed at both goal setting and reassessment surrounding the PEEM. Resulting indicate that while respondents strongly agreed with the positive worded statements at goal setting, there level of agreement reduced by reassessment, but was still positive for all statements.&#10;&#10;The nine statements, as displayed, were: &#10;&#10;1) Overall, I found the PEEM valuable to me&#10;2) I would recommend the use of the PEEM with other families&#10;3) Overall, I think the PEEM was helpful in communicating my situation&#10;4) The way the PEEM was scored was clear&#10;5) I was able to complete the PEEM without assistance&#10;6) The PEEM was easy to understand&#10;7) The PEEM did not take too long to complete&#10;8) The PEEM helped me to think about my strengths as a parent&#10;9) Completing the PEEM assisted me in sharing important information with my early childhood partner&#10;" title="Figure D4: PCG survey responses surrounding the PEEM, at goal setting and reassess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7" cstate="print">
                      <a:extLst>
                        <a:ext uri="{28A0092B-C50C-407E-A947-70E740481C1C}">
                          <a14:useLocalDpi xmlns:a14="http://schemas.microsoft.com/office/drawing/2010/main" val="0"/>
                        </a:ext>
                      </a:extLst>
                    </a:blip>
                    <a:srcRect/>
                    <a:stretch>
                      <a:fillRect/>
                    </a:stretch>
                  </pic:blipFill>
                  <pic:spPr bwMode="auto">
                    <a:xfrm>
                      <a:off x="0" y="0"/>
                      <a:ext cx="8957025" cy="3708978"/>
                    </a:xfrm>
                    <a:prstGeom prst="rect">
                      <a:avLst/>
                    </a:prstGeom>
                    <a:noFill/>
                  </pic:spPr>
                </pic:pic>
              </a:graphicData>
            </a:graphic>
          </wp:inline>
        </w:drawing>
      </w:r>
    </w:p>
    <w:p w14:paraId="746334BD" w14:textId="77777777" w:rsidR="00207C8D" w:rsidRPr="00593808" w:rsidRDefault="00207C8D" w:rsidP="00207C8D">
      <w:pPr>
        <w:pStyle w:val="Caption"/>
        <w:spacing w:before="60" w:after="60"/>
        <w:rPr>
          <w:b w:val="0"/>
          <w:bCs w:val="0"/>
          <w:sz w:val="22"/>
          <w:szCs w:val="20"/>
        </w:rPr>
      </w:pPr>
      <w:r w:rsidRPr="00593808">
        <w:rPr>
          <w:sz w:val="22"/>
          <w:szCs w:val="20"/>
        </w:rPr>
        <w:t>Source</w:t>
      </w:r>
      <w:r w:rsidRPr="00593808">
        <w:rPr>
          <w:b w:val="0"/>
          <w:bCs w:val="0"/>
          <w:sz w:val="22"/>
          <w:szCs w:val="20"/>
        </w:rPr>
        <w:t xml:space="preserve">: Research and Evaluation Branch analysis of </w:t>
      </w:r>
      <w:r w:rsidR="00842079" w:rsidRPr="00593808">
        <w:rPr>
          <w:b w:val="0"/>
          <w:bCs w:val="0"/>
          <w:sz w:val="22"/>
          <w:szCs w:val="20"/>
        </w:rPr>
        <w:t>PC</w:t>
      </w:r>
      <w:r w:rsidR="00215E49" w:rsidRPr="00593808">
        <w:rPr>
          <w:b w:val="0"/>
          <w:bCs w:val="0"/>
          <w:sz w:val="22"/>
          <w:szCs w:val="20"/>
        </w:rPr>
        <w:t>G</w:t>
      </w:r>
      <w:r w:rsidR="00842079" w:rsidRPr="00593808">
        <w:rPr>
          <w:b w:val="0"/>
          <w:bCs w:val="0"/>
          <w:sz w:val="22"/>
          <w:szCs w:val="20"/>
        </w:rPr>
        <w:t xml:space="preserve"> survey responses (n=35 at goal setting, </w:t>
      </w:r>
      <w:r w:rsidR="00630DE3" w:rsidRPr="00593808">
        <w:rPr>
          <w:b w:val="0"/>
          <w:bCs w:val="0"/>
          <w:sz w:val="22"/>
          <w:szCs w:val="20"/>
        </w:rPr>
        <w:t>n=27 at reassessment</w:t>
      </w:r>
      <w:r w:rsidR="00842079" w:rsidRPr="00593808">
        <w:rPr>
          <w:b w:val="0"/>
          <w:bCs w:val="0"/>
          <w:sz w:val="22"/>
          <w:szCs w:val="20"/>
        </w:rPr>
        <w:t>)</w:t>
      </w:r>
    </w:p>
    <w:p w14:paraId="1CEB2D93" w14:textId="77777777" w:rsidR="00207C8D" w:rsidRPr="000A2EC6" w:rsidRDefault="00207C8D">
      <w:pPr>
        <w:spacing w:line="276" w:lineRule="auto"/>
        <w:rPr>
          <w:bCs/>
        </w:rPr>
      </w:pPr>
    </w:p>
    <w:sectPr w:rsidR="00207C8D" w:rsidRPr="000A2EC6" w:rsidSect="003B38E9">
      <w:footerReference w:type="first" r:id="rId38"/>
      <w:pgSz w:w="16838" w:h="11906" w:orient="landscape"/>
      <w:pgMar w:top="1440" w:right="1440" w:bottom="1440" w:left="1440" w:header="708" w:footer="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68F2D47" w14:textId="77777777" w:rsidR="009F0396" w:rsidRDefault="009F0396" w:rsidP="007219F1">
      <w:pPr>
        <w:spacing w:after="0" w:line="240" w:lineRule="auto"/>
      </w:pPr>
      <w:r>
        <w:separator/>
      </w:r>
    </w:p>
    <w:p w14:paraId="4DC8D0C9" w14:textId="77777777" w:rsidR="009F0396" w:rsidRDefault="009F0396"/>
  </w:endnote>
  <w:endnote w:type="continuationSeparator" w:id="0">
    <w:p w14:paraId="62646898" w14:textId="77777777" w:rsidR="009F0396" w:rsidRDefault="009F0396" w:rsidP="007219F1">
      <w:pPr>
        <w:spacing w:after="0" w:line="240" w:lineRule="auto"/>
      </w:pPr>
      <w:r>
        <w:continuationSeparator/>
      </w:r>
    </w:p>
    <w:p w14:paraId="410D8CF3" w14:textId="77777777" w:rsidR="009F0396" w:rsidRDefault="009F0396"/>
  </w:endnote>
  <w:endnote w:type="continuationNotice" w:id="1">
    <w:p w14:paraId="52DD3E47" w14:textId="77777777" w:rsidR="009F0396" w:rsidRDefault="009F039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ordia New">
    <w:altName w:val="Leelawadee UI"/>
    <w:panose1 w:val="020B0304020202020204"/>
    <w:charset w:val="DE"/>
    <w:family w:val="swiss"/>
    <w:pitch w:val="variable"/>
    <w:sig w:usb0="81000003" w:usb1="00000000" w:usb2="00000000" w:usb3="00000000" w:csb0="00010001" w:csb1="00000000"/>
  </w:font>
  <w:font w:name="SimSun">
    <w:altName w:val="宋体"/>
    <w:panose1 w:val="02010600030101010101"/>
    <w:charset w:val="86"/>
    <w:family w:val="auto"/>
    <w:pitch w:val="variable"/>
    <w:sig w:usb0="00000003" w:usb1="288F0000" w:usb2="00000016" w:usb3="00000000" w:csb0="00040001" w:csb1="00000000"/>
  </w:font>
  <w:font w:name="Angsana New">
    <w:panose1 w:val="02020603050405020304"/>
    <w:charset w:val="DE"/>
    <w:family w:val="roman"/>
    <w:pitch w:val="variable"/>
    <w:sig w:usb0="81000003" w:usb1="00000000" w:usb2="00000000" w:usb3="00000000" w:csb0="00010001" w:csb1="00000000"/>
  </w:font>
  <w:font w:name="MS Mincho">
    <w:altName w:val="ＭＳ 明朝"/>
    <w:panose1 w:val="02020609040205080304"/>
    <w:charset w:val="80"/>
    <w:family w:val="modern"/>
    <w:pitch w:val="fixed"/>
    <w:sig w:usb0="E00002FF" w:usb1="6AC7FDFB" w:usb2="08000012" w:usb3="00000000" w:csb0="0002009F" w:csb1="00000000"/>
  </w:font>
  <w:font w:name="FSMe-Bold">
    <w:altName w:val="Cambria"/>
    <w:panose1 w:val="00000000000000000000"/>
    <w:charset w:val="4D"/>
    <w:family w:val="auto"/>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Garamond">
    <w:panose1 w:val="02020404030301010803"/>
    <w:charset w:val="00"/>
    <w:family w:val="roman"/>
    <w:pitch w:val="variable"/>
    <w:sig w:usb0="00000287" w:usb1="00000000" w:usb2="00000000" w:usb3="00000000" w:csb0="0000009F" w:csb1="00000000"/>
  </w:font>
  <w:font w:name="FS Me Light">
    <w:altName w:val="Franklin Gothic Medium Cond"/>
    <w:panose1 w:val="00000000000000000000"/>
    <w:charset w:val="00"/>
    <w:family w:val="modern"/>
    <w:notTrueType/>
    <w:pitch w:val="variable"/>
    <w:sig w:usb0="A00000AF" w:usb1="4000204A" w:usb2="00000000" w:usb3="00000000" w:csb0="0000009B" w:csb1="00000000"/>
  </w:font>
  <w:font w:name="SimHei">
    <w:altName w:val="黑体"/>
    <w:panose1 w:val="02010600030101010101"/>
    <w:charset w:val="86"/>
    <w:family w:val="modern"/>
    <w:pitch w:val="fixed"/>
    <w:sig w:usb0="800002BF" w:usb1="38CF7CFA" w:usb2="00000016" w:usb3="00000000" w:csb0="0004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FA52A4" w14:textId="77777777" w:rsidR="000F3ECA" w:rsidRDefault="000F3ECA">
    <w:pPr>
      <w:pStyle w:val="Footer"/>
    </w:pPr>
  </w:p>
  <w:p w14:paraId="3D411C25" w14:textId="77777777" w:rsidR="000F3ECA" w:rsidRDefault="000F3ECA"/>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3A05E7" w14:textId="77777777" w:rsidR="000F3ECA" w:rsidRPr="00593808" w:rsidRDefault="000F3ECA" w:rsidP="00593808">
    <w:pPr>
      <w:pStyle w:val="Footer"/>
      <w:spacing w:after="480"/>
      <w:jc w:val="center"/>
      <w:rPr>
        <w:rFonts w:cs="Arial"/>
        <w:b/>
        <w:bCs/>
        <w:color w:val="C00000"/>
        <w:sz w:val="24"/>
        <w:szCs w:val="22"/>
      </w:rPr>
    </w:pPr>
    <w:r w:rsidRPr="00593808">
      <w:rPr>
        <w:rFonts w:cs="Arial"/>
        <w:b/>
        <w:bCs/>
        <w:color w:val="C00000"/>
        <w:sz w:val="24"/>
        <w:szCs w:val="22"/>
      </w:rPr>
      <w:t>DRAFT – OFFICIAL</w:t>
    </w:r>
  </w:p>
  <w:p w14:paraId="37A97EAF" w14:textId="175767E9" w:rsidR="000F3ECA" w:rsidRPr="00FE67B3" w:rsidRDefault="000F3ECA" w:rsidP="00FE67B3">
    <w:pPr>
      <w:pStyle w:val="Footer"/>
      <w:spacing w:after="480"/>
      <w:rPr>
        <w:color w:val="6B2976"/>
        <w:szCs w:val="22"/>
      </w:rPr>
    </w:pPr>
    <w:r w:rsidRPr="00FE67B3">
      <w:rPr>
        <w:b/>
        <w:bCs/>
        <w:color w:val="6B2976"/>
        <w:szCs w:val="22"/>
      </w:rPr>
      <w:t xml:space="preserve">ndis.gov.au </w:t>
    </w:r>
    <w:r w:rsidRPr="00FE67B3">
      <w:rPr>
        <w:color w:val="6B2976"/>
        <w:szCs w:val="22"/>
      </w:rPr>
      <w:t>| Psychometric evaluation of assessment tools</w:t>
    </w:r>
    <w:r w:rsidRPr="00FE67B3" w:rsidDel="00224657">
      <w:rPr>
        <w:color w:val="6B2976"/>
        <w:szCs w:val="22"/>
      </w:rPr>
      <w:t xml:space="preserve"> </w:t>
    </w:r>
    <w:r w:rsidRPr="00FE67B3">
      <w:rPr>
        <w:color w:val="6B2976"/>
        <w:szCs w:val="22"/>
      </w:rP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510958" w14:textId="77777777" w:rsidR="000F3ECA" w:rsidRPr="007219F1" w:rsidRDefault="000F3ECA" w:rsidP="00FB5514">
    <w:pPr>
      <w:spacing w:after="600"/>
      <w:rPr>
        <w:rFonts w:ascii="FS Me Light" w:hAnsi="FS Me Light"/>
        <w:color w:val="5E2D73"/>
        <w:sz w:val="32"/>
        <w:szCs w:val="32"/>
      </w:rPr>
    </w:pPr>
    <w:r w:rsidRPr="00FB5514">
      <w:rPr>
        <w:rFonts w:cs="Arial"/>
        <w:b/>
        <w:noProof/>
        <w:lang w:eastAsia="en-AU"/>
      </w:rPr>
      <w:drawing>
        <wp:anchor distT="0" distB="0" distL="114300" distR="114300" simplePos="0" relativeHeight="251658240" behindDoc="1" locked="0" layoutInCell="1" allowOverlap="1" wp14:anchorId="0B3ACC32" wp14:editId="010B1C24">
          <wp:simplePos x="0" y="0"/>
          <wp:positionH relativeFrom="page">
            <wp:posOffset>5671820</wp:posOffset>
          </wp:positionH>
          <wp:positionV relativeFrom="page">
            <wp:posOffset>9637395</wp:posOffset>
          </wp:positionV>
          <wp:extent cx="1536065" cy="798195"/>
          <wp:effectExtent l="0" t="0" r="6985" b="1905"/>
          <wp:wrapNone/>
          <wp:docPr id="9" name="Picture 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1536065" cy="798195"/>
                  </a:xfrm>
                  <a:prstGeom prst="rect">
                    <a:avLst/>
                  </a:prstGeom>
                </pic:spPr>
              </pic:pic>
            </a:graphicData>
          </a:graphic>
          <wp14:sizeRelH relativeFrom="page">
            <wp14:pctWidth>0</wp14:pctWidth>
          </wp14:sizeRelH>
          <wp14:sizeRelV relativeFrom="page">
            <wp14:pctHeight>0</wp14:pctHeight>
          </wp14:sizeRelV>
        </wp:anchor>
      </w:drawing>
    </w:r>
    <w:r w:rsidRPr="00FB5514">
      <w:rPr>
        <w:rFonts w:cs="Arial"/>
        <w:b/>
        <w:color w:val="5E2D73"/>
        <w:sz w:val="32"/>
        <w:szCs w:val="32"/>
      </w:rPr>
      <w:t>ndis.gov.au</w:t>
    </w:r>
  </w:p>
  <w:p w14:paraId="0CE04811" w14:textId="77777777" w:rsidR="000F3ECA" w:rsidRDefault="000F3ECA"/>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D1063E" w14:textId="246847D7" w:rsidR="000F3ECA" w:rsidRPr="00FE67B3" w:rsidRDefault="000F3ECA" w:rsidP="007C2B59">
    <w:pPr>
      <w:pBdr>
        <w:top w:val="single" w:sz="4" w:space="12" w:color="6B2976"/>
      </w:pBdr>
      <w:tabs>
        <w:tab w:val="left" w:pos="1701"/>
        <w:tab w:val="center" w:pos="4513"/>
        <w:tab w:val="right" w:pos="9026"/>
      </w:tabs>
      <w:spacing w:after="480" w:line="240" w:lineRule="auto"/>
      <w:rPr>
        <w:rFonts w:eastAsia="SimHei" w:cs="Cordia New"/>
        <w:color w:val="6B2976"/>
        <w:szCs w:val="22"/>
      </w:rPr>
    </w:pPr>
    <w:r w:rsidRPr="00752E37">
      <w:rPr>
        <w:rFonts w:eastAsia="SimHei" w:cs="Cordia New"/>
        <w:b/>
        <w:bCs/>
        <w:color w:val="6B2976"/>
        <w:szCs w:val="22"/>
      </w:rPr>
      <w:t xml:space="preserve">ndis.gov.au </w:t>
    </w:r>
    <w:r w:rsidR="00555A49">
      <w:rPr>
        <w:rFonts w:eastAsia="SimHei" w:cs="Cordia New"/>
        <w:b/>
        <w:bCs/>
        <w:color w:val="6B2976"/>
        <w:szCs w:val="22"/>
      </w:rPr>
      <w:tab/>
    </w:r>
    <w:r w:rsidR="00E1567D">
      <w:rPr>
        <w:rFonts w:eastAsia="SimHei" w:cs="Cordia New"/>
        <w:color w:val="6B2976"/>
        <w:szCs w:val="22"/>
      </w:rPr>
      <w:t>June</w:t>
    </w:r>
    <w:r w:rsidR="00DE748A">
      <w:rPr>
        <w:rFonts w:eastAsia="SimHei" w:cs="Cordia New"/>
        <w:color w:val="6B2976"/>
        <w:szCs w:val="22"/>
      </w:rPr>
      <w:t xml:space="preserve"> 2023 | Outcome measurement tools for </w:t>
    </w:r>
    <w:r w:rsidR="00375D96">
      <w:rPr>
        <w:rFonts w:eastAsia="SimHei" w:cs="Cordia New"/>
        <w:color w:val="6B2976"/>
        <w:szCs w:val="22"/>
      </w:rPr>
      <w:t>E</w:t>
    </w:r>
    <w:r w:rsidR="00DE748A">
      <w:rPr>
        <w:rFonts w:eastAsia="SimHei" w:cs="Cordia New"/>
        <w:color w:val="6B2976"/>
        <w:szCs w:val="22"/>
      </w:rPr>
      <w:t xml:space="preserve">arly </w:t>
    </w:r>
    <w:r w:rsidR="00375D96">
      <w:rPr>
        <w:rFonts w:eastAsia="SimHei" w:cs="Cordia New"/>
        <w:color w:val="6B2976"/>
        <w:szCs w:val="22"/>
      </w:rPr>
      <w:t>S</w:t>
    </w:r>
    <w:r w:rsidR="00DE748A">
      <w:rPr>
        <w:rFonts w:eastAsia="SimHei" w:cs="Cordia New"/>
        <w:color w:val="6B2976"/>
        <w:szCs w:val="22"/>
      </w:rPr>
      <w:t>upports</w:t>
    </w:r>
    <w:r w:rsidR="0093190B">
      <w:rPr>
        <w:rFonts w:eastAsia="SimHei" w:cs="Cordia New"/>
        <w:color w:val="6B2976"/>
        <w:szCs w:val="22"/>
      </w:rPr>
      <w:tab/>
    </w:r>
    <w:r w:rsidR="0093190B" w:rsidRPr="0093190B">
      <w:rPr>
        <w:rFonts w:eastAsia="SimHei" w:cs="Cordia New"/>
        <w:color w:val="6B2976"/>
        <w:szCs w:val="22"/>
      </w:rPr>
      <w:fldChar w:fldCharType="begin"/>
    </w:r>
    <w:r w:rsidR="0093190B" w:rsidRPr="0093190B">
      <w:rPr>
        <w:rFonts w:eastAsia="SimHei" w:cs="Cordia New"/>
        <w:color w:val="6B2976"/>
        <w:szCs w:val="22"/>
      </w:rPr>
      <w:instrText>PAGE   \* MERGEFORMAT</w:instrText>
    </w:r>
    <w:r w:rsidR="0093190B" w:rsidRPr="0093190B">
      <w:rPr>
        <w:rFonts w:eastAsia="SimHei" w:cs="Cordia New"/>
        <w:color w:val="6B2976"/>
        <w:szCs w:val="22"/>
      </w:rPr>
      <w:fldChar w:fldCharType="separate"/>
    </w:r>
    <w:r w:rsidR="0093190B" w:rsidRPr="0093190B">
      <w:rPr>
        <w:rFonts w:eastAsia="SimHei" w:cs="Cordia New"/>
        <w:color w:val="6B2976"/>
        <w:szCs w:val="22"/>
        <w:lang w:val="en-GB"/>
      </w:rPr>
      <w:t>1</w:t>
    </w:r>
    <w:r w:rsidR="0093190B" w:rsidRPr="0093190B">
      <w:rPr>
        <w:rFonts w:eastAsia="SimHei" w:cs="Cordia New"/>
        <w:color w:val="6B2976"/>
        <w:szCs w:val="22"/>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FE377C" w14:textId="71EF0FA1" w:rsidR="000F3ECA" w:rsidRPr="00FE67B3" w:rsidRDefault="000F3ECA" w:rsidP="00DF7C57">
    <w:pPr>
      <w:pBdr>
        <w:top w:val="single" w:sz="4" w:space="12" w:color="6B2976"/>
      </w:pBdr>
      <w:tabs>
        <w:tab w:val="left" w:pos="1985"/>
        <w:tab w:val="right" w:pos="9026"/>
      </w:tabs>
      <w:spacing w:after="480" w:line="240" w:lineRule="auto"/>
      <w:rPr>
        <w:rFonts w:eastAsia="SimHei" w:cs="Cordia New"/>
        <w:color w:val="6B2976"/>
        <w:szCs w:val="22"/>
      </w:rPr>
    </w:pPr>
    <w:r w:rsidRPr="00752E37">
      <w:rPr>
        <w:rFonts w:eastAsia="SimHei" w:cs="Cordia New"/>
        <w:b/>
        <w:bCs/>
        <w:color w:val="6B2976"/>
        <w:szCs w:val="22"/>
      </w:rPr>
      <w:t xml:space="preserve">ndis.gov.au </w:t>
    </w:r>
    <w:r w:rsidR="00DF7C57">
      <w:rPr>
        <w:rFonts w:eastAsia="SimHei" w:cs="Cordia New"/>
        <w:b/>
        <w:bCs/>
        <w:color w:val="6B2976"/>
        <w:szCs w:val="22"/>
      </w:rPr>
      <w:tab/>
    </w:r>
    <w:r w:rsidR="00DE748A">
      <w:rPr>
        <w:rFonts w:eastAsia="SimHei" w:cs="Cordia New"/>
        <w:color w:val="6B2976"/>
        <w:szCs w:val="22"/>
      </w:rPr>
      <w:t xml:space="preserve">April 2023 | Outcome measurement tools for </w:t>
    </w:r>
    <w:r w:rsidR="0093190B">
      <w:rPr>
        <w:rFonts w:eastAsia="SimHei" w:cs="Cordia New"/>
        <w:color w:val="6B2976"/>
        <w:szCs w:val="22"/>
      </w:rPr>
      <w:t>E</w:t>
    </w:r>
    <w:r w:rsidR="00DE748A">
      <w:rPr>
        <w:rFonts w:eastAsia="SimHei" w:cs="Cordia New"/>
        <w:color w:val="6B2976"/>
        <w:szCs w:val="22"/>
      </w:rPr>
      <w:t xml:space="preserve">arly </w:t>
    </w:r>
    <w:r w:rsidR="0093190B">
      <w:rPr>
        <w:rFonts w:eastAsia="SimHei" w:cs="Cordia New"/>
        <w:color w:val="6B2976"/>
        <w:szCs w:val="22"/>
      </w:rPr>
      <w:t>S</w:t>
    </w:r>
    <w:r w:rsidR="00DE748A">
      <w:rPr>
        <w:rFonts w:eastAsia="SimHei" w:cs="Cordia New"/>
        <w:color w:val="6B2976"/>
        <w:szCs w:val="22"/>
      </w:rPr>
      <w:t>upports</w:t>
    </w:r>
    <w:r w:rsidRPr="00752E37">
      <w:rPr>
        <w:rFonts w:eastAsia="SimHei" w:cs="Cordia New"/>
        <w:color w:val="6B2976"/>
        <w:szCs w:val="22"/>
      </w:rPr>
      <w:tab/>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4CD031" w14:textId="10B3119C" w:rsidR="000F3ECA" w:rsidRPr="00FE67B3" w:rsidRDefault="005104BD" w:rsidP="00CB6394">
    <w:pPr>
      <w:pBdr>
        <w:top w:val="single" w:sz="4" w:space="12" w:color="6B2976"/>
      </w:pBdr>
      <w:tabs>
        <w:tab w:val="center" w:pos="2127"/>
      </w:tabs>
      <w:spacing w:after="480" w:line="240" w:lineRule="auto"/>
      <w:rPr>
        <w:rFonts w:eastAsia="SimHei" w:cs="Cordia New"/>
        <w:color w:val="6B2976"/>
        <w:szCs w:val="22"/>
      </w:rPr>
    </w:pPr>
    <w:r w:rsidRPr="00752E37">
      <w:rPr>
        <w:rFonts w:eastAsia="SimHei" w:cs="Cordia New"/>
        <w:b/>
        <w:bCs/>
        <w:color w:val="6B2976"/>
        <w:szCs w:val="22"/>
      </w:rPr>
      <w:t>ndis.gov.au</w:t>
    </w:r>
    <w:r>
      <w:rPr>
        <w:rFonts w:eastAsia="SimHei" w:cs="Cordia New"/>
        <w:b/>
        <w:bCs/>
        <w:color w:val="6B2976"/>
        <w:szCs w:val="22"/>
      </w:rPr>
      <w:t xml:space="preserve"> </w:t>
    </w:r>
    <w:r>
      <w:rPr>
        <w:rFonts w:eastAsia="SimHei" w:cs="Cordia New"/>
        <w:color w:val="6B2976"/>
        <w:szCs w:val="22"/>
      </w:rPr>
      <w:tab/>
    </w:r>
    <w:r w:rsidR="00CB6394">
      <w:rPr>
        <w:rFonts w:eastAsia="SimHei" w:cs="Cordia New"/>
        <w:color w:val="6B2976"/>
        <w:szCs w:val="22"/>
      </w:rPr>
      <w:tab/>
    </w:r>
    <w:r w:rsidR="008A10D9">
      <w:rPr>
        <w:rFonts w:eastAsia="SimHei" w:cs="Cordia New"/>
        <w:color w:val="6B2976"/>
        <w:szCs w:val="22"/>
      </w:rPr>
      <w:t>April</w:t>
    </w:r>
    <w:r w:rsidR="000677CD">
      <w:rPr>
        <w:rFonts w:eastAsia="SimHei" w:cs="Cordia New"/>
        <w:color w:val="6B2976"/>
        <w:szCs w:val="22"/>
      </w:rPr>
      <w:t xml:space="preserve"> 2023 </w:t>
    </w:r>
    <w:r w:rsidR="00266F91">
      <w:rPr>
        <w:rFonts w:eastAsia="SimHei" w:cs="Cordia New"/>
        <w:color w:val="6B2976"/>
        <w:szCs w:val="22"/>
      </w:rPr>
      <w:t xml:space="preserve">| </w:t>
    </w:r>
    <w:r w:rsidR="000677CD">
      <w:rPr>
        <w:rFonts w:eastAsia="SimHei" w:cs="Cordia New"/>
        <w:color w:val="6B2976"/>
        <w:szCs w:val="22"/>
      </w:rPr>
      <w:t>Outcome measurement tools for early supports</w:t>
    </w:r>
    <w:sdt>
      <w:sdtPr>
        <w:rPr>
          <w:rFonts w:eastAsia="SimHei" w:cs="Cordia New"/>
          <w:color w:val="6B2976"/>
          <w:szCs w:val="22"/>
        </w:rPr>
        <w:id w:val="1041788921"/>
        <w:docPartObj>
          <w:docPartGallery w:val="Page Numbers (Bottom of Page)"/>
          <w:docPartUnique/>
        </w:docPartObj>
      </w:sdtPr>
      <w:sdtEndPr/>
      <w:sdtContent>
        <w:r w:rsidR="000F3ECA" w:rsidRPr="00752E37">
          <w:rPr>
            <w:rFonts w:eastAsia="SimHei" w:cs="Cordia New"/>
            <w:color w:val="6B2976"/>
            <w:szCs w:val="22"/>
          </w:rPr>
          <w:tab/>
        </w:r>
        <w:r w:rsidR="008A10D9">
          <w:rPr>
            <w:rFonts w:eastAsia="SimHei" w:cs="Cordia New"/>
            <w:color w:val="6B2976"/>
            <w:szCs w:val="22"/>
          </w:rPr>
          <w:tab/>
        </w:r>
        <w:r w:rsidR="000F3ECA" w:rsidRPr="00752E37">
          <w:rPr>
            <w:rFonts w:eastAsia="SimHei" w:cs="Cordia New"/>
            <w:color w:val="6B2976"/>
            <w:szCs w:val="22"/>
          </w:rPr>
          <w:fldChar w:fldCharType="begin"/>
        </w:r>
        <w:r w:rsidR="000F3ECA" w:rsidRPr="00752E37">
          <w:rPr>
            <w:rFonts w:eastAsia="SimHei" w:cs="Cordia New"/>
            <w:color w:val="6B2976"/>
            <w:szCs w:val="22"/>
          </w:rPr>
          <w:instrText xml:space="preserve"> PAGE   \* MERGEFORMAT </w:instrText>
        </w:r>
        <w:r w:rsidR="000F3ECA" w:rsidRPr="00752E37">
          <w:rPr>
            <w:rFonts w:eastAsia="SimHei" w:cs="Cordia New"/>
            <w:color w:val="6B2976"/>
            <w:szCs w:val="22"/>
          </w:rPr>
          <w:fldChar w:fldCharType="separate"/>
        </w:r>
        <w:r w:rsidR="008358AC">
          <w:rPr>
            <w:rFonts w:eastAsia="SimHei" w:cs="Cordia New"/>
            <w:noProof/>
            <w:color w:val="6B2976"/>
            <w:szCs w:val="22"/>
          </w:rPr>
          <w:t>1</w:t>
        </w:r>
        <w:r w:rsidR="000F3ECA" w:rsidRPr="00752E37">
          <w:rPr>
            <w:rFonts w:eastAsia="SimHei" w:cs="Cordia New"/>
            <w:color w:val="6B2976"/>
            <w:szCs w:val="22"/>
          </w:rPr>
          <w:fldChar w:fldCharType="end"/>
        </w:r>
      </w:sdtContent>
    </w:sdt>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D87BE0" w14:textId="2DEE686E" w:rsidR="000F3ECA" w:rsidRPr="00FE67B3" w:rsidRDefault="000F3ECA" w:rsidP="00C401F4">
    <w:pPr>
      <w:pBdr>
        <w:top w:val="single" w:sz="4" w:space="12" w:color="6B2976"/>
      </w:pBdr>
      <w:spacing w:after="480" w:line="240" w:lineRule="auto"/>
      <w:rPr>
        <w:rFonts w:eastAsia="SimHei" w:cs="Cordia New"/>
        <w:color w:val="6B2976"/>
        <w:szCs w:val="22"/>
      </w:rPr>
    </w:pPr>
    <w:r w:rsidRPr="00752E37">
      <w:rPr>
        <w:rFonts w:eastAsia="SimHei" w:cs="Cordia New"/>
        <w:b/>
        <w:bCs/>
        <w:color w:val="6B2976"/>
        <w:szCs w:val="22"/>
      </w:rPr>
      <w:t>ndis.gov.au</w:t>
    </w:r>
    <w:r w:rsidRPr="00752E37">
      <w:rPr>
        <w:rFonts w:eastAsia="SimHei" w:cs="Cordia New"/>
        <w:color w:val="6B2976"/>
        <w:szCs w:val="22"/>
      </w:rPr>
      <w:t xml:space="preserve"> </w:t>
    </w:r>
    <w:r w:rsidR="00706BF3">
      <w:rPr>
        <w:rFonts w:eastAsia="SimHei" w:cs="Cordia New"/>
        <w:color w:val="6B2976"/>
        <w:szCs w:val="22"/>
      </w:rPr>
      <w:tab/>
    </w:r>
    <w:r w:rsidR="00706BF3">
      <w:rPr>
        <w:rFonts w:eastAsia="SimHei" w:cs="Cordia New"/>
        <w:color w:val="6B2976"/>
        <w:szCs w:val="22"/>
      </w:rPr>
      <w:tab/>
    </w:r>
    <w:r w:rsidR="00ED6072">
      <w:rPr>
        <w:rFonts w:eastAsia="SimHei" w:cs="Cordia New"/>
        <w:color w:val="6B2976"/>
        <w:szCs w:val="22"/>
      </w:rPr>
      <w:t xml:space="preserve">April 2023 | Outcome measurement tools for </w:t>
    </w:r>
    <w:r w:rsidR="00075CF7">
      <w:rPr>
        <w:rFonts w:eastAsia="SimHei" w:cs="Cordia New"/>
        <w:color w:val="6B2976"/>
        <w:szCs w:val="22"/>
      </w:rPr>
      <w:t>E</w:t>
    </w:r>
    <w:r w:rsidR="00ED6072">
      <w:rPr>
        <w:rFonts w:eastAsia="SimHei" w:cs="Cordia New"/>
        <w:color w:val="6B2976"/>
        <w:szCs w:val="22"/>
      </w:rPr>
      <w:t xml:space="preserve">arly </w:t>
    </w:r>
    <w:r w:rsidR="00075CF7">
      <w:rPr>
        <w:rFonts w:eastAsia="SimHei" w:cs="Cordia New"/>
        <w:color w:val="6B2976"/>
        <w:szCs w:val="22"/>
      </w:rPr>
      <w:t>S</w:t>
    </w:r>
    <w:r w:rsidR="00ED6072">
      <w:rPr>
        <w:rFonts w:eastAsia="SimHei" w:cs="Cordia New"/>
        <w:color w:val="6B2976"/>
        <w:szCs w:val="22"/>
      </w:rPr>
      <w:t>upports</w:t>
    </w:r>
    <w:r w:rsidRPr="00752E37">
      <w:rPr>
        <w:rFonts w:eastAsia="SimHei" w:cs="Cordia New"/>
        <w:color w:val="6B2976"/>
        <w:szCs w:val="22"/>
      </w:rPr>
      <w:tab/>
    </w:r>
    <w:sdt>
      <w:sdtPr>
        <w:rPr>
          <w:rFonts w:eastAsia="SimHei" w:cs="Cordia New"/>
          <w:color w:val="6B2976"/>
          <w:szCs w:val="22"/>
        </w:rPr>
        <w:id w:val="1209229980"/>
        <w:docPartObj>
          <w:docPartGallery w:val="Page Numbers (Bottom of Page)"/>
          <w:docPartUnique/>
        </w:docPartObj>
      </w:sdtPr>
      <w:sdtEndPr/>
      <w:sdtContent>
        <w:r w:rsidRPr="00752E37">
          <w:rPr>
            <w:rFonts w:eastAsia="SimHei" w:cs="Cordia New"/>
            <w:color w:val="6B2976"/>
            <w:szCs w:val="22"/>
          </w:rPr>
          <w:fldChar w:fldCharType="begin"/>
        </w:r>
        <w:r w:rsidRPr="00752E37">
          <w:rPr>
            <w:rFonts w:eastAsia="SimHei" w:cs="Cordia New"/>
            <w:color w:val="6B2976"/>
            <w:szCs w:val="22"/>
          </w:rPr>
          <w:instrText xml:space="preserve"> PAGE   \* MERGEFORMAT </w:instrText>
        </w:r>
        <w:r w:rsidRPr="00752E37">
          <w:rPr>
            <w:rFonts w:eastAsia="SimHei" w:cs="Cordia New"/>
            <w:color w:val="6B2976"/>
            <w:szCs w:val="22"/>
          </w:rPr>
          <w:fldChar w:fldCharType="separate"/>
        </w:r>
        <w:r w:rsidR="00A81A33">
          <w:rPr>
            <w:rFonts w:eastAsia="SimHei" w:cs="Cordia New"/>
            <w:noProof/>
            <w:color w:val="6B2976"/>
            <w:szCs w:val="22"/>
          </w:rPr>
          <w:t>26</w:t>
        </w:r>
        <w:r w:rsidRPr="00752E37">
          <w:rPr>
            <w:rFonts w:eastAsia="SimHei" w:cs="Cordia New"/>
            <w:color w:val="6B2976"/>
            <w:szCs w:val="22"/>
          </w:rPr>
          <w:fldChar w:fldCharType="end"/>
        </w:r>
      </w:sdtContent>
    </w:sdt>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570749" w14:textId="365729FB" w:rsidR="000F3ECA" w:rsidRPr="00FE67B3" w:rsidRDefault="000F3ECA" w:rsidP="00891544">
    <w:pPr>
      <w:pBdr>
        <w:top w:val="single" w:sz="4" w:space="12" w:color="6B2976"/>
      </w:pBdr>
      <w:tabs>
        <w:tab w:val="left" w:pos="2127"/>
      </w:tabs>
      <w:spacing w:after="480" w:line="240" w:lineRule="auto"/>
      <w:rPr>
        <w:rFonts w:eastAsia="SimHei" w:cs="Cordia New"/>
        <w:color w:val="6B2976"/>
        <w:szCs w:val="22"/>
      </w:rPr>
    </w:pPr>
    <w:r w:rsidRPr="00752E37">
      <w:rPr>
        <w:rFonts w:eastAsia="SimHei" w:cs="Cordia New"/>
        <w:b/>
        <w:bCs/>
        <w:color w:val="6B2976"/>
        <w:szCs w:val="22"/>
      </w:rPr>
      <w:t>ndis.gov.au</w:t>
    </w:r>
    <w:r w:rsidR="005C67E3">
      <w:rPr>
        <w:rFonts w:eastAsia="SimHei" w:cs="Cordia New"/>
        <w:color w:val="6B2976"/>
        <w:szCs w:val="22"/>
      </w:rPr>
      <w:tab/>
    </w:r>
    <w:r w:rsidR="00082E2C">
      <w:rPr>
        <w:rFonts w:eastAsia="SimHei" w:cs="Cordia New"/>
        <w:color w:val="6B2976"/>
        <w:szCs w:val="22"/>
      </w:rPr>
      <w:t xml:space="preserve">April 2023 | Outcome measurement tools for </w:t>
    </w:r>
    <w:r w:rsidR="00075CF7">
      <w:rPr>
        <w:rFonts w:eastAsia="SimHei" w:cs="Cordia New"/>
        <w:color w:val="6B2976"/>
        <w:szCs w:val="22"/>
      </w:rPr>
      <w:t>E</w:t>
    </w:r>
    <w:r w:rsidR="00082E2C">
      <w:rPr>
        <w:rFonts w:eastAsia="SimHei" w:cs="Cordia New"/>
        <w:color w:val="6B2976"/>
        <w:szCs w:val="22"/>
      </w:rPr>
      <w:t xml:space="preserve">arly </w:t>
    </w:r>
    <w:r w:rsidR="00075CF7">
      <w:rPr>
        <w:rFonts w:eastAsia="SimHei" w:cs="Cordia New"/>
        <w:color w:val="6B2976"/>
        <w:szCs w:val="22"/>
      </w:rPr>
      <w:t>S</w:t>
    </w:r>
    <w:r w:rsidR="00082E2C">
      <w:rPr>
        <w:rFonts w:eastAsia="SimHei" w:cs="Cordia New"/>
        <w:color w:val="6B2976"/>
        <w:szCs w:val="22"/>
      </w:rPr>
      <w:t>upports</w:t>
    </w:r>
    <w:r w:rsidR="00082E2C">
      <w:rPr>
        <w:rFonts w:eastAsia="SimHei" w:cs="Cordia New"/>
        <w:color w:val="6B2976"/>
        <w:szCs w:val="22"/>
      </w:rPr>
      <w:tab/>
    </w:r>
    <w:sdt>
      <w:sdtPr>
        <w:rPr>
          <w:rFonts w:eastAsia="SimHei" w:cs="Cordia New"/>
          <w:color w:val="6B2976"/>
          <w:szCs w:val="22"/>
        </w:rPr>
        <w:id w:val="1272061115"/>
        <w:docPartObj>
          <w:docPartGallery w:val="Page Numbers (Bottom of Page)"/>
          <w:docPartUnique/>
        </w:docPartObj>
      </w:sdtPr>
      <w:sdtEndPr/>
      <w:sdtContent>
        <w:r w:rsidRPr="00752E37">
          <w:rPr>
            <w:rFonts w:eastAsia="SimHei" w:cs="Cordia New"/>
            <w:color w:val="6B2976"/>
            <w:szCs w:val="22"/>
          </w:rPr>
          <w:fldChar w:fldCharType="begin"/>
        </w:r>
        <w:r w:rsidRPr="00752E37">
          <w:rPr>
            <w:rFonts w:eastAsia="SimHei" w:cs="Cordia New"/>
            <w:color w:val="6B2976"/>
            <w:szCs w:val="22"/>
          </w:rPr>
          <w:instrText xml:space="preserve"> PAGE   \* MERGEFORMAT </w:instrText>
        </w:r>
        <w:r w:rsidRPr="00752E37">
          <w:rPr>
            <w:rFonts w:eastAsia="SimHei" w:cs="Cordia New"/>
            <w:color w:val="6B2976"/>
            <w:szCs w:val="22"/>
          </w:rPr>
          <w:fldChar w:fldCharType="separate"/>
        </w:r>
        <w:r w:rsidR="008358AC">
          <w:rPr>
            <w:rFonts w:eastAsia="SimHei" w:cs="Cordia New"/>
            <w:noProof/>
            <w:color w:val="6B2976"/>
            <w:szCs w:val="22"/>
          </w:rPr>
          <w:t>15</w:t>
        </w:r>
        <w:r w:rsidRPr="00752E37">
          <w:rPr>
            <w:rFonts w:eastAsia="SimHei" w:cs="Cordia New"/>
            <w:color w:val="6B2976"/>
            <w:szCs w:val="22"/>
          </w:rPr>
          <w:fldChar w:fldCharType="end"/>
        </w:r>
      </w:sdtContent>
    </w:sdt>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A78BD2" w14:textId="791C114F" w:rsidR="000F3ECA" w:rsidRPr="00FE67B3" w:rsidRDefault="00C401F4" w:rsidP="009E15B6">
    <w:pPr>
      <w:pBdr>
        <w:top w:val="single" w:sz="4" w:space="12" w:color="6B2976"/>
      </w:pBdr>
      <w:spacing w:after="480" w:line="240" w:lineRule="auto"/>
      <w:rPr>
        <w:rFonts w:eastAsia="SimHei" w:cs="Cordia New"/>
        <w:color w:val="6B2976"/>
        <w:szCs w:val="22"/>
      </w:rPr>
    </w:pPr>
    <w:r w:rsidRPr="00752E37">
      <w:rPr>
        <w:rFonts w:eastAsia="SimHei" w:cs="Cordia New"/>
        <w:b/>
        <w:bCs/>
        <w:color w:val="6B2976"/>
        <w:szCs w:val="22"/>
      </w:rPr>
      <w:t>ndis.gov.au</w:t>
    </w:r>
    <w:r w:rsidRPr="00752E37">
      <w:rPr>
        <w:rFonts w:eastAsia="SimHei" w:cs="Cordia New"/>
        <w:color w:val="6B2976"/>
        <w:szCs w:val="22"/>
      </w:rPr>
      <w:t xml:space="preserve"> </w:t>
    </w:r>
    <w:r>
      <w:rPr>
        <w:rFonts w:eastAsia="SimHei" w:cs="Cordia New"/>
        <w:color w:val="6B2976"/>
        <w:szCs w:val="22"/>
      </w:rPr>
      <w:tab/>
    </w:r>
    <w:r w:rsidR="009E15B6">
      <w:rPr>
        <w:rFonts w:eastAsia="SimHei" w:cs="Cordia New"/>
        <w:color w:val="6B2976"/>
        <w:szCs w:val="22"/>
      </w:rPr>
      <w:tab/>
    </w:r>
    <w:r>
      <w:rPr>
        <w:rFonts w:eastAsia="SimHei" w:cs="Cordia New"/>
        <w:color w:val="6B2976"/>
        <w:szCs w:val="22"/>
      </w:rPr>
      <w:t xml:space="preserve">April 2023 | Outcome measurement tools for </w:t>
    </w:r>
    <w:r w:rsidR="005C67E3">
      <w:rPr>
        <w:rFonts w:eastAsia="SimHei" w:cs="Cordia New"/>
        <w:color w:val="6B2976"/>
        <w:szCs w:val="22"/>
      </w:rPr>
      <w:t>E</w:t>
    </w:r>
    <w:r>
      <w:rPr>
        <w:rFonts w:eastAsia="SimHei" w:cs="Cordia New"/>
        <w:color w:val="6B2976"/>
        <w:szCs w:val="22"/>
      </w:rPr>
      <w:t xml:space="preserve">arly </w:t>
    </w:r>
    <w:r w:rsidR="005C67E3">
      <w:rPr>
        <w:rFonts w:eastAsia="SimHei" w:cs="Cordia New"/>
        <w:color w:val="6B2976"/>
        <w:szCs w:val="22"/>
      </w:rPr>
      <w:t>S</w:t>
    </w:r>
    <w:r>
      <w:rPr>
        <w:rFonts w:eastAsia="SimHei" w:cs="Cordia New"/>
        <w:color w:val="6B2976"/>
        <w:szCs w:val="22"/>
      </w:rPr>
      <w:t>upports</w:t>
    </w:r>
    <w:r w:rsidR="000F3ECA" w:rsidRPr="00752E37">
      <w:rPr>
        <w:rFonts w:eastAsia="SimHei" w:cs="Cordia New"/>
        <w:color w:val="6B2976"/>
        <w:szCs w:val="22"/>
      </w:rPr>
      <w:tab/>
    </w:r>
    <w:sdt>
      <w:sdtPr>
        <w:rPr>
          <w:rFonts w:eastAsia="SimHei" w:cs="Cordia New"/>
          <w:color w:val="6B2976"/>
          <w:szCs w:val="22"/>
        </w:rPr>
        <w:id w:val="-1191214801"/>
        <w:docPartObj>
          <w:docPartGallery w:val="Page Numbers (Bottom of Page)"/>
          <w:docPartUnique/>
        </w:docPartObj>
      </w:sdtPr>
      <w:sdtEndPr/>
      <w:sdtContent>
        <w:r w:rsidR="000F3ECA">
          <w:rPr>
            <w:rFonts w:eastAsia="SimHei" w:cs="Cordia New"/>
            <w:color w:val="6B2976"/>
            <w:szCs w:val="22"/>
          </w:rPr>
          <w:tab/>
        </w:r>
        <w:r w:rsidR="000F3ECA">
          <w:rPr>
            <w:rFonts w:eastAsia="SimHei" w:cs="Cordia New"/>
            <w:color w:val="6B2976"/>
            <w:szCs w:val="22"/>
          </w:rPr>
          <w:tab/>
        </w:r>
        <w:r w:rsidR="000F3ECA">
          <w:rPr>
            <w:rFonts w:eastAsia="SimHei" w:cs="Cordia New"/>
            <w:color w:val="6B2976"/>
            <w:szCs w:val="22"/>
          </w:rPr>
          <w:tab/>
        </w:r>
        <w:r w:rsidR="000F3ECA">
          <w:rPr>
            <w:rFonts w:eastAsia="SimHei" w:cs="Cordia New"/>
            <w:color w:val="6B2976"/>
            <w:szCs w:val="22"/>
          </w:rPr>
          <w:tab/>
        </w:r>
        <w:r w:rsidR="000F3ECA">
          <w:rPr>
            <w:rFonts w:eastAsia="SimHei" w:cs="Cordia New"/>
            <w:color w:val="6B2976"/>
            <w:szCs w:val="22"/>
          </w:rPr>
          <w:tab/>
        </w:r>
        <w:r w:rsidR="000F3ECA" w:rsidRPr="00752E37">
          <w:rPr>
            <w:rFonts w:eastAsia="SimHei" w:cs="Cordia New"/>
            <w:color w:val="6B2976"/>
            <w:szCs w:val="22"/>
          </w:rPr>
          <w:tab/>
        </w:r>
        <w:r w:rsidR="000F3ECA" w:rsidRPr="00752E37">
          <w:rPr>
            <w:rFonts w:eastAsia="SimHei" w:cs="Cordia New"/>
            <w:color w:val="6B2976"/>
            <w:szCs w:val="22"/>
          </w:rPr>
          <w:tab/>
        </w:r>
        <w:r w:rsidR="000F3ECA" w:rsidRPr="00752E37">
          <w:rPr>
            <w:rFonts w:eastAsia="SimHei" w:cs="Cordia New"/>
            <w:color w:val="6B2976"/>
            <w:szCs w:val="22"/>
          </w:rPr>
          <w:fldChar w:fldCharType="begin"/>
        </w:r>
        <w:r w:rsidR="000F3ECA" w:rsidRPr="00752E37">
          <w:rPr>
            <w:rFonts w:eastAsia="SimHei" w:cs="Cordia New"/>
            <w:color w:val="6B2976"/>
            <w:szCs w:val="22"/>
          </w:rPr>
          <w:instrText xml:space="preserve"> PAGE   \* MERGEFORMAT </w:instrText>
        </w:r>
        <w:r w:rsidR="000F3ECA" w:rsidRPr="00752E37">
          <w:rPr>
            <w:rFonts w:eastAsia="SimHei" w:cs="Cordia New"/>
            <w:color w:val="6B2976"/>
            <w:szCs w:val="22"/>
          </w:rPr>
          <w:fldChar w:fldCharType="separate"/>
        </w:r>
        <w:r w:rsidR="008358AC">
          <w:rPr>
            <w:rFonts w:eastAsia="SimHei" w:cs="Cordia New"/>
            <w:noProof/>
            <w:color w:val="6B2976"/>
            <w:szCs w:val="22"/>
          </w:rPr>
          <w:t>16</w:t>
        </w:r>
        <w:r w:rsidR="000F3ECA" w:rsidRPr="00752E37">
          <w:rPr>
            <w:rFonts w:eastAsia="SimHei" w:cs="Cordia New"/>
            <w:color w:val="6B2976"/>
            <w:szCs w:val="22"/>
          </w:rPr>
          <w:fldChar w:fldCharType="end"/>
        </w:r>
      </w:sdtContent>
    </w:sdt>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D663EE" w14:textId="274042B1" w:rsidR="000F3ECA" w:rsidRPr="00FE67B3" w:rsidRDefault="009E15B6" w:rsidP="009E15B6">
    <w:pPr>
      <w:pBdr>
        <w:top w:val="single" w:sz="4" w:space="12" w:color="6B2976"/>
      </w:pBdr>
      <w:tabs>
        <w:tab w:val="center" w:pos="1701"/>
      </w:tabs>
      <w:spacing w:after="480" w:line="240" w:lineRule="auto"/>
      <w:rPr>
        <w:rFonts w:eastAsia="SimHei" w:cs="Cordia New"/>
        <w:color w:val="6B2976"/>
        <w:szCs w:val="22"/>
      </w:rPr>
    </w:pPr>
    <w:r w:rsidRPr="00752E37">
      <w:rPr>
        <w:rFonts w:eastAsia="SimHei" w:cs="Cordia New"/>
        <w:b/>
        <w:bCs/>
        <w:color w:val="6B2976"/>
        <w:szCs w:val="22"/>
      </w:rPr>
      <w:t>ndis.gov.au</w:t>
    </w:r>
    <w:r w:rsidRPr="00752E37">
      <w:rPr>
        <w:rFonts w:eastAsia="SimHei" w:cs="Cordia New"/>
        <w:color w:val="6B2976"/>
        <w:szCs w:val="22"/>
      </w:rPr>
      <w:t xml:space="preserve"> </w:t>
    </w:r>
    <w:r>
      <w:rPr>
        <w:rFonts w:eastAsia="SimHei" w:cs="Cordia New"/>
        <w:color w:val="6B2976"/>
        <w:szCs w:val="22"/>
      </w:rPr>
      <w:tab/>
    </w:r>
    <w:r>
      <w:rPr>
        <w:rFonts w:eastAsia="SimHei" w:cs="Cordia New"/>
        <w:color w:val="6B2976"/>
        <w:szCs w:val="22"/>
      </w:rPr>
      <w:tab/>
      <w:t xml:space="preserve">April 2023 | Outcome measurement tools for </w:t>
    </w:r>
    <w:r w:rsidR="005C67E3">
      <w:rPr>
        <w:rFonts w:eastAsia="SimHei" w:cs="Cordia New"/>
        <w:color w:val="6B2976"/>
        <w:szCs w:val="22"/>
      </w:rPr>
      <w:t>E</w:t>
    </w:r>
    <w:r>
      <w:rPr>
        <w:rFonts w:eastAsia="SimHei" w:cs="Cordia New"/>
        <w:color w:val="6B2976"/>
        <w:szCs w:val="22"/>
      </w:rPr>
      <w:t xml:space="preserve">arly </w:t>
    </w:r>
    <w:r w:rsidR="005C67E3">
      <w:rPr>
        <w:rFonts w:eastAsia="SimHei" w:cs="Cordia New"/>
        <w:color w:val="6B2976"/>
        <w:szCs w:val="22"/>
      </w:rPr>
      <w:t>S</w:t>
    </w:r>
    <w:r>
      <w:rPr>
        <w:rFonts w:eastAsia="SimHei" w:cs="Cordia New"/>
        <w:color w:val="6B2976"/>
        <w:szCs w:val="22"/>
      </w:rPr>
      <w:t>upports</w:t>
    </w:r>
    <w:r>
      <w:rPr>
        <w:rFonts w:eastAsia="SimHei" w:cs="Cordia New"/>
        <w:color w:val="6B2976"/>
        <w:szCs w:val="22"/>
      </w:rPr>
      <w:tab/>
    </w:r>
    <w:sdt>
      <w:sdtPr>
        <w:rPr>
          <w:rFonts w:eastAsia="SimHei" w:cs="Cordia New"/>
          <w:color w:val="6B2976"/>
          <w:szCs w:val="22"/>
        </w:rPr>
        <w:id w:val="-472751046"/>
        <w:docPartObj>
          <w:docPartGallery w:val="Page Numbers (Bottom of Page)"/>
          <w:docPartUnique/>
        </w:docPartObj>
      </w:sdtPr>
      <w:sdtEndPr/>
      <w:sdtContent>
        <w:r w:rsidR="000F3ECA" w:rsidRPr="00752E37">
          <w:rPr>
            <w:rFonts w:eastAsia="SimHei" w:cs="Cordia New"/>
            <w:color w:val="6B2976"/>
            <w:szCs w:val="22"/>
          </w:rPr>
          <w:fldChar w:fldCharType="begin"/>
        </w:r>
        <w:r w:rsidR="000F3ECA" w:rsidRPr="00752E37">
          <w:rPr>
            <w:rFonts w:eastAsia="SimHei" w:cs="Cordia New"/>
            <w:color w:val="6B2976"/>
            <w:szCs w:val="22"/>
          </w:rPr>
          <w:instrText xml:space="preserve"> PAGE   \* MERGEFORMAT </w:instrText>
        </w:r>
        <w:r w:rsidR="000F3ECA" w:rsidRPr="00752E37">
          <w:rPr>
            <w:rFonts w:eastAsia="SimHei" w:cs="Cordia New"/>
            <w:color w:val="6B2976"/>
            <w:szCs w:val="22"/>
          </w:rPr>
          <w:fldChar w:fldCharType="separate"/>
        </w:r>
        <w:r w:rsidR="008358AC">
          <w:rPr>
            <w:rFonts w:eastAsia="SimHei" w:cs="Cordia New"/>
            <w:noProof/>
            <w:color w:val="6B2976"/>
            <w:szCs w:val="22"/>
          </w:rPr>
          <w:t>17</w:t>
        </w:r>
        <w:r w:rsidR="000F3ECA" w:rsidRPr="00752E37">
          <w:rPr>
            <w:rFonts w:eastAsia="SimHei" w:cs="Cordia New"/>
            <w:color w:val="6B2976"/>
            <w:szCs w:val="22"/>
          </w:rPr>
          <w:fldChar w:fldCharType="end"/>
        </w:r>
      </w:sdtContent>
    </w:sdt>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311457" w14:textId="473C0FE3" w:rsidR="005D5AB3" w:rsidRPr="00FE67B3" w:rsidRDefault="005D5AB3" w:rsidP="00C401F4">
    <w:pPr>
      <w:pBdr>
        <w:top w:val="single" w:sz="4" w:space="12" w:color="6B2976"/>
      </w:pBdr>
      <w:spacing w:after="480" w:line="240" w:lineRule="auto"/>
      <w:rPr>
        <w:rFonts w:eastAsia="SimHei" w:cs="Cordia New"/>
        <w:color w:val="6B2976"/>
        <w:szCs w:val="22"/>
      </w:rPr>
    </w:pPr>
    <w:r w:rsidRPr="00752E37">
      <w:rPr>
        <w:rFonts w:eastAsia="SimHei" w:cs="Cordia New"/>
        <w:b/>
        <w:bCs/>
        <w:color w:val="6B2976"/>
        <w:szCs w:val="22"/>
      </w:rPr>
      <w:t>ndis.gov.au</w:t>
    </w:r>
    <w:r w:rsidRPr="00752E37">
      <w:rPr>
        <w:rFonts w:eastAsia="SimHei" w:cs="Cordia New"/>
        <w:color w:val="6B2976"/>
        <w:szCs w:val="22"/>
      </w:rPr>
      <w:t xml:space="preserve"> </w:t>
    </w:r>
    <w:r>
      <w:rPr>
        <w:rFonts w:eastAsia="SimHei" w:cs="Cordia New"/>
        <w:color w:val="6B2976"/>
        <w:szCs w:val="22"/>
      </w:rPr>
      <w:tab/>
    </w:r>
    <w:r>
      <w:rPr>
        <w:rFonts w:eastAsia="SimHei" w:cs="Cordia New"/>
        <w:color w:val="6B2976"/>
        <w:szCs w:val="22"/>
      </w:rPr>
      <w:tab/>
      <w:t xml:space="preserve">April 2023 | Outcome measurement tools for </w:t>
    </w:r>
    <w:r w:rsidR="006116FE">
      <w:rPr>
        <w:rFonts w:eastAsia="SimHei" w:cs="Cordia New"/>
        <w:color w:val="6B2976"/>
        <w:szCs w:val="22"/>
      </w:rPr>
      <w:t>E</w:t>
    </w:r>
    <w:r>
      <w:rPr>
        <w:rFonts w:eastAsia="SimHei" w:cs="Cordia New"/>
        <w:color w:val="6B2976"/>
        <w:szCs w:val="22"/>
      </w:rPr>
      <w:t xml:space="preserve">arly </w:t>
    </w:r>
    <w:r w:rsidR="006116FE">
      <w:rPr>
        <w:rFonts w:eastAsia="SimHei" w:cs="Cordia New"/>
        <w:color w:val="6B2976"/>
        <w:szCs w:val="22"/>
      </w:rPr>
      <w:t>S</w:t>
    </w:r>
    <w:r>
      <w:rPr>
        <w:rFonts w:eastAsia="SimHei" w:cs="Cordia New"/>
        <w:color w:val="6B2976"/>
        <w:szCs w:val="22"/>
      </w:rPr>
      <w:t>upports</w:t>
    </w:r>
    <w:r w:rsidRPr="00752E37">
      <w:rPr>
        <w:rFonts w:eastAsia="SimHei" w:cs="Cordia New"/>
        <w:color w:val="6B2976"/>
        <w:szCs w:val="22"/>
      </w:rPr>
      <w:tab/>
    </w:r>
    <w:sdt>
      <w:sdtPr>
        <w:rPr>
          <w:rFonts w:eastAsia="SimHei" w:cs="Cordia New"/>
          <w:color w:val="6B2976"/>
          <w:szCs w:val="22"/>
        </w:rPr>
        <w:id w:val="-1432351680"/>
        <w:docPartObj>
          <w:docPartGallery w:val="Page Numbers (Bottom of Page)"/>
          <w:docPartUnique/>
        </w:docPartObj>
      </w:sdtPr>
      <w:sdtEndPr/>
      <w:sdtContent>
        <w:r>
          <w:rPr>
            <w:rFonts w:eastAsia="SimHei" w:cs="Cordia New"/>
            <w:color w:val="6B2976"/>
            <w:szCs w:val="22"/>
          </w:rPr>
          <w:tab/>
        </w:r>
        <w:r>
          <w:rPr>
            <w:rFonts w:eastAsia="SimHei" w:cs="Cordia New"/>
            <w:color w:val="6B2976"/>
            <w:szCs w:val="22"/>
          </w:rPr>
          <w:tab/>
        </w:r>
        <w:r>
          <w:rPr>
            <w:rFonts w:eastAsia="SimHei" w:cs="Cordia New"/>
            <w:color w:val="6B2976"/>
            <w:szCs w:val="22"/>
          </w:rPr>
          <w:tab/>
        </w:r>
        <w:r>
          <w:rPr>
            <w:rFonts w:eastAsia="SimHei" w:cs="Cordia New"/>
            <w:color w:val="6B2976"/>
            <w:szCs w:val="22"/>
          </w:rPr>
          <w:tab/>
        </w:r>
        <w:r>
          <w:rPr>
            <w:rFonts w:eastAsia="SimHei" w:cs="Cordia New"/>
            <w:color w:val="6B2976"/>
            <w:szCs w:val="22"/>
          </w:rPr>
          <w:tab/>
        </w:r>
        <w:r>
          <w:rPr>
            <w:rFonts w:eastAsia="SimHei" w:cs="Cordia New"/>
            <w:color w:val="6B2976"/>
            <w:szCs w:val="22"/>
          </w:rPr>
          <w:tab/>
        </w:r>
        <w:r>
          <w:rPr>
            <w:rFonts w:eastAsia="SimHei" w:cs="Cordia New"/>
            <w:color w:val="6B2976"/>
            <w:szCs w:val="22"/>
          </w:rPr>
          <w:tab/>
        </w:r>
        <w:r w:rsidRPr="00752E37">
          <w:rPr>
            <w:rFonts w:eastAsia="SimHei" w:cs="Cordia New"/>
            <w:color w:val="6B2976"/>
            <w:szCs w:val="22"/>
          </w:rPr>
          <w:fldChar w:fldCharType="begin"/>
        </w:r>
        <w:r w:rsidRPr="00752E37">
          <w:rPr>
            <w:rFonts w:eastAsia="SimHei" w:cs="Cordia New"/>
            <w:color w:val="6B2976"/>
            <w:szCs w:val="22"/>
          </w:rPr>
          <w:instrText xml:space="preserve"> PAGE   \* MERGEFORMAT </w:instrText>
        </w:r>
        <w:r w:rsidRPr="00752E37">
          <w:rPr>
            <w:rFonts w:eastAsia="SimHei" w:cs="Cordia New"/>
            <w:color w:val="6B2976"/>
            <w:szCs w:val="22"/>
          </w:rPr>
          <w:fldChar w:fldCharType="separate"/>
        </w:r>
        <w:r>
          <w:rPr>
            <w:rFonts w:eastAsia="SimHei" w:cs="Cordia New"/>
            <w:noProof/>
            <w:color w:val="6B2976"/>
            <w:szCs w:val="22"/>
          </w:rPr>
          <w:t>26</w:t>
        </w:r>
        <w:r w:rsidRPr="00752E37">
          <w:rPr>
            <w:rFonts w:eastAsia="SimHei" w:cs="Cordia New"/>
            <w:color w:val="6B2976"/>
            <w:szCs w:val="22"/>
          </w:rPr>
          <w:fldChar w:fldCharType="end"/>
        </w:r>
      </w:sdtContent>
    </w:sdt>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F50E0E" w14:textId="5B10FE68" w:rsidR="000F3ECA" w:rsidRPr="00FE67B3" w:rsidRDefault="000F3ECA" w:rsidP="00EC714C">
    <w:pPr>
      <w:pBdr>
        <w:top w:val="single" w:sz="4" w:space="12" w:color="6B2976"/>
      </w:pBdr>
      <w:spacing w:after="480" w:line="240" w:lineRule="auto"/>
      <w:rPr>
        <w:rFonts w:eastAsia="SimHei" w:cs="Cordia New"/>
        <w:color w:val="6B2976"/>
        <w:szCs w:val="22"/>
      </w:rPr>
    </w:pPr>
    <w:r w:rsidRPr="00752E37">
      <w:rPr>
        <w:rFonts w:eastAsia="SimHei" w:cs="Cordia New"/>
        <w:b/>
        <w:bCs/>
        <w:color w:val="6B2976"/>
        <w:szCs w:val="22"/>
      </w:rPr>
      <w:t>ndis.gov.au</w:t>
    </w:r>
    <w:r w:rsidRPr="00752E37">
      <w:rPr>
        <w:rFonts w:eastAsia="SimHei" w:cs="Cordia New"/>
        <w:color w:val="6B2976"/>
        <w:szCs w:val="22"/>
      </w:rPr>
      <w:t xml:space="preserve"> </w:t>
    </w:r>
    <w:r w:rsidR="00355677">
      <w:rPr>
        <w:rFonts w:eastAsia="SimHei" w:cs="Cordia New"/>
        <w:color w:val="6B2976"/>
        <w:szCs w:val="22"/>
      </w:rPr>
      <w:tab/>
    </w:r>
    <w:r w:rsidR="00F71CCE">
      <w:rPr>
        <w:rFonts w:eastAsia="SimHei" w:cs="Cordia New"/>
        <w:color w:val="6B2976"/>
        <w:szCs w:val="22"/>
      </w:rPr>
      <w:tab/>
    </w:r>
    <w:r w:rsidR="00355677">
      <w:rPr>
        <w:rFonts w:eastAsia="SimHei" w:cs="Cordia New"/>
        <w:color w:val="6B2976"/>
        <w:szCs w:val="22"/>
      </w:rPr>
      <w:t xml:space="preserve">April 2023 | Outcome measurement tools for </w:t>
    </w:r>
    <w:r w:rsidR="006116FE">
      <w:rPr>
        <w:rFonts w:eastAsia="SimHei" w:cs="Cordia New"/>
        <w:color w:val="6B2976"/>
        <w:szCs w:val="22"/>
      </w:rPr>
      <w:t>E</w:t>
    </w:r>
    <w:r w:rsidR="00355677">
      <w:rPr>
        <w:rFonts w:eastAsia="SimHei" w:cs="Cordia New"/>
        <w:color w:val="6B2976"/>
        <w:szCs w:val="22"/>
      </w:rPr>
      <w:t xml:space="preserve">arly </w:t>
    </w:r>
    <w:r w:rsidR="006116FE">
      <w:rPr>
        <w:rFonts w:eastAsia="SimHei" w:cs="Cordia New"/>
        <w:color w:val="6B2976"/>
        <w:szCs w:val="22"/>
      </w:rPr>
      <w:t>S</w:t>
    </w:r>
    <w:r w:rsidR="00355677">
      <w:rPr>
        <w:rFonts w:eastAsia="SimHei" w:cs="Cordia New"/>
        <w:color w:val="6B2976"/>
        <w:szCs w:val="22"/>
      </w:rPr>
      <w:t>upports</w:t>
    </w:r>
    <w:r w:rsidR="00355677" w:rsidRPr="00752E37">
      <w:rPr>
        <w:rFonts w:eastAsia="SimHei" w:cs="Cordia New"/>
        <w:color w:val="6B2976"/>
        <w:szCs w:val="22"/>
      </w:rPr>
      <w:tab/>
    </w:r>
    <w:sdt>
      <w:sdtPr>
        <w:rPr>
          <w:rFonts w:eastAsia="SimHei" w:cs="Cordia New"/>
          <w:color w:val="6B2976"/>
          <w:szCs w:val="22"/>
        </w:rPr>
        <w:id w:val="-1993409606"/>
        <w:docPartObj>
          <w:docPartGallery w:val="Page Numbers (Bottom of Page)"/>
          <w:docPartUnique/>
        </w:docPartObj>
      </w:sdtPr>
      <w:sdtEndPr/>
      <w:sdtContent>
        <w:r w:rsidR="00355677">
          <w:rPr>
            <w:rFonts w:eastAsia="SimHei" w:cs="Cordia New"/>
            <w:color w:val="6B2976"/>
            <w:szCs w:val="22"/>
          </w:rPr>
          <w:tab/>
        </w:r>
      </w:sdtContent>
    </w:sdt>
    <w:r w:rsidRPr="00752E37">
      <w:rPr>
        <w:rFonts w:eastAsia="SimHei" w:cs="Cordia New"/>
        <w:color w:val="6B2976"/>
        <w:szCs w:val="22"/>
      </w:rPr>
      <w:tab/>
    </w:r>
    <w:sdt>
      <w:sdtPr>
        <w:rPr>
          <w:rFonts w:eastAsia="SimHei" w:cs="Cordia New"/>
          <w:color w:val="6B2976"/>
          <w:szCs w:val="22"/>
        </w:rPr>
        <w:id w:val="-1438753279"/>
        <w:docPartObj>
          <w:docPartGallery w:val="Page Numbers (Bottom of Page)"/>
          <w:docPartUnique/>
        </w:docPartObj>
      </w:sdtPr>
      <w:sdtEndPr/>
      <w:sdtContent>
        <w:r>
          <w:rPr>
            <w:rFonts w:eastAsia="SimHei" w:cs="Cordia New"/>
            <w:color w:val="6B2976"/>
            <w:szCs w:val="22"/>
          </w:rPr>
          <w:tab/>
        </w:r>
        <w:r>
          <w:rPr>
            <w:rFonts w:eastAsia="SimHei" w:cs="Cordia New"/>
            <w:color w:val="6B2976"/>
            <w:szCs w:val="22"/>
          </w:rPr>
          <w:tab/>
        </w:r>
        <w:r>
          <w:rPr>
            <w:rFonts w:eastAsia="SimHei" w:cs="Cordia New"/>
            <w:color w:val="6B2976"/>
            <w:szCs w:val="22"/>
          </w:rPr>
          <w:tab/>
        </w:r>
        <w:r w:rsidRPr="00752E37">
          <w:rPr>
            <w:rFonts w:eastAsia="SimHei" w:cs="Cordia New"/>
            <w:color w:val="6B2976"/>
            <w:szCs w:val="22"/>
          </w:rPr>
          <w:tab/>
        </w:r>
        <w:r w:rsidR="00EC714C">
          <w:rPr>
            <w:rFonts w:eastAsia="SimHei" w:cs="Cordia New"/>
            <w:color w:val="6B2976"/>
            <w:szCs w:val="22"/>
          </w:rPr>
          <w:tab/>
        </w:r>
        <w:r w:rsidRPr="00752E37">
          <w:rPr>
            <w:rFonts w:eastAsia="SimHei" w:cs="Cordia New"/>
            <w:color w:val="6B2976"/>
            <w:szCs w:val="22"/>
          </w:rPr>
          <w:fldChar w:fldCharType="begin"/>
        </w:r>
        <w:r w:rsidRPr="00752E37">
          <w:rPr>
            <w:rFonts w:eastAsia="SimHei" w:cs="Cordia New"/>
            <w:color w:val="6B2976"/>
            <w:szCs w:val="22"/>
          </w:rPr>
          <w:instrText xml:space="preserve"> PAGE   \* MERGEFORMAT </w:instrText>
        </w:r>
        <w:r w:rsidRPr="00752E37">
          <w:rPr>
            <w:rFonts w:eastAsia="SimHei" w:cs="Cordia New"/>
            <w:color w:val="6B2976"/>
            <w:szCs w:val="22"/>
          </w:rPr>
          <w:fldChar w:fldCharType="separate"/>
        </w:r>
        <w:r w:rsidR="008358AC">
          <w:rPr>
            <w:rFonts w:eastAsia="SimHei" w:cs="Cordia New"/>
            <w:noProof/>
            <w:color w:val="6B2976"/>
            <w:szCs w:val="22"/>
          </w:rPr>
          <w:t>33</w:t>
        </w:r>
        <w:r w:rsidRPr="00752E37">
          <w:rPr>
            <w:rFonts w:eastAsia="SimHei" w:cs="Cordia New"/>
            <w:color w:val="6B2976"/>
            <w:szCs w:val="22"/>
          </w:rPr>
          <w:fldChar w:fldCharType="end"/>
        </w:r>
      </w:sdtContent>
    </w:sdt>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332878" w14:textId="540910B7" w:rsidR="00445134" w:rsidRPr="00FE67B3" w:rsidRDefault="00445134" w:rsidP="00445134">
    <w:pPr>
      <w:pBdr>
        <w:top w:val="single" w:sz="4" w:space="12" w:color="6B2976"/>
      </w:pBdr>
      <w:spacing w:after="480" w:line="240" w:lineRule="auto"/>
      <w:rPr>
        <w:rFonts w:eastAsia="SimHei" w:cs="Cordia New"/>
        <w:color w:val="6B2976"/>
        <w:szCs w:val="22"/>
      </w:rPr>
    </w:pPr>
    <w:r w:rsidRPr="00752E37">
      <w:rPr>
        <w:rFonts w:eastAsia="SimHei" w:cs="Cordia New"/>
        <w:b/>
        <w:bCs/>
        <w:color w:val="6B2976"/>
        <w:szCs w:val="22"/>
      </w:rPr>
      <w:t>ndis.gov.au</w:t>
    </w:r>
    <w:r w:rsidRPr="00752E37">
      <w:rPr>
        <w:rFonts w:eastAsia="SimHei" w:cs="Cordia New"/>
        <w:color w:val="6B2976"/>
        <w:szCs w:val="22"/>
      </w:rPr>
      <w:t xml:space="preserve"> </w:t>
    </w:r>
    <w:r>
      <w:rPr>
        <w:rFonts w:eastAsia="SimHei" w:cs="Cordia New"/>
        <w:color w:val="6B2976"/>
        <w:szCs w:val="22"/>
      </w:rPr>
      <w:tab/>
    </w:r>
    <w:r>
      <w:rPr>
        <w:rFonts w:eastAsia="SimHei" w:cs="Cordia New"/>
        <w:color w:val="6B2976"/>
        <w:szCs w:val="22"/>
      </w:rPr>
      <w:tab/>
      <w:t xml:space="preserve">April 2023 | Outcome measurement tools for </w:t>
    </w:r>
    <w:r w:rsidR="006116FE">
      <w:rPr>
        <w:rFonts w:eastAsia="SimHei" w:cs="Cordia New"/>
        <w:color w:val="6B2976"/>
        <w:szCs w:val="22"/>
      </w:rPr>
      <w:t>E</w:t>
    </w:r>
    <w:r>
      <w:rPr>
        <w:rFonts w:eastAsia="SimHei" w:cs="Cordia New"/>
        <w:color w:val="6B2976"/>
        <w:szCs w:val="22"/>
      </w:rPr>
      <w:t xml:space="preserve">arly </w:t>
    </w:r>
    <w:r w:rsidR="006116FE">
      <w:rPr>
        <w:rFonts w:eastAsia="SimHei" w:cs="Cordia New"/>
        <w:color w:val="6B2976"/>
        <w:szCs w:val="22"/>
      </w:rPr>
      <w:t>S</w:t>
    </w:r>
    <w:r>
      <w:rPr>
        <w:rFonts w:eastAsia="SimHei" w:cs="Cordia New"/>
        <w:color w:val="6B2976"/>
        <w:szCs w:val="22"/>
      </w:rPr>
      <w:t>upports</w:t>
    </w:r>
    <w:r w:rsidRPr="00752E37">
      <w:rPr>
        <w:rFonts w:eastAsia="SimHei" w:cs="Cordia New"/>
        <w:color w:val="6B2976"/>
        <w:szCs w:val="22"/>
      </w:rPr>
      <w:tab/>
    </w:r>
    <w:sdt>
      <w:sdtPr>
        <w:rPr>
          <w:rFonts w:eastAsia="SimHei" w:cs="Cordia New"/>
          <w:color w:val="6B2976"/>
          <w:szCs w:val="22"/>
        </w:rPr>
        <w:id w:val="-2082904430"/>
        <w:docPartObj>
          <w:docPartGallery w:val="Page Numbers (Bottom of Page)"/>
          <w:docPartUnique/>
        </w:docPartObj>
      </w:sdtPr>
      <w:sdtEndPr/>
      <w:sdtContent>
        <w:r>
          <w:rPr>
            <w:rFonts w:eastAsia="SimHei" w:cs="Cordia New"/>
            <w:color w:val="6B2976"/>
            <w:szCs w:val="22"/>
          </w:rPr>
          <w:tab/>
        </w:r>
        <w:r>
          <w:rPr>
            <w:rFonts w:eastAsia="SimHei" w:cs="Cordia New"/>
            <w:color w:val="6B2976"/>
            <w:szCs w:val="22"/>
          </w:rPr>
          <w:tab/>
        </w:r>
        <w:r>
          <w:rPr>
            <w:rFonts w:eastAsia="SimHei" w:cs="Cordia New"/>
            <w:color w:val="6B2976"/>
            <w:szCs w:val="22"/>
          </w:rPr>
          <w:tab/>
        </w:r>
        <w:r>
          <w:rPr>
            <w:rFonts w:eastAsia="SimHei" w:cs="Cordia New"/>
            <w:color w:val="6B2976"/>
            <w:szCs w:val="22"/>
          </w:rPr>
          <w:tab/>
        </w:r>
        <w:r>
          <w:rPr>
            <w:rFonts w:eastAsia="SimHei" w:cs="Cordia New"/>
            <w:color w:val="6B2976"/>
            <w:szCs w:val="22"/>
          </w:rPr>
          <w:tab/>
        </w:r>
        <w:r>
          <w:rPr>
            <w:rFonts w:eastAsia="SimHei" w:cs="Cordia New"/>
            <w:color w:val="6B2976"/>
            <w:szCs w:val="22"/>
          </w:rPr>
          <w:tab/>
        </w:r>
        <w:r>
          <w:rPr>
            <w:rFonts w:eastAsia="SimHei" w:cs="Cordia New"/>
            <w:color w:val="6B2976"/>
            <w:szCs w:val="22"/>
          </w:rPr>
          <w:tab/>
        </w:r>
        <w:r w:rsidRPr="00752E37">
          <w:rPr>
            <w:rFonts w:eastAsia="SimHei" w:cs="Cordia New"/>
            <w:color w:val="6B2976"/>
            <w:szCs w:val="22"/>
          </w:rPr>
          <w:fldChar w:fldCharType="begin"/>
        </w:r>
        <w:r w:rsidRPr="00752E37">
          <w:rPr>
            <w:rFonts w:eastAsia="SimHei" w:cs="Cordia New"/>
            <w:color w:val="6B2976"/>
            <w:szCs w:val="22"/>
          </w:rPr>
          <w:instrText xml:space="preserve"> PAGE   \* MERGEFORMAT </w:instrText>
        </w:r>
        <w:r w:rsidRPr="00752E37">
          <w:rPr>
            <w:rFonts w:eastAsia="SimHei" w:cs="Cordia New"/>
            <w:color w:val="6B2976"/>
            <w:szCs w:val="22"/>
          </w:rPr>
          <w:fldChar w:fldCharType="separate"/>
        </w:r>
        <w:r>
          <w:rPr>
            <w:rFonts w:eastAsia="SimHei" w:cs="Cordia New"/>
            <w:color w:val="6B2976"/>
            <w:szCs w:val="22"/>
          </w:rPr>
          <w:t>38</w:t>
        </w:r>
        <w:r w:rsidRPr="00752E37">
          <w:rPr>
            <w:rFonts w:eastAsia="SimHei" w:cs="Cordia New"/>
            <w:color w:val="6B2976"/>
            <w:szCs w:val="22"/>
          </w:rPr>
          <w:fldChar w:fldCharType="end"/>
        </w:r>
      </w:sdtContent>
    </w:sdt>
  </w:p>
  <w:p w14:paraId="7BE4601F" w14:textId="56B6E7F0" w:rsidR="000F3ECA" w:rsidRPr="00445134" w:rsidRDefault="000F3ECA" w:rsidP="0044513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029E5EF" w14:textId="77777777" w:rsidR="009F0396" w:rsidRDefault="009F0396" w:rsidP="007219F1">
      <w:pPr>
        <w:spacing w:after="0" w:line="240" w:lineRule="auto"/>
      </w:pPr>
      <w:r>
        <w:separator/>
      </w:r>
    </w:p>
  </w:footnote>
  <w:footnote w:type="continuationSeparator" w:id="0">
    <w:p w14:paraId="7210D761" w14:textId="77777777" w:rsidR="009F0396" w:rsidRDefault="009F0396" w:rsidP="007219F1">
      <w:pPr>
        <w:spacing w:after="0" w:line="240" w:lineRule="auto"/>
      </w:pPr>
      <w:r>
        <w:continuationSeparator/>
      </w:r>
    </w:p>
    <w:p w14:paraId="0B239FCC" w14:textId="77777777" w:rsidR="009F0396" w:rsidRDefault="009F0396"/>
  </w:footnote>
  <w:footnote w:type="continuationNotice" w:id="1">
    <w:p w14:paraId="157C5140" w14:textId="77777777" w:rsidR="009F0396" w:rsidRDefault="009F0396">
      <w:pPr>
        <w:spacing w:after="0" w:line="240" w:lineRule="auto"/>
      </w:pPr>
    </w:p>
  </w:footnote>
  <w:footnote w:id="2">
    <w:p w14:paraId="5FF46DD3" w14:textId="4F782695" w:rsidR="000F3ECA" w:rsidRPr="00593808" w:rsidRDefault="000F3ECA" w:rsidP="00FC523C">
      <w:pPr>
        <w:pStyle w:val="FootnoteText"/>
        <w:rPr>
          <w:sz w:val="22"/>
          <w:szCs w:val="22"/>
        </w:rPr>
      </w:pPr>
      <w:r w:rsidRPr="00593808">
        <w:rPr>
          <w:rStyle w:val="FootnoteReference"/>
          <w:sz w:val="22"/>
          <w:szCs w:val="22"/>
        </w:rPr>
        <w:footnoteRef/>
      </w:r>
      <w:r w:rsidRPr="00593808">
        <w:rPr>
          <w:sz w:val="22"/>
          <w:szCs w:val="22"/>
        </w:rPr>
        <w:t xml:space="preserve"> NDIA, </w:t>
      </w:r>
      <w:hyperlink r:id="rId1" w:history="1">
        <w:r w:rsidRPr="00D40D58">
          <w:rPr>
            <w:rStyle w:val="Hyperlink"/>
            <w:color w:val="0070C0"/>
            <w:sz w:val="22"/>
            <w:szCs w:val="22"/>
          </w:rPr>
          <w:t>Our guidelines: Early childhood approach</w:t>
        </w:r>
        <w:r w:rsidRPr="00593808">
          <w:rPr>
            <w:rStyle w:val="Hyperlink"/>
            <w:sz w:val="22"/>
            <w:szCs w:val="22"/>
          </w:rPr>
          <w:t>,</w:t>
        </w:r>
      </w:hyperlink>
      <w:r w:rsidRPr="00593808">
        <w:rPr>
          <w:sz w:val="22"/>
          <w:szCs w:val="22"/>
        </w:rPr>
        <w:t xml:space="preserve"> Our Guidelines website, 21 October 2022. Accessed 24 November 2021</w:t>
      </w:r>
    </w:p>
  </w:footnote>
  <w:footnote w:id="3">
    <w:p w14:paraId="3F261EC1" w14:textId="5CC6B96F" w:rsidR="000F3ECA" w:rsidRPr="00593808" w:rsidRDefault="000F3ECA" w:rsidP="002B75BF">
      <w:pPr>
        <w:pStyle w:val="FootnoteText"/>
        <w:rPr>
          <w:sz w:val="18"/>
          <w:szCs w:val="18"/>
        </w:rPr>
      </w:pPr>
      <w:r w:rsidRPr="00593808">
        <w:rPr>
          <w:rStyle w:val="FootnoteReference"/>
          <w:sz w:val="22"/>
          <w:szCs w:val="22"/>
        </w:rPr>
        <w:footnoteRef/>
      </w:r>
      <w:r w:rsidRPr="00593808">
        <w:rPr>
          <w:sz w:val="22"/>
          <w:szCs w:val="22"/>
        </w:rPr>
        <w:t xml:space="preserve"> NDIA, </w:t>
      </w:r>
      <w:hyperlink r:id="rId2" w:history="1">
        <w:r w:rsidRPr="006D7CC5">
          <w:rPr>
            <w:rStyle w:val="Hyperlink"/>
            <w:color w:val="0070C0"/>
            <w:sz w:val="22"/>
            <w:szCs w:val="22"/>
          </w:rPr>
          <w:t>Our guidelines: Early childhoo</w:t>
        </w:r>
        <w:r w:rsidR="006F177E">
          <w:rPr>
            <w:rStyle w:val="Hyperlink"/>
            <w:color w:val="0070C0"/>
            <w:sz w:val="22"/>
            <w:szCs w:val="22"/>
          </w:rPr>
          <w:t>d approach</w:t>
        </w:r>
      </w:hyperlink>
      <w:r w:rsidRPr="00593808">
        <w:rPr>
          <w:sz w:val="22"/>
          <w:szCs w:val="22"/>
        </w:rPr>
        <w:t>, Our Guidelines website, 21 October 2022. Accessed 24 November 2021</w:t>
      </w:r>
    </w:p>
  </w:footnote>
  <w:footnote w:id="4">
    <w:p w14:paraId="3476A98E" w14:textId="77777777" w:rsidR="000F3ECA" w:rsidRPr="001A34FB" w:rsidRDefault="000F3ECA" w:rsidP="008176DE">
      <w:pPr>
        <w:pStyle w:val="FootnoteText"/>
        <w:spacing w:before="40" w:after="40"/>
        <w:rPr>
          <w:sz w:val="22"/>
          <w:szCs w:val="22"/>
        </w:rPr>
      </w:pPr>
      <w:r w:rsidRPr="001A34FB">
        <w:rPr>
          <w:rStyle w:val="FootnoteReference"/>
          <w:sz w:val="22"/>
          <w:szCs w:val="22"/>
        </w:rPr>
        <w:footnoteRef/>
      </w:r>
      <w:r w:rsidRPr="001A34FB">
        <w:rPr>
          <w:sz w:val="22"/>
          <w:szCs w:val="22"/>
        </w:rPr>
        <w:t xml:space="preserve"> Fact Sheet: The Parent Empowerment and Efficacy Measure (PEEM). Accessed on 23/09/2022 from: </w:t>
      </w:r>
      <w:hyperlink r:id="rId3" w:history="1">
        <w:r w:rsidRPr="006D7CC5">
          <w:rPr>
            <w:rStyle w:val="Hyperlink"/>
            <w:color w:val="0070C0"/>
            <w:sz w:val="22"/>
            <w:szCs w:val="22"/>
          </w:rPr>
          <w:t>https://www.realwell.org.au/wp-content/uploads/2016/03/PEEMFactSheet-June-03-06-2016.pdf</w:t>
        </w:r>
      </w:hyperlink>
      <w:r w:rsidRPr="006D7CC5">
        <w:rPr>
          <w:color w:val="0070C0"/>
          <w:sz w:val="22"/>
          <w:szCs w:val="22"/>
        </w:rPr>
        <w:t xml:space="preserve">. </w:t>
      </w:r>
    </w:p>
  </w:footnote>
  <w:footnote w:id="5">
    <w:p w14:paraId="47538573" w14:textId="77777777" w:rsidR="000F3ECA" w:rsidRPr="00593808" w:rsidRDefault="000F3ECA" w:rsidP="00713637">
      <w:pPr>
        <w:pStyle w:val="FootnoteText"/>
        <w:spacing w:before="40" w:after="40"/>
        <w:rPr>
          <w:sz w:val="22"/>
          <w:szCs w:val="22"/>
        </w:rPr>
      </w:pPr>
      <w:r w:rsidRPr="00593808">
        <w:rPr>
          <w:rStyle w:val="FootnoteReference"/>
          <w:sz w:val="22"/>
          <w:szCs w:val="22"/>
        </w:rPr>
        <w:footnoteRef/>
      </w:r>
      <w:r w:rsidRPr="00593808">
        <w:rPr>
          <w:sz w:val="22"/>
          <w:szCs w:val="22"/>
        </w:rPr>
        <w:t xml:space="preserve"> Iyer LV, Haley SM, Watkins MP, Dumas HM. Establishing minimal clinically important differences for scores on the </w:t>
      </w:r>
      <w:proofErr w:type="spellStart"/>
      <w:r w:rsidRPr="00593808">
        <w:rPr>
          <w:sz w:val="22"/>
          <w:szCs w:val="22"/>
        </w:rPr>
        <w:t>pediatric</w:t>
      </w:r>
      <w:proofErr w:type="spellEnd"/>
      <w:r w:rsidRPr="00593808">
        <w:rPr>
          <w:sz w:val="22"/>
          <w:szCs w:val="22"/>
        </w:rPr>
        <w:t xml:space="preserve"> evaluation of disability inventory for inpatient rehabilitation. Phys </w:t>
      </w:r>
      <w:proofErr w:type="spellStart"/>
      <w:r w:rsidRPr="00593808">
        <w:rPr>
          <w:sz w:val="22"/>
          <w:szCs w:val="22"/>
        </w:rPr>
        <w:t>Ther</w:t>
      </w:r>
      <w:proofErr w:type="spellEnd"/>
      <w:r w:rsidRPr="00593808">
        <w:rPr>
          <w:sz w:val="22"/>
          <w:szCs w:val="22"/>
        </w:rPr>
        <w:t>. 2003 Oct;83(10):888-98. PMID: 14519060.</w:t>
      </w:r>
    </w:p>
  </w:footnote>
  <w:footnote w:id="6">
    <w:p w14:paraId="397066A9" w14:textId="77777777" w:rsidR="000F3ECA" w:rsidRPr="001A34FB" w:rsidRDefault="000F3ECA" w:rsidP="00202B2D">
      <w:pPr>
        <w:pStyle w:val="FootnoteText"/>
        <w:spacing w:before="40" w:after="40"/>
        <w:rPr>
          <w:sz w:val="22"/>
          <w:szCs w:val="22"/>
        </w:rPr>
      </w:pPr>
      <w:r w:rsidRPr="001A34FB">
        <w:rPr>
          <w:rStyle w:val="FootnoteReference"/>
          <w:sz w:val="22"/>
          <w:szCs w:val="22"/>
        </w:rPr>
        <w:footnoteRef/>
      </w:r>
      <w:r w:rsidRPr="001A34FB">
        <w:rPr>
          <w:sz w:val="22"/>
          <w:szCs w:val="22"/>
        </w:rPr>
        <w:t xml:space="preserve"> </w:t>
      </w:r>
      <w:r w:rsidRPr="001A34FB">
        <w:rPr>
          <w:rFonts w:cs="Arial"/>
          <w:color w:val="212121"/>
          <w:sz w:val="22"/>
          <w:szCs w:val="22"/>
          <w:shd w:val="clear" w:color="auto" w:fill="FFFFFF"/>
        </w:rPr>
        <w:t>Krasny-</w:t>
      </w:r>
      <w:proofErr w:type="spellStart"/>
      <w:r w:rsidRPr="001A34FB">
        <w:rPr>
          <w:rFonts w:cs="Arial"/>
          <w:color w:val="212121"/>
          <w:sz w:val="22"/>
          <w:szCs w:val="22"/>
          <w:shd w:val="clear" w:color="auto" w:fill="FFFFFF"/>
        </w:rPr>
        <w:t>Pacini</w:t>
      </w:r>
      <w:proofErr w:type="spellEnd"/>
      <w:r w:rsidRPr="001A34FB">
        <w:rPr>
          <w:rFonts w:cs="Arial"/>
          <w:color w:val="212121"/>
          <w:sz w:val="22"/>
          <w:szCs w:val="22"/>
          <w:shd w:val="clear" w:color="auto" w:fill="FFFFFF"/>
        </w:rPr>
        <w:t xml:space="preserve"> A, </w:t>
      </w:r>
      <w:proofErr w:type="spellStart"/>
      <w:r w:rsidRPr="001A34FB">
        <w:rPr>
          <w:rFonts w:cs="Arial"/>
          <w:color w:val="212121"/>
          <w:sz w:val="22"/>
          <w:szCs w:val="22"/>
          <w:shd w:val="clear" w:color="auto" w:fill="FFFFFF"/>
        </w:rPr>
        <w:t>Hiebel</w:t>
      </w:r>
      <w:proofErr w:type="spellEnd"/>
      <w:r w:rsidRPr="001A34FB">
        <w:rPr>
          <w:rFonts w:cs="Arial"/>
          <w:color w:val="212121"/>
          <w:sz w:val="22"/>
          <w:szCs w:val="22"/>
          <w:shd w:val="clear" w:color="auto" w:fill="FFFFFF"/>
        </w:rPr>
        <w:t xml:space="preserve"> J, Pauly F, </w:t>
      </w:r>
      <w:proofErr w:type="spellStart"/>
      <w:r w:rsidRPr="001A34FB">
        <w:rPr>
          <w:rFonts w:cs="Arial"/>
          <w:color w:val="212121"/>
          <w:sz w:val="22"/>
          <w:szCs w:val="22"/>
          <w:shd w:val="clear" w:color="auto" w:fill="FFFFFF"/>
        </w:rPr>
        <w:t>Godon</w:t>
      </w:r>
      <w:proofErr w:type="spellEnd"/>
      <w:r w:rsidRPr="001A34FB">
        <w:rPr>
          <w:rFonts w:cs="Arial"/>
          <w:color w:val="212121"/>
          <w:sz w:val="22"/>
          <w:szCs w:val="22"/>
          <w:shd w:val="clear" w:color="auto" w:fill="FFFFFF"/>
        </w:rPr>
        <w:t xml:space="preserve"> S, </w:t>
      </w:r>
      <w:proofErr w:type="spellStart"/>
      <w:r w:rsidRPr="001A34FB">
        <w:rPr>
          <w:rFonts w:cs="Arial"/>
          <w:color w:val="212121"/>
          <w:sz w:val="22"/>
          <w:szCs w:val="22"/>
          <w:shd w:val="clear" w:color="auto" w:fill="FFFFFF"/>
        </w:rPr>
        <w:t>Chevignard</w:t>
      </w:r>
      <w:proofErr w:type="spellEnd"/>
      <w:r w:rsidRPr="001A34FB">
        <w:rPr>
          <w:rFonts w:cs="Arial"/>
          <w:color w:val="212121"/>
          <w:sz w:val="22"/>
          <w:szCs w:val="22"/>
          <w:shd w:val="clear" w:color="auto" w:fill="FFFFFF"/>
        </w:rPr>
        <w:t xml:space="preserve"> M. Goal attainment scaling in rehabilitation: a literature-based update. Ann Phys </w:t>
      </w:r>
      <w:proofErr w:type="spellStart"/>
      <w:r w:rsidRPr="001A34FB">
        <w:rPr>
          <w:rFonts w:cs="Arial"/>
          <w:color w:val="212121"/>
          <w:sz w:val="22"/>
          <w:szCs w:val="22"/>
          <w:shd w:val="clear" w:color="auto" w:fill="FFFFFF"/>
        </w:rPr>
        <w:t>Rehabil</w:t>
      </w:r>
      <w:proofErr w:type="spellEnd"/>
      <w:r w:rsidRPr="001A34FB">
        <w:rPr>
          <w:rFonts w:cs="Arial"/>
          <w:color w:val="212121"/>
          <w:sz w:val="22"/>
          <w:szCs w:val="22"/>
          <w:shd w:val="clear" w:color="auto" w:fill="FFFFFF"/>
        </w:rPr>
        <w:t xml:space="preserve"> Med. 2013 Apr;56(3):212-30. </w:t>
      </w:r>
      <w:proofErr w:type="spellStart"/>
      <w:r w:rsidRPr="001A34FB">
        <w:rPr>
          <w:rFonts w:cs="Arial"/>
          <w:color w:val="212121"/>
          <w:sz w:val="22"/>
          <w:szCs w:val="22"/>
          <w:shd w:val="clear" w:color="auto" w:fill="FFFFFF"/>
        </w:rPr>
        <w:t>doi</w:t>
      </w:r>
      <w:proofErr w:type="spellEnd"/>
      <w:r w:rsidRPr="001A34FB">
        <w:rPr>
          <w:rFonts w:cs="Arial"/>
          <w:color w:val="212121"/>
          <w:sz w:val="22"/>
          <w:szCs w:val="22"/>
          <w:shd w:val="clear" w:color="auto" w:fill="FFFFFF"/>
        </w:rPr>
        <w:t xml:space="preserve">: 10.1016/j.rehab.2013.02.002. </w:t>
      </w:r>
      <w:proofErr w:type="spellStart"/>
      <w:r w:rsidRPr="001A34FB">
        <w:rPr>
          <w:rFonts w:cs="Arial"/>
          <w:color w:val="212121"/>
          <w:sz w:val="22"/>
          <w:szCs w:val="22"/>
          <w:shd w:val="clear" w:color="auto" w:fill="FFFFFF"/>
        </w:rPr>
        <w:t>Epub</w:t>
      </w:r>
      <w:proofErr w:type="spellEnd"/>
      <w:r w:rsidRPr="001A34FB">
        <w:rPr>
          <w:rFonts w:cs="Arial"/>
          <w:color w:val="212121"/>
          <w:sz w:val="22"/>
          <w:szCs w:val="22"/>
          <w:shd w:val="clear" w:color="auto" w:fill="FFFFFF"/>
        </w:rPr>
        <w:t xml:space="preserve"> 2013 Feb 28. PMID: 23562111.</w:t>
      </w:r>
    </w:p>
  </w:footnote>
  <w:footnote w:id="7">
    <w:p w14:paraId="281F2C1A" w14:textId="77777777" w:rsidR="000F3ECA" w:rsidRDefault="000F3ECA" w:rsidP="00202B2D">
      <w:pPr>
        <w:pStyle w:val="FootnoteText"/>
        <w:spacing w:before="40" w:after="40"/>
      </w:pPr>
      <w:r w:rsidRPr="001A34FB">
        <w:rPr>
          <w:rStyle w:val="FootnoteReference"/>
          <w:sz w:val="22"/>
          <w:szCs w:val="22"/>
        </w:rPr>
        <w:footnoteRef/>
      </w:r>
      <w:r w:rsidRPr="001A34FB">
        <w:rPr>
          <w:sz w:val="22"/>
          <w:szCs w:val="22"/>
        </w:rPr>
        <w:t xml:space="preserve"> Willer, Barry &amp; Miller, G. (1977). On the validity of goal attainment scaling as an outcome measure in mental health. American journal of public health. 66. 1197-8. 10.2105/AJPH.66.12.1197.</w:t>
      </w:r>
    </w:p>
  </w:footnote>
  <w:footnote w:id="8">
    <w:p w14:paraId="38CAF118" w14:textId="05CA14D1" w:rsidR="000F3ECA" w:rsidRPr="00C10C7E" w:rsidRDefault="000F3ECA" w:rsidP="00C10C7E">
      <w:pPr>
        <w:pStyle w:val="FootnoteText"/>
        <w:spacing w:before="40"/>
        <w:rPr>
          <w:sz w:val="18"/>
          <w:szCs w:val="18"/>
        </w:rPr>
      </w:pPr>
      <w:r w:rsidRPr="00593808">
        <w:rPr>
          <w:rStyle w:val="FootnoteReference"/>
          <w:sz w:val="22"/>
          <w:szCs w:val="22"/>
        </w:rPr>
        <w:footnoteRef/>
      </w:r>
      <w:r w:rsidRPr="00593808">
        <w:rPr>
          <w:sz w:val="22"/>
          <w:szCs w:val="22"/>
        </w:rPr>
        <w:t xml:space="preserve"> In Chapter 5, ratings provided on </w:t>
      </w:r>
      <w:r w:rsidR="00140FDE" w:rsidRPr="00593808">
        <w:rPr>
          <w:sz w:val="22"/>
          <w:szCs w:val="22"/>
        </w:rPr>
        <w:t>PCG,</w:t>
      </w:r>
      <w:r w:rsidRPr="00593808">
        <w:rPr>
          <w:sz w:val="22"/>
          <w:szCs w:val="22"/>
        </w:rPr>
        <w:t xml:space="preserve"> and EC Partner surveys were recoded into numerical values, reported as averages. Ratings were recoded as follows: Strongly Disagree; -2, Disagree; -1, Neither Agree nor Disagree; 0, Agree; 1, Strongly Agree; 2. An average score between 1 and 2 would be between Agree and Strongly Agree.</w:t>
      </w:r>
    </w:p>
  </w:footnote>
  <w:footnote w:id="9">
    <w:p w14:paraId="5C8FF8E3" w14:textId="281D891A" w:rsidR="000F3ECA" w:rsidRDefault="000F3ECA" w:rsidP="005570D4">
      <w:pPr>
        <w:pStyle w:val="FootnoteText"/>
        <w:spacing w:before="40" w:after="40"/>
      </w:pPr>
      <w:r w:rsidRPr="00593808">
        <w:rPr>
          <w:rStyle w:val="FootnoteReference"/>
          <w:sz w:val="22"/>
          <w:szCs w:val="22"/>
        </w:rPr>
        <w:footnoteRef/>
      </w:r>
      <w:r w:rsidRPr="00593808">
        <w:rPr>
          <w:sz w:val="22"/>
          <w:szCs w:val="22"/>
        </w:rPr>
        <w:t xml:space="preserve"> Acquiescence is a type of bias where people tend to agree with a statement or answer regardless of what they believe. This happens because subconsciously or not, most people like to be seen as polite, likeable and knowledgeable.</w:t>
      </w:r>
    </w:p>
  </w:footnote>
  <w:footnote w:id="10">
    <w:p w14:paraId="1A4C0E22" w14:textId="77777777" w:rsidR="000F3ECA" w:rsidRPr="00593808" w:rsidRDefault="000F3ECA" w:rsidP="00F80FE6">
      <w:pPr>
        <w:pStyle w:val="FootnoteText"/>
        <w:spacing w:before="40" w:after="40"/>
        <w:rPr>
          <w:sz w:val="22"/>
          <w:szCs w:val="22"/>
        </w:rPr>
      </w:pPr>
      <w:r w:rsidRPr="00593808">
        <w:rPr>
          <w:rStyle w:val="FootnoteReference"/>
          <w:sz w:val="22"/>
          <w:szCs w:val="22"/>
        </w:rPr>
        <w:footnoteRef/>
      </w:r>
      <w:r w:rsidRPr="00593808">
        <w:rPr>
          <w:sz w:val="22"/>
          <w:szCs w:val="22"/>
        </w:rPr>
        <w:t xml:space="preserve"> Law, M., &amp; Canadian Association of Occupational Therapists. (1991). Canadian occupational performance measure. Toronto: CAOT = ACE.</w:t>
      </w:r>
    </w:p>
  </w:footnote>
  <w:footnote w:id="11">
    <w:p w14:paraId="72C6F6E1" w14:textId="77777777" w:rsidR="000F3ECA" w:rsidRPr="00593808" w:rsidRDefault="000F3ECA" w:rsidP="00F80FE6">
      <w:pPr>
        <w:pStyle w:val="FootnoteText"/>
        <w:spacing w:before="40" w:after="40"/>
        <w:rPr>
          <w:sz w:val="22"/>
          <w:szCs w:val="22"/>
        </w:rPr>
      </w:pPr>
      <w:r w:rsidRPr="00593808">
        <w:rPr>
          <w:rStyle w:val="FootnoteReference"/>
          <w:sz w:val="22"/>
          <w:szCs w:val="22"/>
        </w:rPr>
        <w:footnoteRef/>
      </w:r>
      <w:r w:rsidRPr="00593808">
        <w:rPr>
          <w:sz w:val="22"/>
          <w:szCs w:val="22"/>
        </w:rPr>
        <w:t xml:space="preserve"> </w:t>
      </w:r>
      <w:r w:rsidRPr="00593808">
        <w:rPr>
          <w:rStyle w:val="hlfld-contribauthor"/>
          <w:rFonts w:cs="Arial"/>
          <w:color w:val="333333"/>
          <w:sz w:val="22"/>
          <w:szCs w:val="22"/>
        </w:rPr>
        <w:t>Turner-Stokes </w:t>
      </w:r>
      <w:r w:rsidRPr="00593808">
        <w:rPr>
          <w:rStyle w:val="nlmgiven-names"/>
          <w:rFonts w:cs="Arial"/>
          <w:color w:val="333333"/>
          <w:sz w:val="22"/>
          <w:szCs w:val="22"/>
        </w:rPr>
        <w:t>L.</w:t>
      </w:r>
      <w:r w:rsidRPr="00593808">
        <w:rPr>
          <w:rFonts w:cs="Arial"/>
          <w:color w:val="333333"/>
          <w:sz w:val="22"/>
          <w:szCs w:val="22"/>
        </w:rPr>
        <w:t> </w:t>
      </w:r>
      <w:r w:rsidRPr="00593808">
        <w:rPr>
          <w:rStyle w:val="nlmarticle-title"/>
          <w:rFonts w:cs="Arial"/>
          <w:color w:val="333333"/>
          <w:sz w:val="22"/>
          <w:szCs w:val="22"/>
        </w:rPr>
        <w:t>Goal Attainment Scaling (GAS) in rehabilitation: a practical guide</w:t>
      </w:r>
      <w:r w:rsidRPr="00593808">
        <w:rPr>
          <w:rFonts w:cs="Arial"/>
          <w:color w:val="333333"/>
          <w:sz w:val="22"/>
          <w:szCs w:val="22"/>
        </w:rPr>
        <w:t xml:space="preserve">. Clin </w:t>
      </w:r>
      <w:proofErr w:type="spellStart"/>
      <w:r w:rsidRPr="00593808">
        <w:rPr>
          <w:rFonts w:cs="Arial"/>
          <w:color w:val="333333"/>
          <w:sz w:val="22"/>
          <w:szCs w:val="22"/>
        </w:rPr>
        <w:t>Rehabil</w:t>
      </w:r>
      <w:proofErr w:type="spellEnd"/>
      <w:r w:rsidRPr="00593808">
        <w:rPr>
          <w:rFonts w:cs="Arial"/>
          <w:color w:val="333333"/>
          <w:sz w:val="22"/>
          <w:szCs w:val="22"/>
        </w:rPr>
        <w:t>. </w:t>
      </w:r>
      <w:r w:rsidRPr="00593808">
        <w:rPr>
          <w:rStyle w:val="nlmyear"/>
          <w:rFonts w:cs="Arial"/>
          <w:color w:val="333333"/>
          <w:sz w:val="22"/>
          <w:szCs w:val="22"/>
        </w:rPr>
        <w:t>2009</w:t>
      </w:r>
      <w:r w:rsidRPr="00593808">
        <w:rPr>
          <w:rFonts w:cs="Arial"/>
          <w:color w:val="333333"/>
          <w:sz w:val="22"/>
          <w:szCs w:val="22"/>
        </w:rPr>
        <w:t>; 23:362–</w:t>
      </w:r>
      <w:r w:rsidRPr="00593808">
        <w:rPr>
          <w:rStyle w:val="nlmlpage"/>
          <w:rFonts w:cs="Arial"/>
          <w:color w:val="333333"/>
          <w:sz w:val="22"/>
          <w:szCs w:val="22"/>
        </w:rPr>
        <w:t>370</w:t>
      </w:r>
    </w:p>
  </w:footnote>
  <w:footnote w:id="12">
    <w:p w14:paraId="55FA0F59" w14:textId="77777777" w:rsidR="000F3ECA" w:rsidRDefault="000F3ECA" w:rsidP="00F80FE6">
      <w:pPr>
        <w:pStyle w:val="FootnoteText"/>
        <w:spacing w:before="40" w:after="40"/>
      </w:pPr>
      <w:r w:rsidRPr="00593808">
        <w:rPr>
          <w:rStyle w:val="FootnoteReference"/>
          <w:sz w:val="22"/>
          <w:szCs w:val="22"/>
        </w:rPr>
        <w:footnoteRef/>
      </w:r>
      <w:r w:rsidRPr="00593808">
        <w:rPr>
          <w:sz w:val="22"/>
          <w:szCs w:val="22"/>
        </w:rPr>
        <w:t xml:space="preserve"> </w:t>
      </w:r>
      <w:r w:rsidRPr="00593808">
        <w:rPr>
          <w:rFonts w:cs="Arial"/>
          <w:color w:val="252525"/>
          <w:sz w:val="22"/>
          <w:szCs w:val="22"/>
          <w:shd w:val="clear" w:color="auto" w:fill="FFFFFF"/>
        </w:rPr>
        <w:t xml:space="preserve">Haley S, Ni P, Ludlow L, </w:t>
      </w:r>
      <w:proofErr w:type="spellStart"/>
      <w:r w:rsidRPr="00593808">
        <w:rPr>
          <w:rFonts w:cs="Arial"/>
          <w:color w:val="252525"/>
          <w:sz w:val="22"/>
          <w:szCs w:val="22"/>
          <w:shd w:val="clear" w:color="auto" w:fill="FFFFFF"/>
        </w:rPr>
        <w:t>Fragala</w:t>
      </w:r>
      <w:proofErr w:type="spellEnd"/>
      <w:r w:rsidRPr="00593808">
        <w:rPr>
          <w:rFonts w:cs="Arial"/>
          <w:color w:val="252525"/>
          <w:sz w:val="22"/>
          <w:szCs w:val="22"/>
          <w:shd w:val="clear" w:color="auto" w:fill="FFFFFF"/>
        </w:rPr>
        <w:t xml:space="preserve">-Pinkham M. Measurement precision and efficiency of multidimensional computer adaptive testing of physical functioning using the </w:t>
      </w:r>
      <w:proofErr w:type="spellStart"/>
      <w:r w:rsidRPr="00593808">
        <w:rPr>
          <w:rFonts w:cs="Arial"/>
          <w:color w:val="252525"/>
          <w:sz w:val="22"/>
          <w:szCs w:val="22"/>
          <w:shd w:val="clear" w:color="auto" w:fill="FFFFFF"/>
        </w:rPr>
        <w:t>Pediatric</w:t>
      </w:r>
      <w:proofErr w:type="spellEnd"/>
      <w:r w:rsidRPr="00593808">
        <w:rPr>
          <w:rFonts w:cs="Arial"/>
          <w:color w:val="252525"/>
          <w:sz w:val="22"/>
          <w:szCs w:val="22"/>
          <w:shd w:val="clear" w:color="auto" w:fill="FFFFFF"/>
        </w:rPr>
        <w:t xml:space="preserve"> Evaluation of Disability Inventory. Archives of Physical Medicine &amp; Rehabilitation. 2006; 87:1223-1229.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CCAC1D" w14:textId="0A88220A" w:rsidR="000F3ECA" w:rsidRDefault="000F3ECA" w:rsidP="00FE67B3">
    <w:pPr>
      <w:pStyle w:val="Header"/>
      <w:jc w:val="cent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0C5FBE" w14:textId="413F5AF3" w:rsidR="000F3ECA" w:rsidRDefault="000F3ECA" w:rsidP="00FE67B3">
    <w:pPr>
      <w:jc w:val="cent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F"/>
    <w:multiLevelType w:val="singleLevel"/>
    <w:tmpl w:val="B7E6691A"/>
    <w:lvl w:ilvl="0">
      <w:start w:val="1"/>
      <w:numFmt w:val="decimal"/>
      <w:pStyle w:val="ListNumber2"/>
      <w:lvlText w:val="%1."/>
      <w:lvlJc w:val="left"/>
      <w:pPr>
        <w:tabs>
          <w:tab w:val="num" w:pos="643"/>
        </w:tabs>
        <w:ind w:left="643" w:hanging="360"/>
      </w:pPr>
    </w:lvl>
  </w:abstractNum>
  <w:abstractNum w:abstractNumId="1" w15:restartNumberingAfterBreak="0">
    <w:nsid w:val="00252DFC"/>
    <w:multiLevelType w:val="hybridMultilevel"/>
    <w:tmpl w:val="C208592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C3D1EFD"/>
    <w:multiLevelType w:val="hybridMultilevel"/>
    <w:tmpl w:val="831407C8"/>
    <w:lvl w:ilvl="0" w:tplc="5CF8EF1C">
      <w:start w:val="1"/>
      <w:numFmt w:val="decimal"/>
      <w:lvlText w:val="%1."/>
      <w:lvlJc w:val="left"/>
      <w:pPr>
        <w:ind w:left="1080" w:hanging="72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 w15:restartNumberingAfterBreak="0">
    <w:nsid w:val="22194130"/>
    <w:multiLevelType w:val="multilevel"/>
    <w:tmpl w:val="351029C0"/>
    <w:lvl w:ilvl="0">
      <w:start w:val="1"/>
      <w:numFmt w:val="decimal"/>
      <w:lvlText w:val="%1."/>
      <w:lvlJc w:val="left"/>
      <w:pPr>
        <w:ind w:left="360" w:hanging="360"/>
      </w:pPr>
      <w:rPr>
        <w:rFonts w:hint="default"/>
      </w:rPr>
    </w:lvl>
    <w:lvl w:ilvl="1">
      <w:start w:val="1"/>
      <w:numFmt w:val="decimal"/>
      <w:pStyle w:val="Heading3"/>
      <w:lvlText w:val="%1.%2."/>
      <w:lvlJc w:val="left"/>
      <w:pPr>
        <w:ind w:left="4047"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 w15:restartNumberingAfterBreak="0">
    <w:nsid w:val="27BC236E"/>
    <w:multiLevelType w:val="multilevel"/>
    <w:tmpl w:val="56A0D164"/>
    <w:lvl w:ilvl="0">
      <w:start w:val="4"/>
      <w:numFmt w:val="decimal"/>
      <w:lvlText w:val="%1"/>
      <w:lvlJc w:val="left"/>
      <w:pPr>
        <w:ind w:left="420" w:hanging="4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520" w:hanging="2520"/>
      </w:pPr>
      <w:rPr>
        <w:rFonts w:hint="default"/>
      </w:rPr>
    </w:lvl>
  </w:abstractNum>
  <w:abstractNum w:abstractNumId="5" w15:restartNumberingAfterBreak="0">
    <w:nsid w:val="35DF5DF9"/>
    <w:multiLevelType w:val="hybridMultilevel"/>
    <w:tmpl w:val="2ACE7B28"/>
    <w:lvl w:ilvl="0" w:tplc="DE6455BA">
      <w:start w:val="1"/>
      <w:numFmt w:val="bullet"/>
      <w:pStyle w:val="tablelist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39397424"/>
    <w:multiLevelType w:val="hybridMultilevel"/>
    <w:tmpl w:val="E41EFCC6"/>
    <w:lvl w:ilvl="0" w:tplc="ED268F26">
      <w:start w:val="1"/>
      <w:numFmt w:val="decimal"/>
      <w:lvlText w:val="%1."/>
      <w:lvlJc w:val="left"/>
      <w:pPr>
        <w:ind w:left="1080" w:hanging="72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 w15:restartNumberingAfterBreak="0">
    <w:nsid w:val="41D549EF"/>
    <w:multiLevelType w:val="hybridMultilevel"/>
    <w:tmpl w:val="05AE2066"/>
    <w:lvl w:ilvl="0" w:tplc="0C09000F">
      <w:start w:val="1"/>
      <w:numFmt w:val="decimal"/>
      <w:lvlText w:val="%1."/>
      <w:lvlJc w:val="left"/>
      <w:pPr>
        <w:ind w:left="720" w:hanging="360"/>
      </w:pPr>
    </w:lvl>
    <w:lvl w:ilvl="1" w:tplc="2924D3A2">
      <w:start w:val="1"/>
      <w:numFmt w:val="lowerLetter"/>
      <w:lvlText w:val="%2)"/>
      <w:lvlJc w:val="left"/>
      <w:pPr>
        <w:ind w:left="1440" w:hanging="360"/>
      </w:pPr>
      <w:rPr>
        <w:rFonts w:hint="default"/>
      </w:r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 w15:restartNumberingAfterBreak="0">
    <w:nsid w:val="42C41B9E"/>
    <w:multiLevelType w:val="multilevel"/>
    <w:tmpl w:val="56A0D164"/>
    <w:lvl w:ilvl="0">
      <w:start w:val="5"/>
      <w:numFmt w:val="decimal"/>
      <w:lvlText w:val="%1"/>
      <w:lvlJc w:val="left"/>
      <w:pPr>
        <w:ind w:left="420" w:hanging="4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520" w:hanging="2520"/>
      </w:pPr>
      <w:rPr>
        <w:rFonts w:hint="default"/>
      </w:rPr>
    </w:lvl>
  </w:abstractNum>
  <w:abstractNum w:abstractNumId="9" w15:restartNumberingAfterBreak="0">
    <w:nsid w:val="47CD53AE"/>
    <w:multiLevelType w:val="multilevel"/>
    <w:tmpl w:val="00B0D5BA"/>
    <w:lvl w:ilvl="0">
      <w:start w:val="2"/>
      <w:numFmt w:val="decimal"/>
      <w:lvlText w:val="%1"/>
      <w:lvlJc w:val="left"/>
      <w:pPr>
        <w:ind w:left="420" w:hanging="4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520" w:hanging="2520"/>
      </w:pPr>
      <w:rPr>
        <w:rFonts w:hint="default"/>
      </w:rPr>
    </w:lvl>
  </w:abstractNum>
  <w:abstractNum w:abstractNumId="10" w15:restartNumberingAfterBreak="0">
    <w:nsid w:val="4A2778A6"/>
    <w:multiLevelType w:val="multilevel"/>
    <w:tmpl w:val="0409001D"/>
    <w:styleLink w:val="Singlepunch"/>
    <w:lvl w:ilvl="0">
      <w:start w:val="1"/>
      <w:numFmt w:val="bullet"/>
      <w:lvlText w:val="o"/>
      <w:lvlJc w:val="left"/>
      <w:pPr>
        <w:spacing w:before="120"/>
        <w:ind w:left="360"/>
      </w:pPr>
      <w:rPr>
        <w:rFonts w:ascii="Courier New" w:eastAsia="Courier New" w:hAnsi="Courier New" w:cs="Courier New"/>
        <w:color w:val="BFBFBF"/>
        <w:sz w:val="52"/>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1" w15:restartNumberingAfterBreak="0">
    <w:nsid w:val="4C1874D4"/>
    <w:multiLevelType w:val="hybridMultilevel"/>
    <w:tmpl w:val="7A744332"/>
    <w:lvl w:ilvl="0" w:tplc="E5FEC704">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2" w15:restartNumberingAfterBreak="0">
    <w:nsid w:val="50D36F0E"/>
    <w:multiLevelType w:val="hybridMultilevel"/>
    <w:tmpl w:val="8C66C3DE"/>
    <w:lvl w:ilvl="0" w:tplc="EC3AEB0A">
      <w:start w:val="1"/>
      <w:numFmt w:val="decimal"/>
      <w:pStyle w:val="Style2"/>
      <w:lvlText w:val="%1."/>
      <w:lvlJc w:val="left"/>
      <w:pPr>
        <w:ind w:left="510" w:hanging="51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3" w15:restartNumberingAfterBreak="0">
    <w:nsid w:val="527A6072"/>
    <w:multiLevelType w:val="hybridMultilevel"/>
    <w:tmpl w:val="7752E398"/>
    <w:lvl w:ilvl="0" w:tplc="3ACC226A">
      <w:start w:val="1"/>
      <w:numFmt w:val="upperLetter"/>
      <w:pStyle w:val="AppendixStyle1"/>
      <w:lvlText w:val="Appendix %1 "/>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 w15:restartNumberingAfterBreak="0">
    <w:nsid w:val="53535755"/>
    <w:multiLevelType w:val="hybridMultilevel"/>
    <w:tmpl w:val="53FC73E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53BC1006"/>
    <w:multiLevelType w:val="multilevel"/>
    <w:tmpl w:val="D1568312"/>
    <w:lvl w:ilvl="0">
      <w:start w:val="1"/>
      <w:numFmt w:val="decimal"/>
      <w:pStyle w:val="ExecutiveBrief-Heading1"/>
      <w:lvlText w:val="%1."/>
      <w:lvlJc w:val="left"/>
      <w:pPr>
        <w:ind w:left="360" w:hanging="360"/>
      </w:pPr>
    </w:lvl>
    <w:lvl w:ilvl="1">
      <w:start w:val="1"/>
      <w:numFmt w:val="decimal"/>
      <w:pStyle w:val="ExecutiveBrief-Paragraph1"/>
      <w:lvlText w:val="%1.%2."/>
      <w:lvlJc w:val="left"/>
      <w:pPr>
        <w:ind w:left="792" w:hanging="432"/>
      </w:pPr>
      <w:rPr>
        <w:b w:val="0"/>
      </w:rPr>
    </w:lvl>
    <w:lvl w:ilvl="2">
      <w:start w:val="1"/>
      <w:numFmt w:val="decimal"/>
      <w:pStyle w:val="ExecutiveBrief-Paragraph2"/>
      <w:lvlText w:val="%1.%2.%3."/>
      <w:lvlJc w:val="left"/>
      <w:pPr>
        <w:ind w:left="1224" w:hanging="504"/>
      </w:pPr>
      <w:rPr>
        <w:rFonts w:ascii="Arial" w:hAnsi="Arial" w:cs="Arial" w:hint="default"/>
        <w:b w:val="0"/>
        <w:i w:val="0"/>
        <w:sz w:val="22"/>
        <w:szCs w:val="22"/>
      </w:rPr>
    </w:lvl>
    <w:lvl w:ilvl="3">
      <w:start w:val="1"/>
      <w:numFmt w:val="decimal"/>
      <w:lvlText w:val="%1.%2.%3.%4."/>
      <w:lvlJc w:val="left"/>
      <w:pPr>
        <w:ind w:left="1728" w:hanging="648"/>
      </w:pPr>
      <w:rPr>
        <w:i w:val="0"/>
      </w:r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5D8337A0"/>
    <w:multiLevelType w:val="hybridMultilevel"/>
    <w:tmpl w:val="6DDCF982"/>
    <w:lvl w:ilvl="0" w:tplc="0C090001">
      <w:start w:val="1"/>
      <w:numFmt w:val="bullet"/>
      <w:lvlText w:val=""/>
      <w:lvlJc w:val="left"/>
      <w:pPr>
        <w:ind w:left="677" w:hanging="360"/>
      </w:pPr>
      <w:rPr>
        <w:rFonts w:ascii="Symbol" w:hAnsi="Symbol" w:hint="default"/>
      </w:rPr>
    </w:lvl>
    <w:lvl w:ilvl="1" w:tplc="0C090019" w:tentative="1">
      <w:start w:val="1"/>
      <w:numFmt w:val="lowerLetter"/>
      <w:lvlText w:val="%2."/>
      <w:lvlJc w:val="left"/>
      <w:pPr>
        <w:ind w:left="1397" w:hanging="360"/>
      </w:pPr>
    </w:lvl>
    <w:lvl w:ilvl="2" w:tplc="0C09001B" w:tentative="1">
      <w:start w:val="1"/>
      <w:numFmt w:val="lowerRoman"/>
      <w:lvlText w:val="%3."/>
      <w:lvlJc w:val="right"/>
      <w:pPr>
        <w:ind w:left="2117" w:hanging="180"/>
      </w:pPr>
    </w:lvl>
    <w:lvl w:ilvl="3" w:tplc="0C09000F" w:tentative="1">
      <w:start w:val="1"/>
      <w:numFmt w:val="decimal"/>
      <w:lvlText w:val="%4."/>
      <w:lvlJc w:val="left"/>
      <w:pPr>
        <w:ind w:left="2837" w:hanging="360"/>
      </w:pPr>
    </w:lvl>
    <w:lvl w:ilvl="4" w:tplc="0C090019" w:tentative="1">
      <w:start w:val="1"/>
      <w:numFmt w:val="lowerLetter"/>
      <w:lvlText w:val="%5."/>
      <w:lvlJc w:val="left"/>
      <w:pPr>
        <w:ind w:left="3557" w:hanging="360"/>
      </w:pPr>
    </w:lvl>
    <w:lvl w:ilvl="5" w:tplc="0C09001B" w:tentative="1">
      <w:start w:val="1"/>
      <w:numFmt w:val="lowerRoman"/>
      <w:lvlText w:val="%6."/>
      <w:lvlJc w:val="right"/>
      <w:pPr>
        <w:ind w:left="4277" w:hanging="180"/>
      </w:pPr>
    </w:lvl>
    <w:lvl w:ilvl="6" w:tplc="0C09000F" w:tentative="1">
      <w:start w:val="1"/>
      <w:numFmt w:val="decimal"/>
      <w:lvlText w:val="%7."/>
      <w:lvlJc w:val="left"/>
      <w:pPr>
        <w:ind w:left="4997" w:hanging="360"/>
      </w:pPr>
    </w:lvl>
    <w:lvl w:ilvl="7" w:tplc="0C090019" w:tentative="1">
      <w:start w:val="1"/>
      <w:numFmt w:val="lowerLetter"/>
      <w:lvlText w:val="%8."/>
      <w:lvlJc w:val="left"/>
      <w:pPr>
        <w:ind w:left="5717" w:hanging="360"/>
      </w:pPr>
    </w:lvl>
    <w:lvl w:ilvl="8" w:tplc="0C09001B" w:tentative="1">
      <w:start w:val="1"/>
      <w:numFmt w:val="lowerRoman"/>
      <w:lvlText w:val="%9."/>
      <w:lvlJc w:val="right"/>
      <w:pPr>
        <w:ind w:left="6437" w:hanging="180"/>
      </w:pPr>
    </w:lvl>
  </w:abstractNum>
  <w:abstractNum w:abstractNumId="17" w15:restartNumberingAfterBreak="0">
    <w:nsid w:val="63EC1ADD"/>
    <w:multiLevelType w:val="multilevel"/>
    <w:tmpl w:val="56A0D164"/>
    <w:lvl w:ilvl="0">
      <w:start w:val="3"/>
      <w:numFmt w:val="decimal"/>
      <w:lvlText w:val="%1"/>
      <w:lvlJc w:val="left"/>
      <w:pPr>
        <w:ind w:left="420" w:hanging="4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520" w:hanging="2520"/>
      </w:pPr>
      <w:rPr>
        <w:rFonts w:hint="default"/>
      </w:rPr>
    </w:lvl>
  </w:abstractNum>
  <w:abstractNum w:abstractNumId="18" w15:restartNumberingAfterBreak="0">
    <w:nsid w:val="682644A2"/>
    <w:multiLevelType w:val="multilevel"/>
    <w:tmpl w:val="805E0A88"/>
    <w:lvl w:ilvl="0">
      <w:start w:val="1"/>
      <w:numFmt w:val="decimal"/>
      <w:lvlText w:val="%1"/>
      <w:lvlJc w:val="left"/>
      <w:pPr>
        <w:ind w:left="420" w:hanging="4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520" w:hanging="2520"/>
      </w:pPr>
      <w:rPr>
        <w:rFonts w:hint="default"/>
      </w:rPr>
    </w:lvl>
  </w:abstractNum>
  <w:abstractNum w:abstractNumId="19" w15:restartNumberingAfterBreak="0">
    <w:nsid w:val="6FB96847"/>
    <w:multiLevelType w:val="hybridMultilevel"/>
    <w:tmpl w:val="16ECD752"/>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0" w15:restartNumberingAfterBreak="0">
    <w:nsid w:val="7EE437BB"/>
    <w:multiLevelType w:val="hybridMultilevel"/>
    <w:tmpl w:val="5E78BF6A"/>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num w:numId="1" w16cid:durableId="616329570">
    <w:abstractNumId w:val="5"/>
  </w:num>
  <w:num w:numId="2" w16cid:durableId="1958441424">
    <w:abstractNumId w:val="13"/>
  </w:num>
  <w:num w:numId="3" w16cid:durableId="589584839">
    <w:abstractNumId w:val="7"/>
  </w:num>
  <w:num w:numId="4" w16cid:durableId="1024551472">
    <w:abstractNumId w:val="14"/>
  </w:num>
  <w:num w:numId="5" w16cid:durableId="875896502">
    <w:abstractNumId w:val="19"/>
  </w:num>
  <w:num w:numId="6" w16cid:durableId="1955553134">
    <w:abstractNumId w:val="11"/>
  </w:num>
  <w:num w:numId="7" w16cid:durableId="2027901417">
    <w:abstractNumId w:val="10"/>
  </w:num>
  <w:num w:numId="8" w16cid:durableId="1084760589">
    <w:abstractNumId w:val="12"/>
  </w:num>
  <w:num w:numId="9" w16cid:durableId="1260258419">
    <w:abstractNumId w:val="15"/>
  </w:num>
  <w:num w:numId="10" w16cid:durableId="1016926551">
    <w:abstractNumId w:val="16"/>
  </w:num>
  <w:num w:numId="11" w16cid:durableId="169297127">
    <w:abstractNumId w:val="0"/>
  </w:num>
  <w:num w:numId="12" w16cid:durableId="224604757">
    <w:abstractNumId w:val="3"/>
  </w:num>
  <w:num w:numId="13" w16cid:durableId="999574881">
    <w:abstractNumId w:val="1"/>
  </w:num>
  <w:num w:numId="14" w16cid:durableId="1635983021">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748501866">
    <w:abstractNumId w:val="18"/>
  </w:num>
  <w:num w:numId="16" w16cid:durableId="1833834057">
    <w:abstractNumId w:val="9"/>
  </w:num>
  <w:num w:numId="17" w16cid:durableId="1307397644">
    <w:abstractNumId w:val="17"/>
  </w:num>
  <w:num w:numId="18" w16cid:durableId="1547136753">
    <w:abstractNumId w:val="4"/>
  </w:num>
  <w:num w:numId="19" w16cid:durableId="831337175">
    <w:abstractNumId w:val="8"/>
  </w:num>
  <w:num w:numId="20" w16cid:durableId="46999579">
    <w:abstractNumId w:val="6"/>
  </w:num>
  <w:num w:numId="21" w16cid:durableId="550771113">
    <w:abstractNumId w:val="2"/>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219F1"/>
    <w:rsid w:val="000002B2"/>
    <w:rsid w:val="00001400"/>
    <w:rsid w:val="00002AAB"/>
    <w:rsid w:val="0000357B"/>
    <w:rsid w:val="000037B8"/>
    <w:rsid w:val="0000416B"/>
    <w:rsid w:val="000059D3"/>
    <w:rsid w:val="0000699A"/>
    <w:rsid w:val="000070E1"/>
    <w:rsid w:val="00012698"/>
    <w:rsid w:val="00012A56"/>
    <w:rsid w:val="0001321F"/>
    <w:rsid w:val="00013F01"/>
    <w:rsid w:val="000149DF"/>
    <w:rsid w:val="00016375"/>
    <w:rsid w:val="00017217"/>
    <w:rsid w:val="00017FCA"/>
    <w:rsid w:val="00020705"/>
    <w:rsid w:val="00021B9C"/>
    <w:rsid w:val="00021F7D"/>
    <w:rsid w:val="000234D2"/>
    <w:rsid w:val="000236BC"/>
    <w:rsid w:val="00024412"/>
    <w:rsid w:val="000246E1"/>
    <w:rsid w:val="00024CB3"/>
    <w:rsid w:val="00025354"/>
    <w:rsid w:val="0002561E"/>
    <w:rsid w:val="000262AD"/>
    <w:rsid w:val="0002640A"/>
    <w:rsid w:val="00026CBF"/>
    <w:rsid w:val="000276EE"/>
    <w:rsid w:val="00030524"/>
    <w:rsid w:val="00030D82"/>
    <w:rsid w:val="000312AC"/>
    <w:rsid w:val="000313B9"/>
    <w:rsid w:val="00032EF9"/>
    <w:rsid w:val="000342DB"/>
    <w:rsid w:val="00034BED"/>
    <w:rsid w:val="000366B1"/>
    <w:rsid w:val="000373E5"/>
    <w:rsid w:val="00042431"/>
    <w:rsid w:val="00042474"/>
    <w:rsid w:val="00043FC5"/>
    <w:rsid w:val="000440FC"/>
    <w:rsid w:val="000441BC"/>
    <w:rsid w:val="00044370"/>
    <w:rsid w:val="00044402"/>
    <w:rsid w:val="00044645"/>
    <w:rsid w:val="0004503E"/>
    <w:rsid w:val="000458E8"/>
    <w:rsid w:val="00045CB4"/>
    <w:rsid w:val="00046140"/>
    <w:rsid w:val="00046D49"/>
    <w:rsid w:val="0004735A"/>
    <w:rsid w:val="0004754E"/>
    <w:rsid w:val="00050B9F"/>
    <w:rsid w:val="0005170C"/>
    <w:rsid w:val="00051A26"/>
    <w:rsid w:val="00051B9F"/>
    <w:rsid w:val="00052125"/>
    <w:rsid w:val="0005320B"/>
    <w:rsid w:val="00055978"/>
    <w:rsid w:val="00056288"/>
    <w:rsid w:val="00056878"/>
    <w:rsid w:val="00056C88"/>
    <w:rsid w:val="000578C0"/>
    <w:rsid w:val="00060497"/>
    <w:rsid w:val="00061D53"/>
    <w:rsid w:val="00062426"/>
    <w:rsid w:val="000626F1"/>
    <w:rsid w:val="00062BE1"/>
    <w:rsid w:val="00063828"/>
    <w:rsid w:val="00063A9A"/>
    <w:rsid w:val="00063B0D"/>
    <w:rsid w:val="00064899"/>
    <w:rsid w:val="00064BEA"/>
    <w:rsid w:val="0006542F"/>
    <w:rsid w:val="00066B12"/>
    <w:rsid w:val="00066EB1"/>
    <w:rsid w:val="000677CD"/>
    <w:rsid w:val="00067C29"/>
    <w:rsid w:val="00067C46"/>
    <w:rsid w:val="00070BFA"/>
    <w:rsid w:val="0007116F"/>
    <w:rsid w:val="000714AE"/>
    <w:rsid w:val="0007214D"/>
    <w:rsid w:val="00072825"/>
    <w:rsid w:val="0007287C"/>
    <w:rsid w:val="00073290"/>
    <w:rsid w:val="00073B09"/>
    <w:rsid w:val="00074B22"/>
    <w:rsid w:val="00074E08"/>
    <w:rsid w:val="00074E23"/>
    <w:rsid w:val="00074EBE"/>
    <w:rsid w:val="00075A13"/>
    <w:rsid w:val="00075CF7"/>
    <w:rsid w:val="00075D42"/>
    <w:rsid w:val="00076727"/>
    <w:rsid w:val="00076E24"/>
    <w:rsid w:val="000777F8"/>
    <w:rsid w:val="00077E2A"/>
    <w:rsid w:val="00077E44"/>
    <w:rsid w:val="0008039E"/>
    <w:rsid w:val="00080BA7"/>
    <w:rsid w:val="000829B5"/>
    <w:rsid w:val="00082B79"/>
    <w:rsid w:val="00082E2C"/>
    <w:rsid w:val="00084C85"/>
    <w:rsid w:val="0008501B"/>
    <w:rsid w:val="000864FB"/>
    <w:rsid w:val="000868D1"/>
    <w:rsid w:val="00086F9E"/>
    <w:rsid w:val="000872E9"/>
    <w:rsid w:val="00087C1B"/>
    <w:rsid w:val="00087E9C"/>
    <w:rsid w:val="0009048F"/>
    <w:rsid w:val="00090BBC"/>
    <w:rsid w:val="000922F6"/>
    <w:rsid w:val="000937FC"/>
    <w:rsid w:val="00094EB1"/>
    <w:rsid w:val="00095EE3"/>
    <w:rsid w:val="00096101"/>
    <w:rsid w:val="0009612A"/>
    <w:rsid w:val="00096374"/>
    <w:rsid w:val="000A0B6F"/>
    <w:rsid w:val="000A21AF"/>
    <w:rsid w:val="000A2EC6"/>
    <w:rsid w:val="000A40DF"/>
    <w:rsid w:val="000A423C"/>
    <w:rsid w:val="000A4748"/>
    <w:rsid w:val="000A5D99"/>
    <w:rsid w:val="000A5FE3"/>
    <w:rsid w:val="000A623B"/>
    <w:rsid w:val="000A644F"/>
    <w:rsid w:val="000A6F73"/>
    <w:rsid w:val="000A7706"/>
    <w:rsid w:val="000B19CD"/>
    <w:rsid w:val="000B19F7"/>
    <w:rsid w:val="000B1B85"/>
    <w:rsid w:val="000B22C7"/>
    <w:rsid w:val="000B2571"/>
    <w:rsid w:val="000B2E6E"/>
    <w:rsid w:val="000B3CAC"/>
    <w:rsid w:val="000B3D5B"/>
    <w:rsid w:val="000B48D9"/>
    <w:rsid w:val="000B4F20"/>
    <w:rsid w:val="000B59FD"/>
    <w:rsid w:val="000B75E0"/>
    <w:rsid w:val="000C1574"/>
    <w:rsid w:val="000C22B7"/>
    <w:rsid w:val="000C3CD3"/>
    <w:rsid w:val="000C4C36"/>
    <w:rsid w:val="000C5BEE"/>
    <w:rsid w:val="000C6248"/>
    <w:rsid w:val="000C64C2"/>
    <w:rsid w:val="000C759E"/>
    <w:rsid w:val="000C7B60"/>
    <w:rsid w:val="000D02AA"/>
    <w:rsid w:val="000D067D"/>
    <w:rsid w:val="000D13BB"/>
    <w:rsid w:val="000D373B"/>
    <w:rsid w:val="000D37B2"/>
    <w:rsid w:val="000D5362"/>
    <w:rsid w:val="000D660C"/>
    <w:rsid w:val="000D7242"/>
    <w:rsid w:val="000E0410"/>
    <w:rsid w:val="000E2CA5"/>
    <w:rsid w:val="000E2EDD"/>
    <w:rsid w:val="000E37EA"/>
    <w:rsid w:val="000E5041"/>
    <w:rsid w:val="000E5404"/>
    <w:rsid w:val="000E7347"/>
    <w:rsid w:val="000E75F0"/>
    <w:rsid w:val="000F029A"/>
    <w:rsid w:val="000F0A5A"/>
    <w:rsid w:val="000F0E25"/>
    <w:rsid w:val="000F107F"/>
    <w:rsid w:val="000F163D"/>
    <w:rsid w:val="000F2F51"/>
    <w:rsid w:val="000F3ECA"/>
    <w:rsid w:val="000F4006"/>
    <w:rsid w:val="000F429E"/>
    <w:rsid w:val="000F43FB"/>
    <w:rsid w:val="000F468C"/>
    <w:rsid w:val="000F54A5"/>
    <w:rsid w:val="000F60C0"/>
    <w:rsid w:val="000F6210"/>
    <w:rsid w:val="000F7BA7"/>
    <w:rsid w:val="00102693"/>
    <w:rsid w:val="00102E50"/>
    <w:rsid w:val="00103222"/>
    <w:rsid w:val="00103240"/>
    <w:rsid w:val="001035F3"/>
    <w:rsid w:val="00103DC6"/>
    <w:rsid w:val="00103E89"/>
    <w:rsid w:val="0010455F"/>
    <w:rsid w:val="0010472B"/>
    <w:rsid w:val="0010473D"/>
    <w:rsid w:val="00105283"/>
    <w:rsid w:val="001060EF"/>
    <w:rsid w:val="0010611E"/>
    <w:rsid w:val="00106372"/>
    <w:rsid w:val="001100BD"/>
    <w:rsid w:val="0011024C"/>
    <w:rsid w:val="00111E04"/>
    <w:rsid w:val="001127CD"/>
    <w:rsid w:val="00113A6E"/>
    <w:rsid w:val="00113E97"/>
    <w:rsid w:val="001145CC"/>
    <w:rsid w:val="00114868"/>
    <w:rsid w:val="001157F0"/>
    <w:rsid w:val="00116C25"/>
    <w:rsid w:val="001170AD"/>
    <w:rsid w:val="001170CB"/>
    <w:rsid w:val="0011731E"/>
    <w:rsid w:val="0012081D"/>
    <w:rsid w:val="00121BC4"/>
    <w:rsid w:val="00122779"/>
    <w:rsid w:val="00123C2A"/>
    <w:rsid w:val="00125641"/>
    <w:rsid w:val="0012603E"/>
    <w:rsid w:val="00130149"/>
    <w:rsid w:val="00131A85"/>
    <w:rsid w:val="00132073"/>
    <w:rsid w:val="00133157"/>
    <w:rsid w:val="00134F62"/>
    <w:rsid w:val="0013575D"/>
    <w:rsid w:val="001369E9"/>
    <w:rsid w:val="001401FB"/>
    <w:rsid w:val="00140E87"/>
    <w:rsid w:val="00140FDE"/>
    <w:rsid w:val="00141B1A"/>
    <w:rsid w:val="001434E0"/>
    <w:rsid w:val="00143A66"/>
    <w:rsid w:val="001458AA"/>
    <w:rsid w:val="00145AD9"/>
    <w:rsid w:val="001464A8"/>
    <w:rsid w:val="0015190E"/>
    <w:rsid w:val="00153BE5"/>
    <w:rsid w:val="00154AE6"/>
    <w:rsid w:val="00154FBC"/>
    <w:rsid w:val="001560D9"/>
    <w:rsid w:val="0015683C"/>
    <w:rsid w:val="00156B94"/>
    <w:rsid w:val="00157184"/>
    <w:rsid w:val="001574A6"/>
    <w:rsid w:val="0016166E"/>
    <w:rsid w:val="00162C38"/>
    <w:rsid w:val="00163955"/>
    <w:rsid w:val="00164189"/>
    <w:rsid w:val="00165D74"/>
    <w:rsid w:val="00165F6F"/>
    <w:rsid w:val="001675DB"/>
    <w:rsid w:val="0016761C"/>
    <w:rsid w:val="00167FE1"/>
    <w:rsid w:val="001703E6"/>
    <w:rsid w:val="001706B9"/>
    <w:rsid w:val="001711FA"/>
    <w:rsid w:val="00171EA8"/>
    <w:rsid w:val="001720B7"/>
    <w:rsid w:val="00172147"/>
    <w:rsid w:val="00172E13"/>
    <w:rsid w:val="0017489F"/>
    <w:rsid w:val="00174AA6"/>
    <w:rsid w:val="00174F61"/>
    <w:rsid w:val="00175227"/>
    <w:rsid w:val="00176D2C"/>
    <w:rsid w:val="00177129"/>
    <w:rsid w:val="001805E4"/>
    <w:rsid w:val="00181A69"/>
    <w:rsid w:val="00182FC4"/>
    <w:rsid w:val="00183099"/>
    <w:rsid w:val="00183F43"/>
    <w:rsid w:val="00183FB0"/>
    <w:rsid w:val="0018477F"/>
    <w:rsid w:val="001857DE"/>
    <w:rsid w:val="00187C1E"/>
    <w:rsid w:val="00187F5A"/>
    <w:rsid w:val="00190200"/>
    <w:rsid w:val="0019020C"/>
    <w:rsid w:val="00190E44"/>
    <w:rsid w:val="00191715"/>
    <w:rsid w:val="00191842"/>
    <w:rsid w:val="00192561"/>
    <w:rsid w:val="0019286B"/>
    <w:rsid w:val="00192982"/>
    <w:rsid w:val="00196485"/>
    <w:rsid w:val="001965EA"/>
    <w:rsid w:val="001967E4"/>
    <w:rsid w:val="00196DB7"/>
    <w:rsid w:val="001972F0"/>
    <w:rsid w:val="00197A4B"/>
    <w:rsid w:val="00197D41"/>
    <w:rsid w:val="001A0173"/>
    <w:rsid w:val="001A040C"/>
    <w:rsid w:val="001A0F00"/>
    <w:rsid w:val="001A2611"/>
    <w:rsid w:val="001A303D"/>
    <w:rsid w:val="001A34FB"/>
    <w:rsid w:val="001A4639"/>
    <w:rsid w:val="001A55E7"/>
    <w:rsid w:val="001A6E44"/>
    <w:rsid w:val="001A6E4E"/>
    <w:rsid w:val="001A7050"/>
    <w:rsid w:val="001A7400"/>
    <w:rsid w:val="001A746E"/>
    <w:rsid w:val="001A7EB2"/>
    <w:rsid w:val="001B2345"/>
    <w:rsid w:val="001B3CE4"/>
    <w:rsid w:val="001B4187"/>
    <w:rsid w:val="001B4658"/>
    <w:rsid w:val="001B4CED"/>
    <w:rsid w:val="001B5EE4"/>
    <w:rsid w:val="001B67AD"/>
    <w:rsid w:val="001B731D"/>
    <w:rsid w:val="001B75AC"/>
    <w:rsid w:val="001B7F24"/>
    <w:rsid w:val="001C0446"/>
    <w:rsid w:val="001C14D7"/>
    <w:rsid w:val="001C2692"/>
    <w:rsid w:val="001C28A8"/>
    <w:rsid w:val="001C2C08"/>
    <w:rsid w:val="001C30CC"/>
    <w:rsid w:val="001C3867"/>
    <w:rsid w:val="001C3A46"/>
    <w:rsid w:val="001C4BF6"/>
    <w:rsid w:val="001C5CEC"/>
    <w:rsid w:val="001C617F"/>
    <w:rsid w:val="001C6B65"/>
    <w:rsid w:val="001C7545"/>
    <w:rsid w:val="001D18BC"/>
    <w:rsid w:val="001D1FD7"/>
    <w:rsid w:val="001D3D1F"/>
    <w:rsid w:val="001D3EFE"/>
    <w:rsid w:val="001D49C9"/>
    <w:rsid w:val="001D4D82"/>
    <w:rsid w:val="001D4DCD"/>
    <w:rsid w:val="001D5776"/>
    <w:rsid w:val="001D5DA2"/>
    <w:rsid w:val="001D5E76"/>
    <w:rsid w:val="001D7483"/>
    <w:rsid w:val="001E0E59"/>
    <w:rsid w:val="001E18C3"/>
    <w:rsid w:val="001E1CC1"/>
    <w:rsid w:val="001E1DD7"/>
    <w:rsid w:val="001E26A5"/>
    <w:rsid w:val="001E35DD"/>
    <w:rsid w:val="001E37E3"/>
    <w:rsid w:val="001E630D"/>
    <w:rsid w:val="001E64F1"/>
    <w:rsid w:val="001F03F7"/>
    <w:rsid w:val="001F1B0E"/>
    <w:rsid w:val="001F3CF1"/>
    <w:rsid w:val="001F3ECA"/>
    <w:rsid w:val="001F4068"/>
    <w:rsid w:val="001F44CF"/>
    <w:rsid w:val="001F4B77"/>
    <w:rsid w:val="001F52BA"/>
    <w:rsid w:val="001F52EB"/>
    <w:rsid w:val="001F6A41"/>
    <w:rsid w:val="00201444"/>
    <w:rsid w:val="00202B2D"/>
    <w:rsid w:val="00204726"/>
    <w:rsid w:val="00206273"/>
    <w:rsid w:val="0020755D"/>
    <w:rsid w:val="00207C8D"/>
    <w:rsid w:val="00210EDE"/>
    <w:rsid w:val="00211132"/>
    <w:rsid w:val="002119F0"/>
    <w:rsid w:val="0021395A"/>
    <w:rsid w:val="00215E49"/>
    <w:rsid w:val="00216980"/>
    <w:rsid w:val="00217C9E"/>
    <w:rsid w:val="00217D47"/>
    <w:rsid w:val="00220352"/>
    <w:rsid w:val="00220642"/>
    <w:rsid w:val="00221517"/>
    <w:rsid w:val="0022226B"/>
    <w:rsid w:val="00222DF8"/>
    <w:rsid w:val="00223E81"/>
    <w:rsid w:val="002256ED"/>
    <w:rsid w:val="00227D15"/>
    <w:rsid w:val="00232035"/>
    <w:rsid w:val="00233341"/>
    <w:rsid w:val="00234AE6"/>
    <w:rsid w:val="00235928"/>
    <w:rsid w:val="00235DED"/>
    <w:rsid w:val="00236041"/>
    <w:rsid w:val="002362A6"/>
    <w:rsid w:val="002403B0"/>
    <w:rsid w:val="0024126C"/>
    <w:rsid w:val="00241A4E"/>
    <w:rsid w:val="002425EA"/>
    <w:rsid w:val="00242C5D"/>
    <w:rsid w:val="002432EF"/>
    <w:rsid w:val="00243EDD"/>
    <w:rsid w:val="002445B7"/>
    <w:rsid w:val="002446C7"/>
    <w:rsid w:val="00244C83"/>
    <w:rsid w:val="00244E03"/>
    <w:rsid w:val="002457C6"/>
    <w:rsid w:val="0024744F"/>
    <w:rsid w:val="0024779C"/>
    <w:rsid w:val="00250558"/>
    <w:rsid w:val="002506AA"/>
    <w:rsid w:val="00252408"/>
    <w:rsid w:val="00252D93"/>
    <w:rsid w:val="002533E5"/>
    <w:rsid w:val="002537AE"/>
    <w:rsid w:val="00253A70"/>
    <w:rsid w:val="00254239"/>
    <w:rsid w:val="00255072"/>
    <w:rsid w:val="00255391"/>
    <w:rsid w:val="002560A1"/>
    <w:rsid w:val="00256E34"/>
    <w:rsid w:val="00260211"/>
    <w:rsid w:val="00260836"/>
    <w:rsid w:val="00260C09"/>
    <w:rsid w:val="00262103"/>
    <w:rsid w:val="0026308D"/>
    <w:rsid w:val="00263D3A"/>
    <w:rsid w:val="002652E0"/>
    <w:rsid w:val="00266F91"/>
    <w:rsid w:val="00267DE6"/>
    <w:rsid w:val="00267E32"/>
    <w:rsid w:val="00270947"/>
    <w:rsid w:val="00271072"/>
    <w:rsid w:val="00271926"/>
    <w:rsid w:val="00271D40"/>
    <w:rsid w:val="0027217D"/>
    <w:rsid w:val="002727D9"/>
    <w:rsid w:val="002727DF"/>
    <w:rsid w:val="00274591"/>
    <w:rsid w:val="00276662"/>
    <w:rsid w:val="00276D37"/>
    <w:rsid w:val="0027725B"/>
    <w:rsid w:val="00277AD7"/>
    <w:rsid w:val="002802C9"/>
    <w:rsid w:val="00280666"/>
    <w:rsid w:val="00282CAA"/>
    <w:rsid w:val="002854D7"/>
    <w:rsid w:val="00285612"/>
    <w:rsid w:val="002861DA"/>
    <w:rsid w:val="00286BCF"/>
    <w:rsid w:val="00290AA8"/>
    <w:rsid w:val="00291DC7"/>
    <w:rsid w:val="002923D2"/>
    <w:rsid w:val="00294846"/>
    <w:rsid w:val="00295D34"/>
    <w:rsid w:val="00296239"/>
    <w:rsid w:val="00297C46"/>
    <w:rsid w:val="002A1B44"/>
    <w:rsid w:val="002A2014"/>
    <w:rsid w:val="002A2E53"/>
    <w:rsid w:val="002A3155"/>
    <w:rsid w:val="002A31BB"/>
    <w:rsid w:val="002A31F4"/>
    <w:rsid w:val="002A3203"/>
    <w:rsid w:val="002A36F9"/>
    <w:rsid w:val="002A44FE"/>
    <w:rsid w:val="002A661A"/>
    <w:rsid w:val="002A6774"/>
    <w:rsid w:val="002B011E"/>
    <w:rsid w:val="002B0E55"/>
    <w:rsid w:val="002B1000"/>
    <w:rsid w:val="002B2109"/>
    <w:rsid w:val="002B2C1F"/>
    <w:rsid w:val="002B3273"/>
    <w:rsid w:val="002B422E"/>
    <w:rsid w:val="002B441B"/>
    <w:rsid w:val="002B58F3"/>
    <w:rsid w:val="002B5CF3"/>
    <w:rsid w:val="002B70DB"/>
    <w:rsid w:val="002B75BF"/>
    <w:rsid w:val="002C1C09"/>
    <w:rsid w:val="002C1F3C"/>
    <w:rsid w:val="002C20B7"/>
    <w:rsid w:val="002C31A0"/>
    <w:rsid w:val="002C657B"/>
    <w:rsid w:val="002D00A0"/>
    <w:rsid w:val="002D191C"/>
    <w:rsid w:val="002D3057"/>
    <w:rsid w:val="002D3B8F"/>
    <w:rsid w:val="002D4D17"/>
    <w:rsid w:val="002D6295"/>
    <w:rsid w:val="002D6486"/>
    <w:rsid w:val="002D7697"/>
    <w:rsid w:val="002D7E5D"/>
    <w:rsid w:val="002D7FE8"/>
    <w:rsid w:val="002E01F6"/>
    <w:rsid w:val="002E129F"/>
    <w:rsid w:val="002E21E3"/>
    <w:rsid w:val="002E24DF"/>
    <w:rsid w:val="002E2900"/>
    <w:rsid w:val="002E3756"/>
    <w:rsid w:val="002E4027"/>
    <w:rsid w:val="002E41E1"/>
    <w:rsid w:val="002E4B60"/>
    <w:rsid w:val="002E4B85"/>
    <w:rsid w:val="002E5909"/>
    <w:rsid w:val="002E6549"/>
    <w:rsid w:val="002E658A"/>
    <w:rsid w:val="002E7618"/>
    <w:rsid w:val="002E76B1"/>
    <w:rsid w:val="002F016D"/>
    <w:rsid w:val="002F0375"/>
    <w:rsid w:val="002F1423"/>
    <w:rsid w:val="002F261A"/>
    <w:rsid w:val="002F3DD9"/>
    <w:rsid w:val="002F4A7A"/>
    <w:rsid w:val="002F4F01"/>
    <w:rsid w:val="002F687B"/>
    <w:rsid w:val="00302EA2"/>
    <w:rsid w:val="00305044"/>
    <w:rsid w:val="0030705E"/>
    <w:rsid w:val="00310447"/>
    <w:rsid w:val="00310FF1"/>
    <w:rsid w:val="00311144"/>
    <w:rsid w:val="0031122B"/>
    <w:rsid w:val="00311620"/>
    <w:rsid w:val="0031266B"/>
    <w:rsid w:val="00312802"/>
    <w:rsid w:val="003128E7"/>
    <w:rsid w:val="00312DA1"/>
    <w:rsid w:val="0031358B"/>
    <w:rsid w:val="00313B2C"/>
    <w:rsid w:val="00316656"/>
    <w:rsid w:val="0031764D"/>
    <w:rsid w:val="00317842"/>
    <w:rsid w:val="00317977"/>
    <w:rsid w:val="00320013"/>
    <w:rsid w:val="00322340"/>
    <w:rsid w:val="003229C9"/>
    <w:rsid w:val="00322F0D"/>
    <w:rsid w:val="00323214"/>
    <w:rsid w:val="0032322A"/>
    <w:rsid w:val="00323BB7"/>
    <w:rsid w:val="00325418"/>
    <w:rsid w:val="00325614"/>
    <w:rsid w:val="00325D64"/>
    <w:rsid w:val="003266EE"/>
    <w:rsid w:val="003279EB"/>
    <w:rsid w:val="00327A17"/>
    <w:rsid w:val="0033038F"/>
    <w:rsid w:val="00331C51"/>
    <w:rsid w:val="00332175"/>
    <w:rsid w:val="00332334"/>
    <w:rsid w:val="0033342D"/>
    <w:rsid w:val="003345B4"/>
    <w:rsid w:val="00335117"/>
    <w:rsid w:val="00336FA6"/>
    <w:rsid w:val="00336FB7"/>
    <w:rsid w:val="003371B9"/>
    <w:rsid w:val="00340567"/>
    <w:rsid w:val="00340A57"/>
    <w:rsid w:val="003418E2"/>
    <w:rsid w:val="003422B6"/>
    <w:rsid w:val="0034251B"/>
    <w:rsid w:val="003426AD"/>
    <w:rsid w:val="003436EF"/>
    <w:rsid w:val="00344188"/>
    <w:rsid w:val="003444F4"/>
    <w:rsid w:val="003455B1"/>
    <w:rsid w:val="00345950"/>
    <w:rsid w:val="00345A57"/>
    <w:rsid w:val="0034796B"/>
    <w:rsid w:val="00350510"/>
    <w:rsid w:val="00351341"/>
    <w:rsid w:val="0035185E"/>
    <w:rsid w:val="00351CEF"/>
    <w:rsid w:val="00352759"/>
    <w:rsid w:val="00353F37"/>
    <w:rsid w:val="00354266"/>
    <w:rsid w:val="00355233"/>
    <w:rsid w:val="00355677"/>
    <w:rsid w:val="003562A3"/>
    <w:rsid w:val="00360A0C"/>
    <w:rsid w:val="00361057"/>
    <w:rsid w:val="00361838"/>
    <w:rsid w:val="00361C40"/>
    <w:rsid w:val="00362379"/>
    <w:rsid w:val="00362CE5"/>
    <w:rsid w:val="003647B0"/>
    <w:rsid w:val="00367331"/>
    <w:rsid w:val="003673FB"/>
    <w:rsid w:val="00367C9C"/>
    <w:rsid w:val="003705A2"/>
    <w:rsid w:val="00371F69"/>
    <w:rsid w:val="003720BE"/>
    <w:rsid w:val="0037271C"/>
    <w:rsid w:val="003742B7"/>
    <w:rsid w:val="00374323"/>
    <w:rsid w:val="003746BF"/>
    <w:rsid w:val="00374D0B"/>
    <w:rsid w:val="00374E7C"/>
    <w:rsid w:val="00375253"/>
    <w:rsid w:val="00375D96"/>
    <w:rsid w:val="003771B6"/>
    <w:rsid w:val="003776DE"/>
    <w:rsid w:val="0038000F"/>
    <w:rsid w:val="0038199E"/>
    <w:rsid w:val="00382B9F"/>
    <w:rsid w:val="00383459"/>
    <w:rsid w:val="0038381D"/>
    <w:rsid w:val="00383F6D"/>
    <w:rsid w:val="00384987"/>
    <w:rsid w:val="00384D87"/>
    <w:rsid w:val="0038500A"/>
    <w:rsid w:val="00386125"/>
    <w:rsid w:val="00386401"/>
    <w:rsid w:val="00386681"/>
    <w:rsid w:val="00386883"/>
    <w:rsid w:val="003907F8"/>
    <w:rsid w:val="00391952"/>
    <w:rsid w:val="00391A05"/>
    <w:rsid w:val="00391AA3"/>
    <w:rsid w:val="00393283"/>
    <w:rsid w:val="00393717"/>
    <w:rsid w:val="00393978"/>
    <w:rsid w:val="00393C4B"/>
    <w:rsid w:val="00393F2E"/>
    <w:rsid w:val="00394A6E"/>
    <w:rsid w:val="00394C69"/>
    <w:rsid w:val="003967C2"/>
    <w:rsid w:val="00397AE3"/>
    <w:rsid w:val="00397CC6"/>
    <w:rsid w:val="003A0EF7"/>
    <w:rsid w:val="003A1371"/>
    <w:rsid w:val="003A2C11"/>
    <w:rsid w:val="003A4E2C"/>
    <w:rsid w:val="003A5FFD"/>
    <w:rsid w:val="003A63C6"/>
    <w:rsid w:val="003A667E"/>
    <w:rsid w:val="003A6EA6"/>
    <w:rsid w:val="003B0237"/>
    <w:rsid w:val="003B0EAB"/>
    <w:rsid w:val="003B280C"/>
    <w:rsid w:val="003B2BB8"/>
    <w:rsid w:val="003B347A"/>
    <w:rsid w:val="003B38E9"/>
    <w:rsid w:val="003B44E4"/>
    <w:rsid w:val="003B45EA"/>
    <w:rsid w:val="003B526D"/>
    <w:rsid w:val="003B57E0"/>
    <w:rsid w:val="003B5CF0"/>
    <w:rsid w:val="003B75D2"/>
    <w:rsid w:val="003B790B"/>
    <w:rsid w:val="003B7CC3"/>
    <w:rsid w:val="003C0CF7"/>
    <w:rsid w:val="003C12AB"/>
    <w:rsid w:val="003C1D6F"/>
    <w:rsid w:val="003C2667"/>
    <w:rsid w:val="003C30F2"/>
    <w:rsid w:val="003C35BA"/>
    <w:rsid w:val="003C3F01"/>
    <w:rsid w:val="003C487E"/>
    <w:rsid w:val="003C5E6E"/>
    <w:rsid w:val="003C6BA6"/>
    <w:rsid w:val="003C782E"/>
    <w:rsid w:val="003C7BE5"/>
    <w:rsid w:val="003C7EF5"/>
    <w:rsid w:val="003D07DF"/>
    <w:rsid w:val="003D099A"/>
    <w:rsid w:val="003D0F8D"/>
    <w:rsid w:val="003D14F4"/>
    <w:rsid w:val="003D1768"/>
    <w:rsid w:val="003D34FF"/>
    <w:rsid w:val="003D46FC"/>
    <w:rsid w:val="003D4E29"/>
    <w:rsid w:val="003D6450"/>
    <w:rsid w:val="003D6B9B"/>
    <w:rsid w:val="003D7ED6"/>
    <w:rsid w:val="003E0415"/>
    <w:rsid w:val="003E216B"/>
    <w:rsid w:val="003E2628"/>
    <w:rsid w:val="003E2FCC"/>
    <w:rsid w:val="003E32E8"/>
    <w:rsid w:val="003E37EB"/>
    <w:rsid w:val="003E44C4"/>
    <w:rsid w:val="003E5C3C"/>
    <w:rsid w:val="003E6E92"/>
    <w:rsid w:val="003E73E9"/>
    <w:rsid w:val="003E7CF9"/>
    <w:rsid w:val="003F1423"/>
    <w:rsid w:val="003F1529"/>
    <w:rsid w:val="003F1655"/>
    <w:rsid w:val="003F4A8A"/>
    <w:rsid w:val="003F558C"/>
    <w:rsid w:val="003F659B"/>
    <w:rsid w:val="003F7710"/>
    <w:rsid w:val="003F7902"/>
    <w:rsid w:val="003F7988"/>
    <w:rsid w:val="003F7F3A"/>
    <w:rsid w:val="0040040E"/>
    <w:rsid w:val="0040062A"/>
    <w:rsid w:val="004010E4"/>
    <w:rsid w:val="004018C5"/>
    <w:rsid w:val="00402132"/>
    <w:rsid w:val="00404A28"/>
    <w:rsid w:val="00410218"/>
    <w:rsid w:val="00410806"/>
    <w:rsid w:val="00412A0A"/>
    <w:rsid w:val="00413A00"/>
    <w:rsid w:val="00413DA3"/>
    <w:rsid w:val="0041422D"/>
    <w:rsid w:val="004144DC"/>
    <w:rsid w:val="004145DF"/>
    <w:rsid w:val="00415810"/>
    <w:rsid w:val="004169DD"/>
    <w:rsid w:val="00416E65"/>
    <w:rsid w:val="0041792A"/>
    <w:rsid w:val="00421EDF"/>
    <w:rsid w:val="004221CA"/>
    <w:rsid w:val="004221EB"/>
    <w:rsid w:val="004226DF"/>
    <w:rsid w:val="0042502E"/>
    <w:rsid w:val="004250E6"/>
    <w:rsid w:val="0042681A"/>
    <w:rsid w:val="00426F53"/>
    <w:rsid w:val="00426FCC"/>
    <w:rsid w:val="0042771C"/>
    <w:rsid w:val="00430ADE"/>
    <w:rsid w:val="00430B92"/>
    <w:rsid w:val="004319A0"/>
    <w:rsid w:val="00433A9F"/>
    <w:rsid w:val="00433FA0"/>
    <w:rsid w:val="00433FB1"/>
    <w:rsid w:val="00434D60"/>
    <w:rsid w:val="00437914"/>
    <w:rsid w:val="00440491"/>
    <w:rsid w:val="0044108F"/>
    <w:rsid w:val="00443436"/>
    <w:rsid w:val="004438F4"/>
    <w:rsid w:val="00443B9C"/>
    <w:rsid w:val="00443D79"/>
    <w:rsid w:val="004440CA"/>
    <w:rsid w:val="00444245"/>
    <w:rsid w:val="0044458A"/>
    <w:rsid w:val="00445134"/>
    <w:rsid w:val="0044547C"/>
    <w:rsid w:val="004455FD"/>
    <w:rsid w:val="00445978"/>
    <w:rsid w:val="00445D40"/>
    <w:rsid w:val="00446A08"/>
    <w:rsid w:val="0044704F"/>
    <w:rsid w:val="004470AD"/>
    <w:rsid w:val="004526D8"/>
    <w:rsid w:val="004530BD"/>
    <w:rsid w:val="00453124"/>
    <w:rsid w:val="004546B7"/>
    <w:rsid w:val="00455582"/>
    <w:rsid w:val="00455E85"/>
    <w:rsid w:val="00456CD3"/>
    <w:rsid w:val="00456D84"/>
    <w:rsid w:val="00457DE4"/>
    <w:rsid w:val="004601B6"/>
    <w:rsid w:val="00460607"/>
    <w:rsid w:val="004617FC"/>
    <w:rsid w:val="00461DFE"/>
    <w:rsid w:val="0046501B"/>
    <w:rsid w:val="0046529C"/>
    <w:rsid w:val="00465D36"/>
    <w:rsid w:val="00466BB4"/>
    <w:rsid w:val="00466F76"/>
    <w:rsid w:val="00470789"/>
    <w:rsid w:val="00471431"/>
    <w:rsid w:val="00471AF4"/>
    <w:rsid w:val="00471B85"/>
    <w:rsid w:val="004726DE"/>
    <w:rsid w:val="004769B8"/>
    <w:rsid w:val="00477224"/>
    <w:rsid w:val="004804A3"/>
    <w:rsid w:val="00481313"/>
    <w:rsid w:val="004818B9"/>
    <w:rsid w:val="00481BB7"/>
    <w:rsid w:val="004825F3"/>
    <w:rsid w:val="00484054"/>
    <w:rsid w:val="00484268"/>
    <w:rsid w:val="0048506F"/>
    <w:rsid w:val="00485EAD"/>
    <w:rsid w:val="004865A6"/>
    <w:rsid w:val="00486D64"/>
    <w:rsid w:val="00486E5A"/>
    <w:rsid w:val="0048739F"/>
    <w:rsid w:val="004878D9"/>
    <w:rsid w:val="00490094"/>
    <w:rsid w:val="00490443"/>
    <w:rsid w:val="004905B1"/>
    <w:rsid w:val="0049061E"/>
    <w:rsid w:val="004915E1"/>
    <w:rsid w:val="00491E55"/>
    <w:rsid w:val="00492ECB"/>
    <w:rsid w:val="00494013"/>
    <w:rsid w:val="004943F3"/>
    <w:rsid w:val="00494837"/>
    <w:rsid w:val="00495361"/>
    <w:rsid w:val="00495C3C"/>
    <w:rsid w:val="00496192"/>
    <w:rsid w:val="00496B76"/>
    <w:rsid w:val="004A00C2"/>
    <w:rsid w:val="004A0F21"/>
    <w:rsid w:val="004A22C7"/>
    <w:rsid w:val="004A353D"/>
    <w:rsid w:val="004A367F"/>
    <w:rsid w:val="004A43B4"/>
    <w:rsid w:val="004A4BC5"/>
    <w:rsid w:val="004A5624"/>
    <w:rsid w:val="004A5EE7"/>
    <w:rsid w:val="004A7975"/>
    <w:rsid w:val="004A7C05"/>
    <w:rsid w:val="004A7C50"/>
    <w:rsid w:val="004B1143"/>
    <w:rsid w:val="004B16AB"/>
    <w:rsid w:val="004B252B"/>
    <w:rsid w:val="004B29D0"/>
    <w:rsid w:val="004B316A"/>
    <w:rsid w:val="004B3232"/>
    <w:rsid w:val="004B328C"/>
    <w:rsid w:val="004B3717"/>
    <w:rsid w:val="004B3EA5"/>
    <w:rsid w:val="004B489E"/>
    <w:rsid w:val="004B4A84"/>
    <w:rsid w:val="004B5315"/>
    <w:rsid w:val="004B54CA"/>
    <w:rsid w:val="004B5563"/>
    <w:rsid w:val="004B6C66"/>
    <w:rsid w:val="004B7CE0"/>
    <w:rsid w:val="004C05E4"/>
    <w:rsid w:val="004C0B0C"/>
    <w:rsid w:val="004C227E"/>
    <w:rsid w:val="004C26D3"/>
    <w:rsid w:val="004C4C3F"/>
    <w:rsid w:val="004C7969"/>
    <w:rsid w:val="004D0810"/>
    <w:rsid w:val="004D0C9C"/>
    <w:rsid w:val="004D0F46"/>
    <w:rsid w:val="004D11E0"/>
    <w:rsid w:val="004D269B"/>
    <w:rsid w:val="004D3024"/>
    <w:rsid w:val="004D32B5"/>
    <w:rsid w:val="004D33A8"/>
    <w:rsid w:val="004D6A2C"/>
    <w:rsid w:val="004E08BA"/>
    <w:rsid w:val="004E0FC6"/>
    <w:rsid w:val="004E2575"/>
    <w:rsid w:val="004E3971"/>
    <w:rsid w:val="004E4193"/>
    <w:rsid w:val="004E46D7"/>
    <w:rsid w:val="004E5CBF"/>
    <w:rsid w:val="004E605E"/>
    <w:rsid w:val="004E619F"/>
    <w:rsid w:val="004E7943"/>
    <w:rsid w:val="004F0974"/>
    <w:rsid w:val="004F0BD3"/>
    <w:rsid w:val="004F2EEF"/>
    <w:rsid w:val="004F3A82"/>
    <w:rsid w:val="004F53B0"/>
    <w:rsid w:val="004F5507"/>
    <w:rsid w:val="004F5C23"/>
    <w:rsid w:val="004F66F2"/>
    <w:rsid w:val="004F6872"/>
    <w:rsid w:val="004F6B81"/>
    <w:rsid w:val="004F7164"/>
    <w:rsid w:val="004F72CC"/>
    <w:rsid w:val="004F7604"/>
    <w:rsid w:val="004F77A6"/>
    <w:rsid w:val="005007A6"/>
    <w:rsid w:val="005014D7"/>
    <w:rsid w:val="00501932"/>
    <w:rsid w:val="00502CF0"/>
    <w:rsid w:val="0050314C"/>
    <w:rsid w:val="00504120"/>
    <w:rsid w:val="00504B6A"/>
    <w:rsid w:val="00504BB8"/>
    <w:rsid w:val="00504E7D"/>
    <w:rsid w:val="00505A05"/>
    <w:rsid w:val="0050601C"/>
    <w:rsid w:val="00506728"/>
    <w:rsid w:val="00506C21"/>
    <w:rsid w:val="00506EEA"/>
    <w:rsid w:val="00507C68"/>
    <w:rsid w:val="00507CC2"/>
    <w:rsid w:val="00507FD8"/>
    <w:rsid w:val="00507FFC"/>
    <w:rsid w:val="005104BD"/>
    <w:rsid w:val="00511767"/>
    <w:rsid w:val="00512C80"/>
    <w:rsid w:val="00512EB6"/>
    <w:rsid w:val="005133E0"/>
    <w:rsid w:val="00513A46"/>
    <w:rsid w:val="00514256"/>
    <w:rsid w:val="0051437D"/>
    <w:rsid w:val="00516191"/>
    <w:rsid w:val="005163B3"/>
    <w:rsid w:val="00516E26"/>
    <w:rsid w:val="005178EA"/>
    <w:rsid w:val="005179E6"/>
    <w:rsid w:val="00520392"/>
    <w:rsid w:val="00520CEF"/>
    <w:rsid w:val="00520EDF"/>
    <w:rsid w:val="0052224F"/>
    <w:rsid w:val="00522EA0"/>
    <w:rsid w:val="00523602"/>
    <w:rsid w:val="00523D12"/>
    <w:rsid w:val="00523D33"/>
    <w:rsid w:val="00523D3F"/>
    <w:rsid w:val="00524140"/>
    <w:rsid w:val="00524647"/>
    <w:rsid w:val="00524D4E"/>
    <w:rsid w:val="0052583C"/>
    <w:rsid w:val="005261D1"/>
    <w:rsid w:val="005266F8"/>
    <w:rsid w:val="005268B0"/>
    <w:rsid w:val="0052789D"/>
    <w:rsid w:val="005278B9"/>
    <w:rsid w:val="005304D5"/>
    <w:rsid w:val="0053055C"/>
    <w:rsid w:val="00530FA1"/>
    <w:rsid w:val="00532A47"/>
    <w:rsid w:val="005339E8"/>
    <w:rsid w:val="0053447A"/>
    <w:rsid w:val="00535EE7"/>
    <w:rsid w:val="0053631D"/>
    <w:rsid w:val="00536A7F"/>
    <w:rsid w:val="00536BF3"/>
    <w:rsid w:val="00537421"/>
    <w:rsid w:val="00540009"/>
    <w:rsid w:val="00540AFD"/>
    <w:rsid w:val="00540F86"/>
    <w:rsid w:val="005419E5"/>
    <w:rsid w:val="00541F04"/>
    <w:rsid w:val="005433FD"/>
    <w:rsid w:val="00543A13"/>
    <w:rsid w:val="0054477A"/>
    <w:rsid w:val="005472C3"/>
    <w:rsid w:val="00550899"/>
    <w:rsid w:val="0055099E"/>
    <w:rsid w:val="005520B3"/>
    <w:rsid w:val="00552B3D"/>
    <w:rsid w:val="00553BE0"/>
    <w:rsid w:val="005546BF"/>
    <w:rsid w:val="00555A49"/>
    <w:rsid w:val="00555F2F"/>
    <w:rsid w:val="00556525"/>
    <w:rsid w:val="005569BD"/>
    <w:rsid w:val="005570D4"/>
    <w:rsid w:val="00557564"/>
    <w:rsid w:val="00557963"/>
    <w:rsid w:val="00557DBC"/>
    <w:rsid w:val="0056063C"/>
    <w:rsid w:val="0056088D"/>
    <w:rsid w:val="00560BED"/>
    <w:rsid w:val="005621CA"/>
    <w:rsid w:val="00563335"/>
    <w:rsid w:val="00563E43"/>
    <w:rsid w:val="005644FD"/>
    <w:rsid w:val="00564A93"/>
    <w:rsid w:val="00565DB8"/>
    <w:rsid w:val="00565F5F"/>
    <w:rsid w:val="005669CA"/>
    <w:rsid w:val="00571D0D"/>
    <w:rsid w:val="0057391D"/>
    <w:rsid w:val="00573A5F"/>
    <w:rsid w:val="00574AB5"/>
    <w:rsid w:val="00574DC3"/>
    <w:rsid w:val="00574DD2"/>
    <w:rsid w:val="005761DE"/>
    <w:rsid w:val="0057653F"/>
    <w:rsid w:val="0057657E"/>
    <w:rsid w:val="0057726C"/>
    <w:rsid w:val="0058198C"/>
    <w:rsid w:val="00581BC2"/>
    <w:rsid w:val="00581D49"/>
    <w:rsid w:val="005820F2"/>
    <w:rsid w:val="0058221F"/>
    <w:rsid w:val="005830B4"/>
    <w:rsid w:val="005835C9"/>
    <w:rsid w:val="005839A4"/>
    <w:rsid w:val="00584230"/>
    <w:rsid w:val="005843F5"/>
    <w:rsid w:val="005861AE"/>
    <w:rsid w:val="0058726B"/>
    <w:rsid w:val="00591117"/>
    <w:rsid w:val="005927BD"/>
    <w:rsid w:val="005928FF"/>
    <w:rsid w:val="00593808"/>
    <w:rsid w:val="005939B7"/>
    <w:rsid w:val="005941A5"/>
    <w:rsid w:val="005941D1"/>
    <w:rsid w:val="00594208"/>
    <w:rsid w:val="005949D9"/>
    <w:rsid w:val="00594B96"/>
    <w:rsid w:val="00595502"/>
    <w:rsid w:val="005955B1"/>
    <w:rsid w:val="0059687F"/>
    <w:rsid w:val="00596E8C"/>
    <w:rsid w:val="005972F9"/>
    <w:rsid w:val="005A09C4"/>
    <w:rsid w:val="005A0C6E"/>
    <w:rsid w:val="005A11F5"/>
    <w:rsid w:val="005A154D"/>
    <w:rsid w:val="005A1C60"/>
    <w:rsid w:val="005A2C75"/>
    <w:rsid w:val="005A334C"/>
    <w:rsid w:val="005A3469"/>
    <w:rsid w:val="005A3D38"/>
    <w:rsid w:val="005A44F7"/>
    <w:rsid w:val="005A4677"/>
    <w:rsid w:val="005A6055"/>
    <w:rsid w:val="005B0B1F"/>
    <w:rsid w:val="005B1E8B"/>
    <w:rsid w:val="005B26DC"/>
    <w:rsid w:val="005B3150"/>
    <w:rsid w:val="005B7469"/>
    <w:rsid w:val="005C16C5"/>
    <w:rsid w:val="005C1B0A"/>
    <w:rsid w:val="005C1D90"/>
    <w:rsid w:val="005C3AA9"/>
    <w:rsid w:val="005C5143"/>
    <w:rsid w:val="005C67E3"/>
    <w:rsid w:val="005C6ADF"/>
    <w:rsid w:val="005C6AF1"/>
    <w:rsid w:val="005D1AFA"/>
    <w:rsid w:val="005D1B22"/>
    <w:rsid w:val="005D2121"/>
    <w:rsid w:val="005D2306"/>
    <w:rsid w:val="005D3A9C"/>
    <w:rsid w:val="005D5AB3"/>
    <w:rsid w:val="005D65C8"/>
    <w:rsid w:val="005D71A3"/>
    <w:rsid w:val="005E041A"/>
    <w:rsid w:val="005E0461"/>
    <w:rsid w:val="005E07C1"/>
    <w:rsid w:val="005E10EA"/>
    <w:rsid w:val="005E1A1E"/>
    <w:rsid w:val="005E2E25"/>
    <w:rsid w:val="005E4DEE"/>
    <w:rsid w:val="005E5878"/>
    <w:rsid w:val="005E5D15"/>
    <w:rsid w:val="005E5E88"/>
    <w:rsid w:val="005E6184"/>
    <w:rsid w:val="005E7429"/>
    <w:rsid w:val="005E7BE5"/>
    <w:rsid w:val="005F1232"/>
    <w:rsid w:val="005F16B3"/>
    <w:rsid w:val="005F2833"/>
    <w:rsid w:val="005F2D38"/>
    <w:rsid w:val="005F5518"/>
    <w:rsid w:val="005F5F5C"/>
    <w:rsid w:val="005F7460"/>
    <w:rsid w:val="005F7537"/>
    <w:rsid w:val="006006E3"/>
    <w:rsid w:val="00600E1F"/>
    <w:rsid w:val="00600F1A"/>
    <w:rsid w:val="006012C2"/>
    <w:rsid w:val="00601E08"/>
    <w:rsid w:val="00601F65"/>
    <w:rsid w:val="006023DD"/>
    <w:rsid w:val="0060243D"/>
    <w:rsid w:val="006032D0"/>
    <w:rsid w:val="00603734"/>
    <w:rsid w:val="00603EF7"/>
    <w:rsid w:val="006042A3"/>
    <w:rsid w:val="006047AC"/>
    <w:rsid w:val="0060623E"/>
    <w:rsid w:val="006063E2"/>
    <w:rsid w:val="0060689D"/>
    <w:rsid w:val="00607BCF"/>
    <w:rsid w:val="006107C6"/>
    <w:rsid w:val="006116FE"/>
    <w:rsid w:val="00611980"/>
    <w:rsid w:val="0061204A"/>
    <w:rsid w:val="0061377F"/>
    <w:rsid w:val="006137C5"/>
    <w:rsid w:val="006144B6"/>
    <w:rsid w:val="00614814"/>
    <w:rsid w:val="00614B1A"/>
    <w:rsid w:val="006150D4"/>
    <w:rsid w:val="00615BEA"/>
    <w:rsid w:val="00615E39"/>
    <w:rsid w:val="00617599"/>
    <w:rsid w:val="006207DB"/>
    <w:rsid w:val="006211BF"/>
    <w:rsid w:val="006231FA"/>
    <w:rsid w:val="0062382A"/>
    <w:rsid w:val="00623DA0"/>
    <w:rsid w:val="00624DB4"/>
    <w:rsid w:val="00625AFB"/>
    <w:rsid w:val="00627F51"/>
    <w:rsid w:val="00630323"/>
    <w:rsid w:val="00630DE3"/>
    <w:rsid w:val="00631970"/>
    <w:rsid w:val="00631C3D"/>
    <w:rsid w:val="00633969"/>
    <w:rsid w:val="00634E55"/>
    <w:rsid w:val="00634E9B"/>
    <w:rsid w:val="00634EA9"/>
    <w:rsid w:val="00636547"/>
    <w:rsid w:val="00636743"/>
    <w:rsid w:val="00636E5C"/>
    <w:rsid w:val="00636EE8"/>
    <w:rsid w:val="00636F48"/>
    <w:rsid w:val="00637374"/>
    <w:rsid w:val="00637F3F"/>
    <w:rsid w:val="00640A45"/>
    <w:rsid w:val="00641AFC"/>
    <w:rsid w:val="00643AFB"/>
    <w:rsid w:val="00644C30"/>
    <w:rsid w:val="00645C15"/>
    <w:rsid w:val="00645C3C"/>
    <w:rsid w:val="00645DD3"/>
    <w:rsid w:val="00647B4E"/>
    <w:rsid w:val="0065097E"/>
    <w:rsid w:val="00651531"/>
    <w:rsid w:val="006516EA"/>
    <w:rsid w:val="00651C4C"/>
    <w:rsid w:val="00651E81"/>
    <w:rsid w:val="00651FBB"/>
    <w:rsid w:val="006522EB"/>
    <w:rsid w:val="00653980"/>
    <w:rsid w:val="00654F21"/>
    <w:rsid w:val="00655B6F"/>
    <w:rsid w:val="006563E4"/>
    <w:rsid w:val="006578C1"/>
    <w:rsid w:val="0066030F"/>
    <w:rsid w:val="006604F5"/>
    <w:rsid w:val="006608E7"/>
    <w:rsid w:val="006609E4"/>
    <w:rsid w:val="00661C5F"/>
    <w:rsid w:val="00661EAC"/>
    <w:rsid w:val="00661FAF"/>
    <w:rsid w:val="00664428"/>
    <w:rsid w:val="00664ED1"/>
    <w:rsid w:val="00665B3C"/>
    <w:rsid w:val="00665B8D"/>
    <w:rsid w:val="00665BBA"/>
    <w:rsid w:val="00665FEE"/>
    <w:rsid w:val="0066700D"/>
    <w:rsid w:val="00670564"/>
    <w:rsid w:val="00671CE9"/>
    <w:rsid w:val="00672242"/>
    <w:rsid w:val="0067280A"/>
    <w:rsid w:val="00673B99"/>
    <w:rsid w:val="00674725"/>
    <w:rsid w:val="00675B69"/>
    <w:rsid w:val="0067663F"/>
    <w:rsid w:val="00676F84"/>
    <w:rsid w:val="00680546"/>
    <w:rsid w:val="00680959"/>
    <w:rsid w:val="0068148D"/>
    <w:rsid w:val="00681DD9"/>
    <w:rsid w:val="006823EE"/>
    <w:rsid w:val="00683ECD"/>
    <w:rsid w:val="00685995"/>
    <w:rsid w:val="006916FD"/>
    <w:rsid w:val="00691ABC"/>
    <w:rsid w:val="006929D0"/>
    <w:rsid w:val="00692EE5"/>
    <w:rsid w:val="00692EFB"/>
    <w:rsid w:val="0069358C"/>
    <w:rsid w:val="00693646"/>
    <w:rsid w:val="00693BD4"/>
    <w:rsid w:val="00695188"/>
    <w:rsid w:val="00696B38"/>
    <w:rsid w:val="00696E69"/>
    <w:rsid w:val="006970DE"/>
    <w:rsid w:val="00697C10"/>
    <w:rsid w:val="00697F70"/>
    <w:rsid w:val="006A023A"/>
    <w:rsid w:val="006A09DF"/>
    <w:rsid w:val="006A143D"/>
    <w:rsid w:val="006A1CF3"/>
    <w:rsid w:val="006A3DAE"/>
    <w:rsid w:val="006A3F47"/>
    <w:rsid w:val="006A4604"/>
    <w:rsid w:val="006A4CE7"/>
    <w:rsid w:val="006A5D8A"/>
    <w:rsid w:val="006A6852"/>
    <w:rsid w:val="006A6C98"/>
    <w:rsid w:val="006A70E2"/>
    <w:rsid w:val="006A7ADD"/>
    <w:rsid w:val="006B1552"/>
    <w:rsid w:val="006B1B95"/>
    <w:rsid w:val="006B1CD7"/>
    <w:rsid w:val="006B2BB7"/>
    <w:rsid w:val="006B45C7"/>
    <w:rsid w:val="006B4A33"/>
    <w:rsid w:val="006B5B89"/>
    <w:rsid w:val="006B5EDD"/>
    <w:rsid w:val="006B7B8F"/>
    <w:rsid w:val="006C1131"/>
    <w:rsid w:val="006C230E"/>
    <w:rsid w:val="006C2FA8"/>
    <w:rsid w:val="006C39E9"/>
    <w:rsid w:val="006C447F"/>
    <w:rsid w:val="006C56B7"/>
    <w:rsid w:val="006C5B44"/>
    <w:rsid w:val="006C6631"/>
    <w:rsid w:val="006C692D"/>
    <w:rsid w:val="006C7A81"/>
    <w:rsid w:val="006C7E2E"/>
    <w:rsid w:val="006D0D47"/>
    <w:rsid w:val="006D35CB"/>
    <w:rsid w:val="006D3728"/>
    <w:rsid w:val="006D38A0"/>
    <w:rsid w:val="006D401A"/>
    <w:rsid w:val="006D4210"/>
    <w:rsid w:val="006D4652"/>
    <w:rsid w:val="006D51B5"/>
    <w:rsid w:val="006D5DBC"/>
    <w:rsid w:val="006D75C0"/>
    <w:rsid w:val="006D7C59"/>
    <w:rsid w:val="006D7CC5"/>
    <w:rsid w:val="006E1CF7"/>
    <w:rsid w:val="006E2F7B"/>
    <w:rsid w:val="006E3109"/>
    <w:rsid w:val="006E437D"/>
    <w:rsid w:val="006E5F16"/>
    <w:rsid w:val="006E5F24"/>
    <w:rsid w:val="006E667F"/>
    <w:rsid w:val="006F177E"/>
    <w:rsid w:val="006F198B"/>
    <w:rsid w:val="006F1C9D"/>
    <w:rsid w:val="006F32A7"/>
    <w:rsid w:val="006F32EE"/>
    <w:rsid w:val="006F4DDB"/>
    <w:rsid w:val="00702BBA"/>
    <w:rsid w:val="00703690"/>
    <w:rsid w:val="00704B80"/>
    <w:rsid w:val="00704DD2"/>
    <w:rsid w:val="007059DD"/>
    <w:rsid w:val="00705BFB"/>
    <w:rsid w:val="0070632B"/>
    <w:rsid w:val="00706BF3"/>
    <w:rsid w:val="007075AE"/>
    <w:rsid w:val="00707E61"/>
    <w:rsid w:val="00707EB9"/>
    <w:rsid w:val="00710356"/>
    <w:rsid w:val="007104FC"/>
    <w:rsid w:val="00711A4B"/>
    <w:rsid w:val="00712BC8"/>
    <w:rsid w:val="007133E2"/>
    <w:rsid w:val="007133E9"/>
    <w:rsid w:val="00713637"/>
    <w:rsid w:val="00713ABA"/>
    <w:rsid w:val="00715DF9"/>
    <w:rsid w:val="00715F04"/>
    <w:rsid w:val="0071623C"/>
    <w:rsid w:val="007168A2"/>
    <w:rsid w:val="00716F76"/>
    <w:rsid w:val="0072106F"/>
    <w:rsid w:val="007219F1"/>
    <w:rsid w:val="007226D3"/>
    <w:rsid w:val="007237E5"/>
    <w:rsid w:val="0072453E"/>
    <w:rsid w:val="00724DA3"/>
    <w:rsid w:val="00725073"/>
    <w:rsid w:val="0072514A"/>
    <w:rsid w:val="00725243"/>
    <w:rsid w:val="007259A3"/>
    <w:rsid w:val="00725D50"/>
    <w:rsid w:val="007270ED"/>
    <w:rsid w:val="007275A5"/>
    <w:rsid w:val="00727FAC"/>
    <w:rsid w:val="0073117B"/>
    <w:rsid w:val="00731E20"/>
    <w:rsid w:val="007320EE"/>
    <w:rsid w:val="007335D0"/>
    <w:rsid w:val="00733946"/>
    <w:rsid w:val="00733C82"/>
    <w:rsid w:val="00733D3A"/>
    <w:rsid w:val="007349A1"/>
    <w:rsid w:val="0073521C"/>
    <w:rsid w:val="00735C9E"/>
    <w:rsid w:val="00735EB6"/>
    <w:rsid w:val="00736804"/>
    <w:rsid w:val="007368B6"/>
    <w:rsid w:val="00740E08"/>
    <w:rsid w:val="00741283"/>
    <w:rsid w:val="007429B8"/>
    <w:rsid w:val="007439CD"/>
    <w:rsid w:val="00744349"/>
    <w:rsid w:val="007450BE"/>
    <w:rsid w:val="0074520D"/>
    <w:rsid w:val="00746BF3"/>
    <w:rsid w:val="007474C9"/>
    <w:rsid w:val="00750333"/>
    <w:rsid w:val="00751E62"/>
    <w:rsid w:val="00752E37"/>
    <w:rsid w:val="0075415E"/>
    <w:rsid w:val="007547F1"/>
    <w:rsid w:val="00754E17"/>
    <w:rsid w:val="00756612"/>
    <w:rsid w:val="00756FF6"/>
    <w:rsid w:val="00757A22"/>
    <w:rsid w:val="00757B59"/>
    <w:rsid w:val="00757B77"/>
    <w:rsid w:val="00757C2D"/>
    <w:rsid w:val="00757E37"/>
    <w:rsid w:val="00761DF1"/>
    <w:rsid w:val="00762934"/>
    <w:rsid w:val="0076315A"/>
    <w:rsid w:val="0076360C"/>
    <w:rsid w:val="007649E5"/>
    <w:rsid w:val="007659C0"/>
    <w:rsid w:val="00766902"/>
    <w:rsid w:val="00766974"/>
    <w:rsid w:val="00767B3F"/>
    <w:rsid w:val="007702A5"/>
    <w:rsid w:val="007715BD"/>
    <w:rsid w:val="00774086"/>
    <w:rsid w:val="00775E82"/>
    <w:rsid w:val="00776E5B"/>
    <w:rsid w:val="007778FC"/>
    <w:rsid w:val="0078011F"/>
    <w:rsid w:val="007817A3"/>
    <w:rsid w:val="00782C32"/>
    <w:rsid w:val="00782F89"/>
    <w:rsid w:val="007838A4"/>
    <w:rsid w:val="00784C2F"/>
    <w:rsid w:val="00785261"/>
    <w:rsid w:val="00785E10"/>
    <w:rsid w:val="007864FE"/>
    <w:rsid w:val="00786A87"/>
    <w:rsid w:val="00786E70"/>
    <w:rsid w:val="00787717"/>
    <w:rsid w:val="00790A0D"/>
    <w:rsid w:val="007936CD"/>
    <w:rsid w:val="007939C3"/>
    <w:rsid w:val="00793ED5"/>
    <w:rsid w:val="00794EB9"/>
    <w:rsid w:val="0079667C"/>
    <w:rsid w:val="007A04BE"/>
    <w:rsid w:val="007A2551"/>
    <w:rsid w:val="007A3D6D"/>
    <w:rsid w:val="007A5169"/>
    <w:rsid w:val="007A5B98"/>
    <w:rsid w:val="007A61CA"/>
    <w:rsid w:val="007A7D1C"/>
    <w:rsid w:val="007B0256"/>
    <w:rsid w:val="007B0D45"/>
    <w:rsid w:val="007B1EEE"/>
    <w:rsid w:val="007B2C58"/>
    <w:rsid w:val="007B3E11"/>
    <w:rsid w:val="007B4E9B"/>
    <w:rsid w:val="007B6066"/>
    <w:rsid w:val="007B6381"/>
    <w:rsid w:val="007B6667"/>
    <w:rsid w:val="007B7307"/>
    <w:rsid w:val="007C0153"/>
    <w:rsid w:val="007C03C0"/>
    <w:rsid w:val="007C1B09"/>
    <w:rsid w:val="007C1B96"/>
    <w:rsid w:val="007C2B59"/>
    <w:rsid w:val="007C32E8"/>
    <w:rsid w:val="007C3FDE"/>
    <w:rsid w:val="007C4CD4"/>
    <w:rsid w:val="007C5DCD"/>
    <w:rsid w:val="007D024B"/>
    <w:rsid w:val="007D14F8"/>
    <w:rsid w:val="007D1A59"/>
    <w:rsid w:val="007D23B7"/>
    <w:rsid w:val="007D2415"/>
    <w:rsid w:val="007D37B9"/>
    <w:rsid w:val="007D49B0"/>
    <w:rsid w:val="007D548D"/>
    <w:rsid w:val="007D706D"/>
    <w:rsid w:val="007D71EF"/>
    <w:rsid w:val="007D797B"/>
    <w:rsid w:val="007D7A3E"/>
    <w:rsid w:val="007E2359"/>
    <w:rsid w:val="007E24BC"/>
    <w:rsid w:val="007E2A2F"/>
    <w:rsid w:val="007E2A35"/>
    <w:rsid w:val="007E3996"/>
    <w:rsid w:val="007E3DF4"/>
    <w:rsid w:val="007E5C59"/>
    <w:rsid w:val="007E5CF5"/>
    <w:rsid w:val="007E61B1"/>
    <w:rsid w:val="007E6540"/>
    <w:rsid w:val="007E6C1A"/>
    <w:rsid w:val="007E6F0F"/>
    <w:rsid w:val="007E6FD2"/>
    <w:rsid w:val="007E7006"/>
    <w:rsid w:val="007E7D01"/>
    <w:rsid w:val="007F0E52"/>
    <w:rsid w:val="007F2304"/>
    <w:rsid w:val="007F2B7D"/>
    <w:rsid w:val="007F2E2C"/>
    <w:rsid w:val="007F344B"/>
    <w:rsid w:val="007F4C2D"/>
    <w:rsid w:val="007F5832"/>
    <w:rsid w:val="007F70C4"/>
    <w:rsid w:val="00800537"/>
    <w:rsid w:val="00800CA5"/>
    <w:rsid w:val="00802DE5"/>
    <w:rsid w:val="00804A59"/>
    <w:rsid w:val="00804B3B"/>
    <w:rsid w:val="0080516A"/>
    <w:rsid w:val="00805C37"/>
    <w:rsid w:val="0080636F"/>
    <w:rsid w:val="0080661D"/>
    <w:rsid w:val="008066CA"/>
    <w:rsid w:val="00807765"/>
    <w:rsid w:val="0080793B"/>
    <w:rsid w:val="00811864"/>
    <w:rsid w:val="00811D41"/>
    <w:rsid w:val="0081256B"/>
    <w:rsid w:val="00812E18"/>
    <w:rsid w:val="00812E3C"/>
    <w:rsid w:val="00814194"/>
    <w:rsid w:val="008142FF"/>
    <w:rsid w:val="008150CC"/>
    <w:rsid w:val="00815474"/>
    <w:rsid w:val="00815A7A"/>
    <w:rsid w:val="008166B0"/>
    <w:rsid w:val="00816ED3"/>
    <w:rsid w:val="008176DE"/>
    <w:rsid w:val="008200EF"/>
    <w:rsid w:val="00820D83"/>
    <w:rsid w:val="008219EB"/>
    <w:rsid w:val="00822040"/>
    <w:rsid w:val="00822E5F"/>
    <w:rsid w:val="00823642"/>
    <w:rsid w:val="00824112"/>
    <w:rsid w:val="00824207"/>
    <w:rsid w:val="008244F5"/>
    <w:rsid w:val="008248AA"/>
    <w:rsid w:val="00824CA7"/>
    <w:rsid w:val="00826379"/>
    <w:rsid w:val="008267C3"/>
    <w:rsid w:val="00826BEF"/>
    <w:rsid w:val="008279E7"/>
    <w:rsid w:val="00827C31"/>
    <w:rsid w:val="008307BC"/>
    <w:rsid w:val="008309F3"/>
    <w:rsid w:val="00830B55"/>
    <w:rsid w:val="00831643"/>
    <w:rsid w:val="00831A2B"/>
    <w:rsid w:val="00831B49"/>
    <w:rsid w:val="00832635"/>
    <w:rsid w:val="00832AE8"/>
    <w:rsid w:val="00832B92"/>
    <w:rsid w:val="008332AE"/>
    <w:rsid w:val="00835217"/>
    <w:rsid w:val="008358AC"/>
    <w:rsid w:val="00835E64"/>
    <w:rsid w:val="008376C0"/>
    <w:rsid w:val="008379AE"/>
    <w:rsid w:val="00841DFE"/>
    <w:rsid w:val="00842079"/>
    <w:rsid w:val="00844EAD"/>
    <w:rsid w:val="0084504A"/>
    <w:rsid w:val="00845B7F"/>
    <w:rsid w:val="00845F3C"/>
    <w:rsid w:val="0084627E"/>
    <w:rsid w:val="0084722D"/>
    <w:rsid w:val="00850823"/>
    <w:rsid w:val="00851586"/>
    <w:rsid w:val="00851B29"/>
    <w:rsid w:val="00852527"/>
    <w:rsid w:val="008538AE"/>
    <w:rsid w:val="00853BD7"/>
    <w:rsid w:val="00856736"/>
    <w:rsid w:val="008570FC"/>
    <w:rsid w:val="00860222"/>
    <w:rsid w:val="008607FE"/>
    <w:rsid w:val="00860BC5"/>
    <w:rsid w:val="00860D74"/>
    <w:rsid w:val="0086111A"/>
    <w:rsid w:val="008612F8"/>
    <w:rsid w:val="008617CE"/>
    <w:rsid w:val="008635BE"/>
    <w:rsid w:val="008636BD"/>
    <w:rsid w:val="008637BA"/>
    <w:rsid w:val="00864069"/>
    <w:rsid w:val="00864ED5"/>
    <w:rsid w:val="008679E6"/>
    <w:rsid w:val="0087019D"/>
    <w:rsid w:val="00870C94"/>
    <w:rsid w:val="00873708"/>
    <w:rsid w:val="00873C4E"/>
    <w:rsid w:val="00873DEC"/>
    <w:rsid w:val="00877262"/>
    <w:rsid w:val="008774C6"/>
    <w:rsid w:val="00877A1A"/>
    <w:rsid w:val="00881A6E"/>
    <w:rsid w:val="00882511"/>
    <w:rsid w:val="008828FC"/>
    <w:rsid w:val="008841C5"/>
    <w:rsid w:val="00884416"/>
    <w:rsid w:val="00884730"/>
    <w:rsid w:val="0088586F"/>
    <w:rsid w:val="00885CBE"/>
    <w:rsid w:val="00886CDD"/>
    <w:rsid w:val="00886D13"/>
    <w:rsid w:val="00887B00"/>
    <w:rsid w:val="00890533"/>
    <w:rsid w:val="00891544"/>
    <w:rsid w:val="00891F10"/>
    <w:rsid w:val="00892B40"/>
    <w:rsid w:val="00893163"/>
    <w:rsid w:val="0089478D"/>
    <w:rsid w:val="00895C48"/>
    <w:rsid w:val="008A00B6"/>
    <w:rsid w:val="008A098A"/>
    <w:rsid w:val="008A0E76"/>
    <w:rsid w:val="008A10D9"/>
    <w:rsid w:val="008A17B2"/>
    <w:rsid w:val="008A1EF5"/>
    <w:rsid w:val="008A2F2E"/>
    <w:rsid w:val="008A4E10"/>
    <w:rsid w:val="008A545D"/>
    <w:rsid w:val="008A5623"/>
    <w:rsid w:val="008A5B5F"/>
    <w:rsid w:val="008A6090"/>
    <w:rsid w:val="008B276A"/>
    <w:rsid w:val="008B2F15"/>
    <w:rsid w:val="008B349C"/>
    <w:rsid w:val="008B4F1B"/>
    <w:rsid w:val="008B4FBE"/>
    <w:rsid w:val="008B5075"/>
    <w:rsid w:val="008B576E"/>
    <w:rsid w:val="008B6D87"/>
    <w:rsid w:val="008B7267"/>
    <w:rsid w:val="008B7404"/>
    <w:rsid w:val="008B7BD5"/>
    <w:rsid w:val="008B7E96"/>
    <w:rsid w:val="008B7F69"/>
    <w:rsid w:val="008C08EB"/>
    <w:rsid w:val="008C1680"/>
    <w:rsid w:val="008C2E65"/>
    <w:rsid w:val="008C3701"/>
    <w:rsid w:val="008C3C66"/>
    <w:rsid w:val="008C5963"/>
    <w:rsid w:val="008C5F68"/>
    <w:rsid w:val="008C6779"/>
    <w:rsid w:val="008C7610"/>
    <w:rsid w:val="008D0028"/>
    <w:rsid w:val="008D0670"/>
    <w:rsid w:val="008D0BC4"/>
    <w:rsid w:val="008D0C9C"/>
    <w:rsid w:val="008D11FB"/>
    <w:rsid w:val="008D1496"/>
    <w:rsid w:val="008D1AFC"/>
    <w:rsid w:val="008D1F69"/>
    <w:rsid w:val="008D4521"/>
    <w:rsid w:val="008D5D22"/>
    <w:rsid w:val="008D67C2"/>
    <w:rsid w:val="008D6F8E"/>
    <w:rsid w:val="008D721B"/>
    <w:rsid w:val="008D78E6"/>
    <w:rsid w:val="008D7EB1"/>
    <w:rsid w:val="008D7EE7"/>
    <w:rsid w:val="008E0B4C"/>
    <w:rsid w:val="008E0E01"/>
    <w:rsid w:val="008E0EA4"/>
    <w:rsid w:val="008E3174"/>
    <w:rsid w:val="008E3AF5"/>
    <w:rsid w:val="008E42FC"/>
    <w:rsid w:val="008E4D8C"/>
    <w:rsid w:val="008E70E6"/>
    <w:rsid w:val="008E7EAC"/>
    <w:rsid w:val="008F072B"/>
    <w:rsid w:val="008F1900"/>
    <w:rsid w:val="008F428C"/>
    <w:rsid w:val="008F4A14"/>
    <w:rsid w:val="008F5CAB"/>
    <w:rsid w:val="008F5CF5"/>
    <w:rsid w:val="008F6317"/>
    <w:rsid w:val="008F7A2A"/>
    <w:rsid w:val="009005B4"/>
    <w:rsid w:val="0090129A"/>
    <w:rsid w:val="00901879"/>
    <w:rsid w:val="00901991"/>
    <w:rsid w:val="00901B66"/>
    <w:rsid w:val="009034AB"/>
    <w:rsid w:val="0090354E"/>
    <w:rsid w:val="00903F4E"/>
    <w:rsid w:val="0090421F"/>
    <w:rsid w:val="00904817"/>
    <w:rsid w:val="00905129"/>
    <w:rsid w:val="00905663"/>
    <w:rsid w:val="00906B59"/>
    <w:rsid w:val="00906FD1"/>
    <w:rsid w:val="0090743A"/>
    <w:rsid w:val="00907EFD"/>
    <w:rsid w:val="00907FC0"/>
    <w:rsid w:val="00911D6F"/>
    <w:rsid w:val="0091314D"/>
    <w:rsid w:val="00914137"/>
    <w:rsid w:val="009148D0"/>
    <w:rsid w:val="009170D7"/>
    <w:rsid w:val="00921084"/>
    <w:rsid w:val="00921202"/>
    <w:rsid w:val="009225F0"/>
    <w:rsid w:val="00922C6B"/>
    <w:rsid w:val="00922D77"/>
    <w:rsid w:val="00923B0B"/>
    <w:rsid w:val="00923ED2"/>
    <w:rsid w:val="00923F5C"/>
    <w:rsid w:val="0092496F"/>
    <w:rsid w:val="00925D9D"/>
    <w:rsid w:val="00926CD9"/>
    <w:rsid w:val="0093190B"/>
    <w:rsid w:val="00931DF6"/>
    <w:rsid w:val="00931E72"/>
    <w:rsid w:val="009337F8"/>
    <w:rsid w:val="00933A89"/>
    <w:rsid w:val="00934C60"/>
    <w:rsid w:val="00935087"/>
    <w:rsid w:val="00935197"/>
    <w:rsid w:val="00935448"/>
    <w:rsid w:val="00935D38"/>
    <w:rsid w:val="00935FE7"/>
    <w:rsid w:val="009364A7"/>
    <w:rsid w:val="00936C59"/>
    <w:rsid w:val="009379BC"/>
    <w:rsid w:val="0094055C"/>
    <w:rsid w:val="00942381"/>
    <w:rsid w:val="00944E5C"/>
    <w:rsid w:val="00945260"/>
    <w:rsid w:val="00946143"/>
    <w:rsid w:val="00947076"/>
    <w:rsid w:val="00947D17"/>
    <w:rsid w:val="009501BB"/>
    <w:rsid w:val="0095042E"/>
    <w:rsid w:val="00950D90"/>
    <w:rsid w:val="00952039"/>
    <w:rsid w:val="0095329C"/>
    <w:rsid w:val="00953D5C"/>
    <w:rsid w:val="009558B9"/>
    <w:rsid w:val="009569B2"/>
    <w:rsid w:val="009570B0"/>
    <w:rsid w:val="00957828"/>
    <w:rsid w:val="009578B9"/>
    <w:rsid w:val="00957E40"/>
    <w:rsid w:val="0096083B"/>
    <w:rsid w:val="0096101A"/>
    <w:rsid w:val="009627F9"/>
    <w:rsid w:val="009648DB"/>
    <w:rsid w:val="00964C57"/>
    <w:rsid w:val="00966381"/>
    <w:rsid w:val="0096650B"/>
    <w:rsid w:val="00966D8E"/>
    <w:rsid w:val="00966DD2"/>
    <w:rsid w:val="00967480"/>
    <w:rsid w:val="00967EA2"/>
    <w:rsid w:val="00970441"/>
    <w:rsid w:val="00972C4A"/>
    <w:rsid w:val="00973096"/>
    <w:rsid w:val="00973199"/>
    <w:rsid w:val="0097342B"/>
    <w:rsid w:val="0097447C"/>
    <w:rsid w:val="00975277"/>
    <w:rsid w:val="00976214"/>
    <w:rsid w:val="009805B1"/>
    <w:rsid w:val="00980C2C"/>
    <w:rsid w:val="00981376"/>
    <w:rsid w:val="00981523"/>
    <w:rsid w:val="0098156C"/>
    <w:rsid w:val="00983663"/>
    <w:rsid w:val="00983B2B"/>
    <w:rsid w:val="00985C0E"/>
    <w:rsid w:val="009876C5"/>
    <w:rsid w:val="00987C3A"/>
    <w:rsid w:val="009904E8"/>
    <w:rsid w:val="00990654"/>
    <w:rsid w:val="00991273"/>
    <w:rsid w:val="00991BCE"/>
    <w:rsid w:val="00991E46"/>
    <w:rsid w:val="0099423C"/>
    <w:rsid w:val="00994EB1"/>
    <w:rsid w:val="00995322"/>
    <w:rsid w:val="009955D1"/>
    <w:rsid w:val="00995612"/>
    <w:rsid w:val="00996A06"/>
    <w:rsid w:val="00996C7F"/>
    <w:rsid w:val="009A0881"/>
    <w:rsid w:val="009A0A3E"/>
    <w:rsid w:val="009A0AAB"/>
    <w:rsid w:val="009A116F"/>
    <w:rsid w:val="009A2248"/>
    <w:rsid w:val="009A31AA"/>
    <w:rsid w:val="009A34A8"/>
    <w:rsid w:val="009A3BFC"/>
    <w:rsid w:val="009A5113"/>
    <w:rsid w:val="009A5AD4"/>
    <w:rsid w:val="009A5CC6"/>
    <w:rsid w:val="009A5E53"/>
    <w:rsid w:val="009A5F00"/>
    <w:rsid w:val="009A5F95"/>
    <w:rsid w:val="009A6810"/>
    <w:rsid w:val="009A6990"/>
    <w:rsid w:val="009A6EF4"/>
    <w:rsid w:val="009A7512"/>
    <w:rsid w:val="009B0510"/>
    <w:rsid w:val="009B0929"/>
    <w:rsid w:val="009B163D"/>
    <w:rsid w:val="009B19C3"/>
    <w:rsid w:val="009B2060"/>
    <w:rsid w:val="009B30BF"/>
    <w:rsid w:val="009B38BA"/>
    <w:rsid w:val="009B3AC1"/>
    <w:rsid w:val="009B3AD7"/>
    <w:rsid w:val="009B3BC6"/>
    <w:rsid w:val="009B5623"/>
    <w:rsid w:val="009B5D3C"/>
    <w:rsid w:val="009B6070"/>
    <w:rsid w:val="009B69A7"/>
    <w:rsid w:val="009B749B"/>
    <w:rsid w:val="009B7671"/>
    <w:rsid w:val="009B7D5B"/>
    <w:rsid w:val="009B7DB9"/>
    <w:rsid w:val="009C12E5"/>
    <w:rsid w:val="009C174E"/>
    <w:rsid w:val="009C366E"/>
    <w:rsid w:val="009C3C6D"/>
    <w:rsid w:val="009C4517"/>
    <w:rsid w:val="009C46FB"/>
    <w:rsid w:val="009C4F10"/>
    <w:rsid w:val="009C63F4"/>
    <w:rsid w:val="009C7118"/>
    <w:rsid w:val="009C71D2"/>
    <w:rsid w:val="009C7FD8"/>
    <w:rsid w:val="009D035F"/>
    <w:rsid w:val="009D1AD6"/>
    <w:rsid w:val="009D2537"/>
    <w:rsid w:val="009D2CB4"/>
    <w:rsid w:val="009D2ED7"/>
    <w:rsid w:val="009D2F9F"/>
    <w:rsid w:val="009D3AE9"/>
    <w:rsid w:val="009D6C81"/>
    <w:rsid w:val="009D6CE1"/>
    <w:rsid w:val="009D79A2"/>
    <w:rsid w:val="009D7AD1"/>
    <w:rsid w:val="009E06EB"/>
    <w:rsid w:val="009E1573"/>
    <w:rsid w:val="009E15B6"/>
    <w:rsid w:val="009E395C"/>
    <w:rsid w:val="009E3AC0"/>
    <w:rsid w:val="009E5270"/>
    <w:rsid w:val="009E53E3"/>
    <w:rsid w:val="009E6940"/>
    <w:rsid w:val="009E69B9"/>
    <w:rsid w:val="009E7A58"/>
    <w:rsid w:val="009E7B22"/>
    <w:rsid w:val="009F02E8"/>
    <w:rsid w:val="009F0396"/>
    <w:rsid w:val="009F13EA"/>
    <w:rsid w:val="009F19AC"/>
    <w:rsid w:val="009F1A71"/>
    <w:rsid w:val="009F3AFE"/>
    <w:rsid w:val="009F4209"/>
    <w:rsid w:val="009F4329"/>
    <w:rsid w:val="009F45EB"/>
    <w:rsid w:val="009F4D6E"/>
    <w:rsid w:val="009F4D83"/>
    <w:rsid w:val="009F5B1B"/>
    <w:rsid w:val="009F688F"/>
    <w:rsid w:val="009F7296"/>
    <w:rsid w:val="009F747A"/>
    <w:rsid w:val="00A00696"/>
    <w:rsid w:val="00A00E58"/>
    <w:rsid w:val="00A01B23"/>
    <w:rsid w:val="00A01DAC"/>
    <w:rsid w:val="00A01E93"/>
    <w:rsid w:val="00A03A2C"/>
    <w:rsid w:val="00A03B4B"/>
    <w:rsid w:val="00A03E1A"/>
    <w:rsid w:val="00A0475F"/>
    <w:rsid w:val="00A048E3"/>
    <w:rsid w:val="00A05421"/>
    <w:rsid w:val="00A06080"/>
    <w:rsid w:val="00A06B6C"/>
    <w:rsid w:val="00A07186"/>
    <w:rsid w:val="00A10B99"/>
    <w:rsid w:val="00A11809"/>
    <w:rsid w:val="00A11A1A"/>
    <w:rsid w:val="00A12296"/>
    <w:rsid w:val="00A12E2A"/>
    <w:rsid w:val="00A13E03"/>
    <w:rsid w:val="00A141FC"/>
    <w:rsid w:val="00A146CB"/>
    <w:rsid w:val="00A14783"/>
    <w:rsid w:val="00A14B88"/>
    <w:rsid w:val="00A1551D"/>
    <w:rsid w:val="00A16046"/>
    <w:rsid w:val="00A161DE"/>
    <w:rsid w:val="00A16241"/>
    <w:rsid w:val="00A1661B"/>
    <w:rsid w:val="00A1671B"/>
    <w:rsid w:val="00A173C4"/>
    <w:rsid w:val="00A202F5"/>
    <w:rsid w:val="00A20665"/>
    <w:rsid w:val="00A20DF6"/>
    <w:rsid w:val="00A21645"/>
    <w:rsid w:val="00A22605"/>
    <w:rsid w:val="00A22C9E"/>
    <w:rsid w:val="00A2300A"/>
    <w:rsid w:val="00A23203"/>
    <w:rsid w:val="00A25EF4"/>
    <w:rsid w:val="00A27006"/>
    <w:rsid w:val="00A27AD2"/>
    <w:rsid w:val="00A305AE"/>
    <w:rsid w:val="00A30E31"/>
    <w:rsid w:val="00A330D1"/>
    <w:rsid w:val="00A332C1"/>
    <w:rsid w:val="00A33C53"/>
    <w:rsid w:val="00A35831"/>
    <w:rsid w:val="00A35FDE"/>
    <w:rsid w:val="00A362E5"/>
    <w:rsid w:val="00A36D32"/>
    <w:rsid w:val="00A37439"/>
    <w:rsid w:val="00A37A05"/>
    <w:rsid w:val="00A37CFF"/>
    <w:rsid w:val="00A4044D"/>
    <w:rsid w:val="00A40582"/>
    <w:rsid w:val="00A40F20"/>
    <w:rsid w:val="00A415A3"/>
    <w:rsid w:val="00A4207B"/>
    <w:rsid w:val="00A44362"/>
    <w:rsid w:val="00A44938"/>
    <w:rsid w:val="00A4553E"/>
    <w:rsid w:val="00A456CF"/>
    <w:rsid w:val="00A4750A"/>
    <w:rsid w:val="00A47849"/>
    <w:rsid w:val="00A479BB"/>
    <w:rsid w:val="00A50063"/>
    <w:rsid w:val="00A504D3"/>
    <w:rsid w:val="00A51615"/>
    <w:rsid w:val="00A522A7"/>
    <w:rsid w:val="00A52F45"/>
    <w:rsid w:val="00A53598"/>
    <w:rsid w:val="00A54669"/>
    <w:rsid w:val="00A56738"/>
    <w:rsid w:val="00A568E4"/>
    <w:rsid w:val="00A5746F"/>
    <w:rsid w:val="00A6164B"/>
    <w:rsid w:val="00A617FE"/>
    <w:rsid w:val="00A620C1"/>
    <w:rsid w:val="00A6221F"/>
    <w:rsid w:val="00A639B4"/>
    <w:rsid w:val="00A63C06"/>
    <w:rsid w:val="00A644D8"/>
    <w:rsid w:val="00A64FC5"/>
    <w:rsid w:val="00A659FA"/>
    <w:rsid w:val="00A66611"/>
    <w:rsid w:val="00A66D7F"/>
    <w:rsid w:val="00A67167"/>
    <w:rsid w:val="00A7084A"/>
    <w:rsid w:val="00A708ED"/>
    <w:rsid w:val="00A70C6F"/>
    <w:rsid w:val="00A70FC3"/>
    <w:rsid w:val="00A71298"/>
    <w:rsid w:val="00A723CC"/>
    <w:rsid w:val="00A731B9"/>
    <w:rsid w:val="00A74064"/>
    <w:rsid w:val="00A7456D"/>
    <w:rsid w:val="00A757A4"/>
    <w:rsid w:val="00A758E6"/>
    <w:rsid w:val="00A75AE8"/>
    <w:rsid w:val="00A77ADB"/>
    <w:rsid w:val="00A815B3"/>
    <w:rsid w:val="00A81A33"/>
    <w:rsid w:val="00A82F0D"/>
    <w:rsid w:val="00A83089"/>
    <w:rsid w:val="00A833F2"/>
    <w:rsid w:val="00A84352"/>
    <w:rsid w:val="00A8505B"/>
    <w:rsid w:val="00A850A5"/>
    <w:rsid w:val="00A86D82"/>
    <w:rsid w:val="00A86F90"/>
    <w:rsid w:val="00A870F4"/>
    <w:rsid w:val="00A906D8"/>
    <w:rsid w:val="00A90740"/>
    <w:rsid w:val="00A90F59"/>
    <w:rsid w:val="00A93E6C"/>
    <w:rsid w:val="00A9488B"/>
    <w:rsid w:val="00A96082"/>
    <w:rsid w:val="00A96D96"/>
    <w:rsid w:val="00A97769"/>
    <w:rsid w:val="00A97B7B"/>
    <w:rsid w:val="00A97DFF"/>
    <w:rsid w:val="00AA149E"/>
    <w:rsid w:val="00AA22A5"/>
    <w:rsid w:val="00AA278A"/>
    <w:rsid w:val="00AA3289"/>
    <w:rsid w:val="00AA4A0B"/>
    <w:rsid w:val="00AA4A70"/>
    <w:rsid w:val="00AA4F33"/>
    <w:rsid w:val="00AA5097"/>
    <w:rsid w:val="00AA59AF"/>
    <w:rsid w:val="00AA6998"/>
    <w:rsid w:val="00AA738F"/>
    <w:rsid w:val="00AB055D"/>
    <w:rsid w:val="00AB065D"/>
    <w:rsid w:val="00AB089F"/>
    <w:rsid w:val="00AB0B33"/>
    <w:rsid w:val="00AB113F"/>
    <w:rsid w:val="00AB18AB"/>
    <w:rsid w:val="00AB236E"/>
    <w:rsid w:val="00AB2374"/>
    <w:rsid w:val="00AB269E"/>
    <w:rsid w:val="00AB3140"/>
    <w:rsid w:val="00AB3E6E"/>
    <w:rsid w:val="00AB4AA0"/>
    <w:rsid w:val="00AB5694"/>
    <w:rsid w:val="00AC104D"/>
    <w:rsid w:val="00AC1826"/>
    <w:rsid w:val="00AC1926"/>
    <w:rsid w:val="00AC2AAB"/>
    <w:rsid w:val="00AC2CF5"/>
    <w:rsid w:val="00AC3C45"/>
    <w:rsid w:val="00AC47C9"/>
    <w:rsid w:val="00AC4A78"/>
    <w:rsid w:val="00AC5DD8"/>
    <w:rsid w:val="00AC780A"/>
    <w:rsid w:val="00AC7996"/>
    <w:rsid w:val="00AC7F85"/>
    <w:rsid w:val="00AD063A"/>
    <w:rsid w:val="00AD171F"/>
    <w:rsid w:val="00AD1D6B"/>
    <w:rsid w:val="00AD2575"/>
    <w:rsid w:val="00AD2B18"/>
    <w:rsid w:val="00AD35D0"/>
    <w:rsid w:val="00AD368C"/>
    <w:rsid w:val="00AD3A1C"/>
    <w:rsid w:val="00AD4BF0"/>
    <w:rsid w:val="00AD4E55"/>
    <w:rsid w:val="00AD537D"/>
    <w:rsid w:val="00AD5652"/>
    <w:rsid w:val="00AD592B"/>
    <w:rsid w:val="00AD5EAB"/>
    <w:rsid w:val="00AD6C7D"/>
    <w:rsid w:val="00AD6F08"/>
    <w:rsid w:val="00AD7042"/>
    <w:rsid w:val="00AD77E8"/>
    <w:rsid w:val="00AE0053"/>
    <w:rsid w:val="00AE05B4"/>
    <w:rsid w:val="00AE16BC"/>
    <w:rsid w:val="00AE1AB8"/>
    <w:rsid w:val="00AE222B"/>
    <w:rsid w:val="00AE2BD3"/>
    <w:rsid w:val="00AE31FC"/>
    <w:rsid w:val="00AE4B41"/>
    <w:rsid w:val="00AE596E"/>
    <w:rsid w:val="00AE5C25"/>
    <w:rsid w:val="00AE61F5"/>
    <w:rsid w:val="00AE7580"/>
    <w:rsid w:val="00AE75FD"/>
    <w:rsid w:val="00AF0E06"/>
    <w:rsid w:val="00AF0E26"/>
    <w:rsid w:val="00AF120D"/>
    <w:rsid w:val="00AF1616"/>
    <w:rsid w:val="00AF1C74"/>
    <w:rsid w:val="00AF1FD5"/>
    <w:rsid w:val="00AF2062"/>
    <w:rsid w:val="00AF2123"/>
    <w:rsid w:val="00AF3255"/>
    <w:rsid w:val="00AF4487"/>
    <w:rsid w:val="00AF5908"/>
    <w:rsid w:val="00AF5A30"/>
    <w:rsid w:val="00AF5AD2"/>
    <w:rsid w:val="00AF6613"/>
    <w:rsid w:val="00AF71EC"/>
    <w:rsid w:val="00AF7CAB"/>
    <w:rsid w:val="00B00B79"/>
    <w:rsid w:val="00B0121D"/>
    <w:rsid w:val="00B01B8E"/>
    <w:rsid w:val="00B0284D"/>
    <w:rsid w:val="00B04B40"/>
    <w:rsid w:val="00B06231"/>
    <w:rsid w:val="00B06349"/>
    <w:rsid w:val="00B077C5"/>
    <w:rsid w:val="00B11BC3"/>
    <w:rsid w:val="00B11E45"/>
    <w:rsid w:val="00B12464"/>
    <w:rsid w:val="00B12810"/>
    <w:rsid w:val="00B1295A"/>
    <w:rsid w:val="00B12ABA"/>
    <w:rsid w:val="00B13835"/>
    <w:rsid w:val="00B13840"/>
    <w:rsid w:val="00B142EE"/>
    <w:rsid w:val="00B166DC"/>
    <w:rsid w:val="00B173BF"/>
    <w:rsid w:val="00B1775B"/>
    <w:rsid w:val="00B17C16"/>
    <w:rsid w:val="00B2000A"/>
    <w:rsid w:val="00B20765"/>
    <w:rsid w:val="00B21E1A"/>
    <w:rsid w:val="00B23360"/>
    <w:rsid w:val="00B23554"/>
    <w:rsid w:val="00B2442C"/>
    <w:rsid w:val="00B247A8"/>
    <w:rsid w:val="00B253B0"/>
    <w:rsid w:val="00B26245"/>
    <w:rsid w:val="00B2637D"/>
    <w:rsid w:val="00B2764E"/>
    <w:rsid w:val="00B30D46"/>
    <w:rsid w:val="00B30FE9"/>
    <w:rsid w:val="00B31099"/>
    <w:rsid w:val="00B33691"/>
    <w:rsid w:val="00B3439A"/>
    <w:rsid w:val="00B355DF"/>
    <w:rsid w:val="00B4081B"/>
    <w:rsid w:val="00B40C34"/>
    <w:rsid w:val="00B41D0F"/>
    <w:rsid w:val="00B4222B"/>
    <w:rsid w:val="00B42613"/>
    <w:rsid w:val="00B42CF0"/>
    <w:rsid w:val="00B44111"/>
    <w:rsid w:val="00B5086D"/>
    <w:rsid w:val="00B50BCA"/>
    <w:rsid w:val="00B51332"/>
    <w:rsid w:val="00B52391"/>
    <w:rsid w:val="00B52D23"/>
    <w:rsid w:val="00B532BE"/>
    <w:rsid w:val="00B53B40"/>
    <w:rsid w:val="00B53B4B"/>
    <w:rsid w:val="00B54828"/>
    <w:rsid w:val="00B54E05"/>
    <w:rsid w:val="00B558D8"/>
    <w:rsid w:val="00B57FFD"/>
    <w:rsid w:val="00B600D3"/>
    <w:rsid w:val="00B6109F"/>
    <w:rsid w:val="00B61F8F"/>
    <w:rsid w:val="00B62B2E"/>
    <w:rsid w:val="00B640B1"/>
    <w:rsid w:val="00B64533"/>
    <w:rsid w:val="00B64803"/>
    <w:rsid w:val="00B648FF"/>
    <w:rsid w:val="00B64BF0"/>
    <w:rsid w:val="00B654E0"/>
    <w:rsid w:val="00B65536"/>
    <w:rsid w:val="00B65987"/>
    <w:rsid w:val="00B65BE6"/>
    <w:rsid w:val="00B67E65"/>
    <w:rsid w:val="00B7044C"/>
    <w:rsid w:val="00B70554"/>
    <w:rsid w:val="00B7196B"/>
    <w:rsid w:val="00B71AB8"/>
    <w:rsid w:val="00B72581"/>
    <w:rsid w:val="00B729AD"/>
    <w:rsid w:val="00B744C8"/>
    <w:rsid w:val="00B74706"/>
    <w:rsid w:val="00B75CB7"/>
    <w:rsid w:val="00B7667D"/>
    <w:rsid w:val="00B76F65"/>
    <w:rsid w:val="00B77B4B"/>
    <w:rsid w:val="00B80427"/>
    <w:rsid w:val="00B80D46"/>
    <w:rsid w:val="00B82054"/>
    <w:rsid w:val="00B8237C"/>
    <w:rsid w:val="00B85E46"/>
    <w:rsid w:val="00B86658"/>
    <w:rsid w:val="00B87911"/>
    <w:rsid w:val="00B904BA"/>
    <w:rsid w:val="00B90EB6"/>
    <w:rsid w:val="00B923C6"/>
    <w:rsid w:val="00B932DF"/>
    <w:rsid w:val="00B93347"/>
    <w:rsid w:val="00B93405"/>
    <w:rsid w:val="00B93601"/>
    <w:rsid w:val="00B93781"/>
    <w:rsid w:val="00B947F7"/>
    <w:rsid w:val="00B948B9"/>
    <w:rsid w:val="00B94C3A"/>
    <w:rsid w:val="00B94CB8"/>
    <w:rsid w:val="00B95426"/>
    <w:rsid w:val="00B95518"/>
    <w:rsid w:val="00B958FA"/>
    <w:rsid w:val="00B959DD"/>
    <w:rsid w:val="00B95A96"/>
    <w:rsid w:val="00B97355"/>
    <w:rsid w:val="00BA03A7"/>
    <w:rsid w:val="00BA10BD"/>
    <w:rsid w:val="00BA2DB9"/>
    <w:rsid w:val="00BA3B03"/>
    <w:rsid w:val="00BA3C89"/>
    <w:rsid w:val="00BA4AC0"/>
    <w:rsid w:val="00BA4ACB"/>
    <w:rsid w:val="00BA5C3A"/>
    <w:rsid w:val="00BB0658"/>
    <w:rsid w:val="00BB1344"/>
    <w:rsid w:val="00BB1B64"/>
    <w:rsid w:val="00BB2185"/>
    <w:rsid w:val="00BB284B"/>
    <w:rsid w:val="00BB4CF8"/>
    <w:rsid w:val="00BB500F"/>
    <w:rsid w:val="00BB50B8"/>
    <w:rsid w:val="00BB60A6"/>
    <w:rsid w:val="00BB6492"/>
    <w:rsid w:val="00BB69BA"/>
    <w:rsid w:val="00BB6A25"/>
    <w:rsid w:val="00BB7BF9"/>
    <w:rsid w:val="00BB7D0A"/>
    <w:rsid w:val="00BC0D5B"/>
    <w:rsid w:val="00BC1431"/>
    <w:rsid w:val="00BC32A3"/>
    <w:rsid w:val="00BC44C6"/>
    <w:rsid w:val="00BC4DB8"/>
    <w:rsid w:val="00BC584E"/>
    <w:rsid w:val="00BC6274"/>
    <w:rsid w:val="00BC7EBC"/>
    <w:rsid w:val="00BD059F"/>
    <w:rsid w:val="00BD198C"/>
    <w:rsid w:val="00BD2B4F"/>
    <w:rsid w:val="00BD44EB"/>
    <w:rsid w:val="00BD5500"/>
    <w:rsid w:val="00BE2884"/>
    <w:rsid w:val="00BE2A8A"/>
    <w:rsid w:val="00BE36D1"/>
    <w:rsid w:val="00BE5359"/>
    <w:rsid w:val="00BE5720"/>
    <w:rsid w:val="00BE58B9"/>
    <w:rsid w:val="00BE59A1"/>
    <w:rsid w:val="00BE5B61"/>
    <w:rsid w:val="00BE5C35"/>
    <w:rsid w:val="00BE632A"/>
    <w:rsid w:val="00BE7148"/>
    <w:rsid w:val="00BE752E"/>
    <w:rsid w:val="00BE782C"/>
    <w:rsid w:val="00BE7D10"/>
    <w:rsid w:val="00BF06F2"/>
    <w:rsid w:val="00BF1932"/>
    <w:rsid w:val="00BF201A"/>
    <w:rsid w:val="00BF2451"/>
    <w:rsid w:val="00BF417A"/>
    <w:rsid w:val="00BF4C1C"/>
    <w:rsid w:val="00BF634B"/>
    <w:rsid w:val="00BF658A"/>
    <w:rsid w:val="00BF6FF3"/>
    <w:rsid w:val="00C012F0"/>
    <w:rsid w:val="00C01739"/>
    <w:rsid w:val="00C01BF0"/>
    <w:rsid w:val="00C0239F"/>
    <w:rsid w:val="00C02587"/>
    <w:rsid w:val="00C03A72"/>
    <w:rsid w:val="00C063D0"/>
    <w:rsid w:val="00C066CF"/>
    <w:rsid w:val="00C06BC5"/>
    <w:rsid w:val="00C06CBD"/>
    <w:rsid w:val="00C06D3A"/>
    <w:rsid w:val="00C071CF"/>
    <w:rsid w:val="00C109E0"/>
    <w:rsid w:val="00C10BEC"/>
    <w:rsid w:val="00C10C7E"/>
    <w:rsid w:val="00C110D6"/>
    <w:rsid w:val="00C1228E"/>
    <w:rsid w:val="00C12607"/>
    <w:rsid w:val="00C12A2A"/>
    <w:rsid w:val="00C12F5A"/>
    <w:rsid w:val="00C14572"/>
    <w:rsid w:val="00C14BCE"/>
    <w:rsid w:val="00C176C8"/>
    <w:rsid w:val="00C179A5"/>
    <w:rsid w:val="00C17D88"/>
    <w:rsid w:val="00C218D7"/>
    <w:rsid w:val="00C21990"/>
    <w:rsid w:val="00C224C4"/>
    <w:rsid w:val="00C225CF"/>
    <w:rsid w:val="00C22A13"/>
    <w:rsid w:val="00C22C0B"/>
    <w:rsid w:val="00C2317F"/>
    <w:rsid w:val="00C2338F"/>
    <w:rsid w:val="00C23B4F"/>
    <w:rsid w:val="00C23D3A"/>
    <w:rsid w:val="00C243AB"/>
    <w:rsid w:val="00C24DC4"/>
    <w:rsid w:val="00C24F2F"/>
    <w:rsid w:val="00C2508E"/>
    <w:rsid w:val="00C25714"/>
    <w:rsid w:val="00C258C7"/>
    <w:rsid w:val="00C261FD"/>
    <w:rsid w:val="00C26873"/>
    <w:rsid w:val="00C26C7C"/>
    <w:rsid w:val="00C26C85"/>
    <w:rsid w:val="00C27070"/>
    <w:rsid w:val="00C3042A"/>
    <w:rsid w:val="00C316B4"/>
    <w:rsid w:val="00C31F4C"/>
    <w:rsid w:val="00C326E4"/>
    <w:rsid w:val="00C32F98"/>
    <w:rsid w:val="00C344A9"/>
    <w:rsid w:val="00C34625"/>
    <w:rsid w:val="00C357DB"/>
    <w:rsid w:val="00C3589F"/>
    <w:rsid w:val="00C36D15"/>
    <w:rsid w:val="00C37030"/>
    <w:rsid w:val="00C37CAB"/>
    <w:rsid w:val="00C401F4"/>
    <w:rsid w:val="00C4021E"/>
    <w:rsid w:val="00C411BB"/>
    <w:rsid w:val="00C41D57"/>
    <w:rsid w:val="00C43406"/>
    <w:rsid w:val="00C43CFC"/>
    <w:rsid w:val="00C43D9A"/>
    <w:rsid w:val="00C44628"/>
    <w:rsid w:val="00C44EA4"/>
    <w:rsid w:val="00C45400"/>
    <w:rsid w:val="00C45B1B"/>
    <w:rsid w:val="00C45F97"/>
    <w:rsid w:val="00C4643F"/>
    <w:rsid w:val="00C46CEA"/>
    <w:rsid w:val="00C477DB"/>
    <w:rsid w:val="00C4792B"/>
    <w:rsid w:val="00C508A4"/>
    <w:rsid w:val="00C5103C"/>
    <w:rsid w:val="00C51312"/>
    <w:rsid w:val="00C52B66"/>
    <w:rsid w:val="00C536CA"/>
    <w:rsid w:val="00C53B77"/>
    <w:rsid w:val="00C54517"/>
    <w:rsid w:val="00C54564"/>
    <w:rsid w:val="00C5466E"/>
    <w:rsid w:val="00C54CA7"/>
    <w:rsid w:val="00C5537A"/>
    <w:rsid w:val="00C5680B"/>
    <w:rsid w:val="00C56AC2"/>
    <w:rsid w:val="00C56DCE"/>
    <w:rsid w:val="00C57BD4"/>
    <w:rsid w:val="00C60AF2"/>
    <w:rsid w:val="00C62681"/>
    <w:rsid w:val="00C62E09"/>
    <w:rsid w:val="00C63020"/>
    <w:rsid w:val="00C66C42"/>
    <w:rsid w:val="00C66E3A"/>
    <w:rsid w:val="00C673B2"/>
    <w:rsid w:val="00C677E2"/>
    <w:rsid w:val="00C70239"/>
    <w:rsid w:val="00C70837"/>
    <w:rsid w:val="00C71103"/>
    <w:rsid w:val="00C718BB"/>
    <w:rsid w:val="00C72BB7"/>
    <w:rsid w:val="00C72E9C"/>
    <w:rsid w:val="00C72EDD"/>
    <w:rsid w:val="00C741D1"/>
    <w:rsid w:val="00C75238"/>
    <w:rsid w:val="00C763BE"/>
    <w:rsid w:val="00C7728F"/>
    <w:rsid w:val="00C778F1"/>
    <w:rsid w:val="00C80C6D"/>
    <w:rsid w:val="00C81AEB"/>
    <w:rsid w:val="00C81D39"/>
    <w:rsid w:val="00C830C7"/>
    <w:rsid w:val="00C83B5F"/>
    <w:rsid w:val="00C84F8B"/>
    <w:rsid w:val="00C85A17"/>
    <w:rsid w:val="00C860F2"/>
    <w:rsid w:val="00C8619C"/>
    <w:rsid w:val="00C867C3"/>
    <w:rsid w:val="00C87702"/>
    <w:rsid w:val="00C9078F"/>
    <w:rsid w:val="00C910AB"/>
    <w:rsid w:val="00C92114"/>
    <w:rsid w:val="00C92AE0"/>
    <w:rsid w:val="00C93FF0"/>
    <w:rsid w:val="00C950C3"/>
    <w:rsid w:val="00C95E4E"/>
    <w:rsid w:val="00C9617D"/>
    <w:rsid w:val="00C9639F"/>
    <w:rsid w:val="00C97128"/>
    <w:rsid w:val="00C97930"/>
    <w:rsid w:val="00CA09FB"/>
    <w:rsid w:val="00CA0A5A"/>
    <w:rsid w:val="00CA331C"/>
    <w:rsid w:val="00CA39A3"/>
    <w:rsid w:val="00CA3A8E"/>
    <w:rsid w:val="00CA3F04"/>
    <w:rsid w:val="00CA44EA"/>
    <w:rsid w:val="00CA46C7"/>
    <w:rsid w:val="00CA5D0A"/>
    <w:rsid w:val="00CA629A"/>
    <w:rsid w:val="00CA6EE7"/>
    <w:rsid w:val="00CA75BE"/>
    <w:rsid w:val="00CB07A6"/>
    <w:rsid w:val="00CB587E"/>
    <w:rsid w:val="00CB6394"/>
    <w:rsid w:val="00CB6414"/>
    <w:rsid w:val="00CB6ACF"/>
    <w:rsid w:val="00CC0D3E"/>
    <w:rsid w:val="00CC18E9"/>
    <w:rsid w:val="00CC1A51"/>
    <w:rsid w:val="00CC1DEE"/>
    <w:rsid w:val="00CC1F0E"/>
    <w:rsid w:val="00CC2BA3"/>
    <w:rsid w:val="00CC3159"/>
    <w:rsid w:val="00CC4194"/>
    <w:rsid w:val="00CC440B"/>
    <w:rsid w:val="00CC5798"/>
    <w:rsid w:val="00CC78B2"/>
    <w:rsid w:val="00CC7CDE"/>
    <w:rsid w:val="00CC7E20"/>
    <w:rsid w:val="00CD0331"/>
    <w:rsid w:val="00CD1EE3"/>
    <w:rsid w:val="00CD2E85"/>
    <w:rsid w:val="00CD2E98"/>
    <w:rsid w:val="00CD430F"/>
    <w:rsid w:val="00CD4E67"/>
    <w:rsid w:val="00CD5344"/>
    <w:rsid w:val="00CD5A56"/>
    <w:rsid w:val="00CD628B"/>
    <w:rsid w:val="00CD77B4"/>
    <w:rsid w:val="00CE0503"/>
    <w:rsid w:val="00CE0DE1"/>
    <w:rsid w:val="00CE3BB1"/>
    <w:rsid w:val="00CE514D"/>
    <w:rsid w:val="00CE57A9"/>
    <w:rsid w:val="00CE6AFE"/>
    <w:rsid w:val="00CF162B"/>
    <w:rsid w:val="00CF24AD"/>
    <w:rsid w:val="00CF27E5"/>
    <w:rsid w:val="00CF2FE8"/>
    <w:rsid w:val="00CF44E2"/>
    <w:rsid w:val="00CF5C27"/>
    <w:rsid w:val="00CF6AF7"/>
    <w:rsid w:val="00CF6D33"/>
    <w:rsid w:val="00CF7475"/>
    <w:rsid w:val="00CF76A9"/>
    <w:rsid w:val="00CF7F35"/>
    <w:rsid w:val="00D00F84"/>
    <w:rsid w:val="00D018EE"/>
    <w:rsid w:val="00D01C8C"/>
    <w:rsid w:val="00D01E2F"/>
    <w:rsid w:val="00D032EB"/>
    <w:rsid w:val="00D03490"/>
    <w:rsid w:val="00D076AD"/>
    <w:rsid w:val="00D102FE"/>
    <w:rsid w:val="00D10FAB"/>
    <w:rsid w:val="00D14CBB"/>
    <w:rsid w:val="00D1551A"/>
    <w:rsid w:val="00D16DEF"/>
    <w:rsid w:val="00D16EC3"/>
    <w:rsid w:val="00D17137"/>
    <w:rsid w:val="00D17754"/>
    <w:rsid w:val="00D17CF1"/>
    <w:rsid w:val="00D2099B"/>
    <w:rsid w:val="00D21D41"/>
    <w:rsid w:val="00D22D56"/>
    <w:rsid w:val="00D24BB4"/>
    <w:rsid w:val="00D25837"/>
    <w:rsid w:val="00D2680B"/>
    <w:rsid w:val="00D271CB"/>
    <w:rsid w:val="00D27A35"/>
    <w:rsid w:val="00D314BE"/>
    <w:rsid w:val="00D31572"/>
    <w:rsid w:val="00D3254E"/>
    <w:rsid w:val="00D32D48"/>
    <w:rsid w:val="00D32D9E"/>
    <w:rsid w:val="00D34063"/>
    <w:rsid w:val="00D359BB"/>
    <w:rsid w:val="00D35BB2"/>
    <w:rsid w:val="00D35C6E"/>
    <w:rsid w:val="00D366D8"/>
    <w:rsid w:val="00D37C07"/>
    <w:rsid w:val="00D37C50"/>
    <w:rsid w:val="00D401D5"/>
    <w:rsid w:val="00D40D58"/>
    <w:rsid w:val="00D414F2"/>
    <w:rsid w:val="00D415C6"/>
    <w:rsid w:val="00D41EBB"/>
    <w:rsid w:val="00D43349"/>
    <w:rsid w:val="00D43CB8"/>
    <w:rsid w:val="00D446A1"/>
    <w:rsid w:val="00D4688C"/>
    <w:rsid w:val="00D4708C"/>
    <w:rsid w:val="00D47BA2"/>
    <w:rsid w:val="00D500AC"/>
    <w:rsid w:val="00D504AE"/>
    <w:rsid w:val="00D512CE"/>
    <w:rsid w:val="00D5132F"/>
    <w:rsid w:val="00D522ED"/>
    <w:rsid w:val="00D5246A"/>
    <w:rsid w:val="00D52CCA"/>
    <w:rsid w:val="00D5313C"/>
    <w:rsid w:val="00D54806"/>
    <w:rsid w:val="00D54D99"/>
    <w:rsid w:val="00D55079"/>
    <w:rsid w:val="00D5561B"/>
    <w:rsid w:val="00D55730"/>
    <w:rsid w:val="00D55EBA"/>
    <w:rsid w:val="00D5681B"/>
    <w:rsid w:val="00D5711E"/>
    <w:rsid w:val="00D576A5"/>
    <w:rsid w:val="00D60D4D"/>
    <w:rsid w:val="00D61A1A"/>
    <w:rsid w:val="00D62AC3"/>
    <w:rsid w:val="00D63C70"/>
    <w:rsid w:val="00D64024"/>
    <w:rsid w:val="00D70346"/>
    <w:rsid w:val="00D70F5A"/>
    <w:rsid w:val="00D7102C"/>
    <w:rsid w:val="00D72138"/>
    <w:rsid w:val="00D763FF"/>
    <w:rsid w:val="00D77CB1"/>
    <w:rsid w:val="00D80485"/>
    <w:rsid w:val="00D81CF8"/>
    <w:rsid w:val="00D82A8F"/>
    <w:rsid w:val="00D8340E"/>
    <w:rsid w:val="00D86008"/>
    <w:rsid w:val="00D86495"/>
    <w:rsid w:val="00D8666C"/>
    <w:rsid w:val="00D866FB"/>
    <w:rsid w:val="00D870CB"/>
    <w:rsid w:val="00D876BF"/>
    <w:rsid w:val="00D87DEC"/>
    <w:rsid w:val="00D9037D"/>
    <w:rsid w:val="00D910EF"/>
    <w:rsid w:val="00D912C9"/>
    <w:rsid w:val="00D91378"/>
    <w:rsid w:val="00D91792"/>
    <w:rsid w:val="00D9224E"/>
    <w:rsid w:val="00D92CD5"/>
    <w:rsid w:val="00D94852"/>
    <w:rsid w:val="00D94A52"/>
    <w:rsid w:val="00D951F9"/>
    <w:rsid w:val="00D95C30"/>
    <w:rsid w:val="00D9685A"/>
    <w:rsid w:val="00D96DA4"/>
    <w:rsid w:val="00DA001B"/>
    <w:rsid w:val="00DA0138"/>
    <w:rsid w:val="00DA026A"/>
    <w:rsid w:val="00DA0B36"/>
    <w:rsid w:val="00DA0FB2"/>
    <w:rsid w:val="00DA325A"/>
    <w:rsid w:val="00DA3E0B"/>
    <w:rsid w:val="00DA440A"/>
    <w:rsid w:val="00DA4AB3"/>
    <w:rsid w:val="00DA536E"/>
    <w:rsid w:val="00DA5720"/>
    <w:rsid w:val="00DA6C85"/>
    <w:rsid w:val="00DA74EB"/>
    <w:rsid w:val="00DB2E8E"/>
    <w:rsid w:val="00DB32E8"/>
    <w:rsid w:val="00DB426C"/>
    <w:rsid w:val="00DB5DAB"/>
    <w:rsid w:val="00DB6578"/>
    <w:rsid w:val="00DB7C49"/>
    <w:rsid w:val="00DC232B"/>
    <w:rsid w:val="00DC23A7"/>
    <w:rsid w:val="00DC23F1"/>
    <w:rsid w:val="00DC31E3"/>
    <w:rsid w:val="00DC3FF2"/>
    <w:rsid w:val="00DC4E07"/>
    <w:rsid w:val="00DC50B0"/>
    <w:rsid w:val="00DC6717"/>
    <w:rsid w:val="00DC6D3A"/>
    <w:rsid w:val="00DD0364"/>
    <w:rsid w:val="00DD07E0"/>
    <w:rsid w:val="00DD1E24"/>
    <w:rsid w:val="00DD3F7C"/>
    <w:rsid w:val="00DD4045"/>
    <w:rsid w:val="00DD472C"/>
    <w:rsid w:val="00DD5115"/>
    <w:rsid w:val="00DD5549"/>
    <w:rsid w:val="00DD592D"/>
    <w:rsid w:val="00DD5BC5"/>
    <w:rsid w:val="00DD6041"/>
    <w:rsid w:val="00DD7084"/>
    <w:rsid w:val="00DD73F9"/>
    <w:rsid w:val="00DE28A2"/>
    <w:rsid w:val="00DE3D8F"/>
    <w:rsid w:val="00DE5B18"/>
    <w:rsid w:val="00DE65D5"/>
    <w:rsid w:val="00DE66AC"/>
    <w:rsid w:val="00DE67D2"/>
    <w:rsid w:val="00DE6B8C"/>
    <w:rsid w:val="00DE6EBA"/>
    <w:rsid w:val="00DE70D2"/>
    <w:rsid w:val="00DE748A"/>
    <w:rsid w:val="00DF0074"/>
    <w:rsid w:val="00DF00C5"/>
    <w:rsid w:val="00DF0DBE"/>
    <w:rsid w:val="00DF2842"/>
    <w:rsid w:val="00DF2CE5"/>
    <w:rsid w:val="00DF3F56"/>
    <w:rsid w:val="00DF400D"/>
    <w:rsid w:val="00DF496B"/>
    <w:rsid w:val="00DF5354"/>
    <w:rsid w:val="00DF6076"/>
    <w:rsid w:val="00DF6B62"/>
    <w:rsid w:val="00DF7C57"/>
    <w:rsid w:val="00E00E41"/>
    <w:rsid w:val="00E02224"/>
    <w:rsid w:val="00E02EF6"/>
    <w:rsid w:val="00E03BFF"/>
    <w:rsid w:val="00E052C9"/>
    <w:rsid w:val="00E05989"/>
    <w:rsid w:val="00E066F2"/>
    <w:rsid w:val="00E07199"/>
    <w:rsid w:val="00E10607"/>
    <w:rsid w:val="00E107C8"/>
    <w:rsid w:val="00E108C3"/>
    <w:rsid w:val="00E11489"/>
    <w:rsid w:val="00E11FB8"/>
    <w:rsid w:val="00E120D5"/>
    <w:rsid w:val="00E12345"/>
    <w:rsid w:val="00E1278F"/>
    <w:rsid w:val="00E12A9F"/>
    <w:rsid w:val="00E1567D"/>
    <w:rsid w:val="00E1630C"/>
    <w:rsid w:val="00E1787C"/>
    <w:rsid w:val="00E20026"/>
    <w:rsid w:val="00E208B6"/>
    <w:rsid w:val="00E226BF"/>
    <w:rsid w:val="00E22743"/>
    <w:rsid w:val="00E243CD"/>
    <w:rsid w:val="00E24E85"/>
    <w:rsid w:val="00E25204"/>
    <w:rsid w:val="00E25C74"/>
    <w:rsid w:val="00E26D07"/>
    <w:rsid w:val="00E26E32"/>
    <w:rsid w:val="00E27B18"/>
    <w:rsid w:val="00E3025C"/>
    <w:rsid w:val="00E30948"/>
    <w:rsid w:val="00E31788"/>
    <w:rsid w:val="00E31E1C"/>
    <w:rsid w:val="00E32028"/>
    <w:rsid w:val="00E32A19"/>
    <w:rsid w:val="00E32F3B"/>
    <w:rsid w:val="00E3323F"/>
    <w:rsid w:val="00E336A2"/>
    <w:rsid w:val="00E34316"/>
    <w:rsid w:val="00E34CB1"/>
    <w:rsid w:val="00E36059"/>
    <w:rsid w:val="00E36130"/>
    <w:rsid w:val="00E373D3"/>
    <w:rsid w:val="00E37F19"/>
    <w:rsid w:val="00E408B5"/>
    <w:rsid w:val="00E4092E"/>
    <w:rsid w:val="00E42059"/>
    <w:rsid w:val="00E42EAD"/>
    <w:rsid w:val="00E44696"/>
    <w:rsid w:val="00E44D8D"/>
    <w:rsid w:val="00E45DBA"/>
    <w:rsid w:val="00E46918"/>
    <w:rsid w:val="00E47C60"/>
    <w:rsid w:val="00E500DA"/>
    <w:rsid w:val="00E50380"/>
    <w:rsid w:val="00E506AB"/>
    <w:rsid w:val="00E519DF"/>
    <w:rsid w:val="00E522A2"/>
    <w:rsid w:val="00E52C7B"/>
    <w:rsid w:val="00E54929"/>
    <w:rsid w:val="00E5493E"/>
    <w:rsid w:val="00E54CB3"/>
    <w:rsid w:val="00E55572"/>
    <w:rsid w:val="00E57682"/>
    <w:rsid w:val="00E61043"/>
    <w:rsid w:val="00E6140B"/>
    <w:rsid w:val="00E61832"/>
    <w:rsid w:val="00E62787"/>
    <w:rsid w:val="00E62E6D"/>
    <w:rsid w:val="00E630B0"/>
    <w:rsid w:val="00E652D2"/>
    <w:rsid w:val="00E66934"/>
    <w:rsid w:val="00E66CED"/>
    <w:rsid w:val="00E671FA"/>
    <w:rsid w:val="00E67712"/>
    <w:rsid w:val="00E71323"/>
    <w:rsid w:val="00E7153C"/>
    <w:rsid w:val="00E72DC9"/>
    <w:rsid w:val="00E73F93"/>
    <w:rsid w:val="00E74F9A"/>
    <w:rsid w:val="00E75465"/>
    <w:rsid w:val="00E80F56"/>
    <w:rsid w:val="00E815D7"/>
    <w:rsid w:val="00E81AB7"/>
    <w:rsid w:val="00E82014"/>
    <w:rsid w:val="00E82F68"/>
    <w:rsid w:val="00E8480F"/>
    <w:rsid w:val="00E84B14"/>
    <w:rsid w:val="00E8591D"/>
    <w:rsid w:val="00E863E1"/>
    <w:rsid w:val="00E86654"/>
    <w:rsid w:val="00E86B1D"/>
    <w:rsid w:val="00E86D61"/>
    <w:rsid w:val="00E86F18"/>
    <w:rsid w:val="00E877EA"/>
    <w:rsid w:val="00E9135D"/>
    <w:rsid w:val="00E91428"/>
    <w:rsid w:val="00E91D5D"/>
    <w:rsid w:val="00E91F5C"/>
    <w:rsid w:val="00E9220E"/>
    <w:rsid w:val="00E92327"/>
    <w:rsid w:val="00E92D2F"/>
    <w:rsid w:val="00E94256"/>
    <w:rsid w:val="00E949DE"/>
    <w:rsid w:val="00E9773F"/>
    <w:rsid w:val="00E9792F"/>
    <w:rsid w:val="00EA0034"/>
    <w:rsid w:val="00EA0860"/>
    <w:rsid w:val="00EA139A"/>
    <w:rsid w:val="00EA4115"/>
    <w:rsid w:val="00EA6384"/>
    <w:rsid w:val="00EA63E5"/>
    <w:rsid w:val="00EA7561"/>
    <w:rsid w:val="00EA7C3D"/>
    <w:rsid w:val="00EA7F5A"/>
    <w:rsid w:val="00EB0A4B"/>
    <w:rsid w:val="00EB11B5"/>
    <w:rsid w:val="00EB1366"/>
    <w:rsid w:val="00EB230F"/>
    <w:rsid w:val="00EB339B"/>
    <w:rsid w:val="00EB467A"/>
    <w:rsid w:val="00EB5B17"/>
    <w:rsid w:val="00EB6D6E"/>
    <w:rsid w:val="00EB7FC5"/>
    <w:rsid w:val="00EC276A"/>
    <w:rsid w:val="00EC2C9A"/>
    <w:rsid w:val="00EC3611"/>
    <w:rsid w:val="00EC38DF"/>
    <w:rsid w:val="00EC4091"/>
    <w:rsid w:val="00EC5344"/>
    <w:rsid w:val="00EC53D8"/>
    <w:rsid w:val="00EC548D"/>
    <w:rsid w:val="00EC714C"/>
    <w:rsid w:val="00EC7638"/>
    <w:rsid w:val="00ED0E1A"/>
    <w:rsid w:val="00ED2B1F"/>
    <w:rsid w:val="00ED301E"/>
    <w:rsid w:val="00ED6072"/>
    <w:rsid w:val="00ED6840"/>
    <w:rsid w:val="00ED6FDA"/>
    <w:rsid w:val="00ED76CC"/>
    <w:rsid w:val="00EE038B"/>
    <w:rsid w:val="00EE051C"/>
    <w:rsid w:val="00EE0775"/>
    <w:rsid w:val="00EE0B4F"/>
    <w:rsid w:val="00EE1B00"/>
    <w:rsid w:val="00EE1B98"/>
    <w:rsid w:val="00EE22BE"/>
    <w:rsid w:val="00EE274E"/>
    <w:rsid w:val="00EE2D60"/>
    <w:rsid w:val="00EE316F"/>
    <w:rsid w:val="00EE3E26"/>
    <w:rsid w:val="00EE4D00"/>
    <w:rsid w:val="00EE4D35"/>
    <w:rsid w:val="00EE54E1"/>
    <w:rsid w:val="00EE64E1"/>
    <w:rsid w:val="00EE65B6"/>
    <w:rsid w:val="00EE7E6D"/>
    <w:rsid w:val="00EF0BF9"/>
    <w:rsid w:val="00EF1397"/>
    <w:rsid w:val="00EF2B78"/>
    <w:rsid w:val="00EF2F4A"/>
    <w:rsid w:val="00EF2FB1"/>
    <w:rsid w:val="00EF4329"/>
    <w:rsid w:val="00EF4ECD"/>
    <w:rsid w:val="00EF5166"/>
    <w:rsid w:val="00EF6F6A"/>
    <w:rsid w:val="00F0012C"/>
    <w:rsid w:val="00F00653"/>
    <w:rsid w:val="00F006A0"/>
    <w:rsid w:val="00F006CA"/>
    <w:rsid w:val="00F00AB1"/>
    <w:rsid w:val="00F01969"/>
    <w:rsid w:val="00F022FA"/>
    <w:rsid w:val="00F02A10"/>
    <w:rsid w:val="00F02DA0"/>
    <w:rsid w:val="00F02F10"/>
    <w:rsid w:val="00F03A64"/>
    <w:rsid w:val="00F04104"/>
    <w:rsid w:val="00F0479E"/>
    <w:rsid w:val="00F0627B"/>
    <w:rsid w:val="00F06C81"/>
    <w:rsid w:val="00F07B91"/>
    <w:rsid w:val="00F07C3C"/>
    <w:rsid w:val="00F113DC"/>
    <w:rsid w:val="00F11CCD"/>
    <w:rsid w:val="00F1366C"/>
    <w:rsid w:val="00F15CB6"/>
    <w:rsid w:val="00F15FFB"/>
    <w:rsid w:val="00F17345"/>
    <w:rsid w:val="00F174FB"/>
    <w:rsid w:val="00F17A61"/>
    <w:rsid w:val="00F17F7D"/>
    <w:rsid w:val="00F17F85"/>
    <w:rsid w:val="00F2029F"/>
    <w:rsid w:val="00F206A0"/>
    <w:rsid w:val="00F23411"/>
    <w:rsid w:val="00F24351"/>
    <w:rsid w:val="00F24D12"/>
    <w:rsid w:val="00F24DB7"/>
    <w:rsid w:val="00F2579B"/>
    <w:rsid w:val="00F2587F"/>
    <w:rsid w:val="00F270F8"/>
    <w:rsid w:val="00F274E3"/>
    <w:rsid w:val="00F27940"/>
    <w:rsid w:val="00F313C0"/>
    <w:rsid w:val="00F3161A"/>
    <w:rsid w:val="00F31A2E"/>
    <w:rsid w:val="00F32287"/>
    <w:rsid w:val="00F32A0F"/>
    <w:rsid w:val="00F3352D"/>
    <w:rsid w:val="00F3389D"/>
    <w:rsid w:val="00F33E9F"/>
    <w:rsid w:val="00F34728"/>
    <w:rsid w:val="00F34FAD"/>
    <w:rsid w:val="00F35733"/>
    <w:rsid w:val="00F3638D"/>
    <w:rsid w:val="00F36A7B"/>
    <w:rsid w:val="00F41453"/>
    <w:rsid w:val="00F4148E"/>
    <w:rsid w:val="00F420F0"/>
    <w:rsid w:val="00F43DAB"/>
    <w:rsid w:val="00F43EB4"/>
    <w:rsid w:val="00F446CE"/>
    <w:rsid w:val="00F447A3"/>
    <w:rsid w:val="00F46402"/>
    <w:rsid w:val="00F4653E"/>
    <w:rsid w:val="00F46A1C"/>
    <w:rsid w:val="00F50972"/>
    <w:rsid w:val="00F50A05"/>
    <w:rsid w:val="00F517D7"/>
    <w:rsid w:val="00F51832"/>
    <w:rsid w:val="00F52299"/>
    <w:rsid w:val="00F5249F"/>
    <w:rsid w:val="00F5389E"/>
    <w:rsid w:val="00F539E7"/>
    <w:rsid w:val="00F53E77"/>
    <w:rsid w:val="00F53F00"/>
    <w:rsid w:val="00F56FDA"/>
    <w:rsid w:val="00F57DF2"/>
    <w:rsid w:val="00F6013F"/>
    <w:rsid w:val="00F602F6"/>
    <w:rsid w:val="00F6034E"/>
    <w:rsid w:val="00F61A3B"/>
    <w:rsid w:val="00F6240B"/>
    <w:rsid w:val="00F62B3B"/>
    <w:rsid w:val="00F62BB4"/>
    <w:rsid w:val="00F63D00"/>
    <w:rsid w:val="00F658AE"/>
    <w:rsid w:val="00F65CA5"/>
    <w:rsid w:val="00F6682E"/>
    <w:rsid w:val="00F674B7"/>
    <w:rsid w:val="00F6787F"/>
    <w:rsid w:val="00F67AA9"/>
    <w:rsid w:val="00F700DD"/>
    <w:rsid w:val="00F709E3"/>
    <w:rsid w:val="00F716CF"/>
    <w:rsid w:val="00F71CCE"/>
    <w:rsid w:val="00F71CEE"/>
    <w:rsid w:val="00F729C3"/>
    <w:rsid w:val="00F72A59"/>
    <w:rsid w:val="00F737C3"/>
    <w:rsid w:val="00F74D34"/>
    <w:rsid w:val="00F768AB"/>
    <w:rsid w:val="00F76FE1"/>
    <w:rsid w:val="00F774BC"/>
    <w:rsid w:val="00F80E2D"/>
    <w:rsid w:val="00F80FE6"/>
    <w:rsid w:val="00F81CEA"/>
    <w:rsid w:val="00F81FA7"/>
    <w:rsid w:val="00F837CF"/>
    <w:rsid w:val="00F83808"/>
    <w:rsid w:val="00F83830"/>
    <w:rsid w:val="00F83E73"/>
    <w:rsid w:val="00F84763"/>
    <w:rsid w:val="00F86CB9"/>
    <w:rsid w:val="00F87064"/>
    <w:rsid w:val="00F87A09"/>
    <w:rsid w:val="00F87EF5"/>
    <w:rsid w:val="00F87F90"/>
    <w:rsid w:val="00F90F83"/>
    <w:rsid w:val="00F91223"/>
    <w:rsid w:val="00F92408"/>
    <w:rsid w:val="00F93361"/>
    <w:rsid w:val="00F93CF4"/>
    <w:rsid w:val="00F93D50"/>
    <w:rsid w:val="00F93E83"/>
    <w:rsid w:val="00F94C5E"/>
    <w:rsid w:val="00F96262"/>
    <w:rsid w:val="00F97591"/>
    <w:rsid w:val="00FA1311"/>
    <w:rsid w:val="00FA1B0E"/>
    <w:rsid w:val="00FA1B1C"/>
    <w:rsid w:val="00FA2100"/>
    <w:rsid w:val="00FA2BEA"/>
    <w:rsid w:val="00FA3921"/>
    <w:rsid w:val="00FA3AB4"/>
    <w:rsid w:val="00FA3C61"/>
    <w:rsid w:val="00FA3F67"/>
    <w:rsid w:val="00FA43F5"/>
    <w:rsid w:val="00FA4C9C"/>
    <w:rsid w:val="00FA4FC7"/>
    <w:rsid w:val="00FA596F"/>
    <w:rsid w:val="00FA692D"/>
    <w:rsid w:val="00FB0072"/>
    <w:rsid w:val="00FB0432"/>
    <w:rsid w:val="00FB2E21"/>
    <w:rsid w:val="00FB2EAC"/>
    <w:rsid w:val="00FB3F12"/>
    <w:rsid w:val="00FB4D6D"/>
    <w:rsid w:val="00FB53E3"/>
    <w:rsid w:val="00FB5514"/>
    <w:rsid w:val="00FB74A1"/>
    <w:rsid w:val="00FB7583"/>
    <w:rsid w:val="00FB7C4C"/>
    <w:rsid w:val="00FC2604"/>
    <w:rsid w:val="00FC35A5"/>
    <w:rsid w:val="00FC3E39"/>
    <w:rsid w:val="00FC417B"/>
    <w:rsid w:val="00FC4738"/>
    <w:rsid w:val="00FC4F50"/>
    <w:rsid w:val="00FC523C"/>
    <w:rsid w:val="00FC67C2"/>
    <w:rsid w:val="00FC7145"/>
    <w:rsid w:val="00FC730C"/>
    <w:rsid w:val="00FC7EE6"/>
    <w:rsid w:val="00FD2BD1"/>
    <w:rsid w:val="00FD3368"/>
    <w:rsid w:val="00FD3A1F"/>
    <w:rsid w:val="00FD4872"/>
    <w:rsid w:val="00FD48DE"/>
    <w:rsid w:val="00FD4C5A"/>
    <w:rsid w:val="00FD5DCE"/>
    <w:rsid w:val="00FD7796"/>
    <w:rsid w:val="00FD7B59"/>
    <w:rsid w:val="00FE0B91"/>
    <w:rsid w:val="00FE11F6"/>
    <w:rsid w:val="00FE12D6"/>
    <w:rsid w:val="00FE1C9A"/>
    <w:rsid w:val="00FE283D"/>
    <w:rsid w:val="00FE2878"/>
    <w:rsid w:val="00FE3E96"/>
    <w:rsid w:val="00FE4D63"/>
    <w:rsid w:val="00FE5089"/>
    <w:rsid w:val="00FE5720"/>
    <w:rsid w:val="00FE5E99"/>
    <w:rsid w:val="00FE67B3"/>
    <w:rsid w:val="00FE6CF3"/>
    <w:rsid w:val="00FE7150"/>
    <w:rsid w:val="00FE7481"/>
    <w:rsid w:val="00FE7DC0"/>
    <w:rsid w:val="00FF03D2"/>
    <w:rsid w:val="00FF09CA"/>
    <w:rsid w:val="00FF2AD9"/>
    <w:rsid w:val="00FF3571"/>
    <w:rsid w:val="00FF36C4"/>
    <w:rsid w:val="00FF3744"/>
    <w:rsid w:val="00FF47DF"/>
    <w:rsid w:val="00FF5DC7"/>
    <w:rsid w:val="00FF6D96"/>
    <w:rsid w:val="00FF7FEA"/>
    <w:rsid w:val="013905FB"/>
    <w:rsid w:val="01994ABB"/>
    <w:rsid w:val="039286CD"/>
    <w:rsid w:val="03E547E6"/>
    <w:rsid w:val="04ED4A77"/>
    <w:rsid w:val="06041167"/>
    <w:rsid w:val="06CCB10A"/>
    <w:rsid w:val="075B8251"/>
    <w:rsid w:val="077D0ACA"/>
    <w:rsid w:val="098B3443"/>
    <w:rsid w:val="0B7C69C5"/>
    <w:rsid w:val="0BA00E63"/>
    <w:rsid w:val="0C91B1AB"/>
    <w:rsid w:val="0CEB6E19"/>
    <w:rsid w:val="0D1F54A4"/>
    <w:rsid w:val="0D20BC86"/>
    <w:rsid w:val="0D4470B6"/>
    <w:rsid w:val="0EF44FE4"/>
    <w:rsid w:val="0F374634"/>
    <w:rsid w:val="11F27DAA"/>
    <w:rsid w:val="1217E1D9"/>
    <w:rsid w:val="126D3AEE"/>
    <w:rsid w:val="15B7EE83"/>
    <w:rsid w:val="1750B7FB"/>
    <w:rsid w:val="1887235D"/>
    <w:rsid w:val="18B766FB"/>
    <w:rsid w:val="19BBC0C9"/>
    <w:rsid w:val="1A8F8803"/>
    <w:rsid w:val="1B4547CA"/>
    <w:rsid w:val="1BF1CEBA"/>
    <w:rsid w:val="1C85CC5B"/>
    <w:rsid w:val="1D6036EB"/>
    <w:rsid w:val="1D6E138C"/>
    <w:rsid w:val="1F466D2D"/>
    <w:rsid w:val="20188717"/>
    <w:rsid w:val="2326A723"/>
    <w:rsid w:val="23A0D491"/>
    <w:rsid w:val="280A709F"/>
    <w:rsid w:val="28ADC348"/>
    <w:rsid w:val="2A4993A9"/>
    <w:rsid w:val="2A4CA508"/>
    <w:rsid w:val="2BDCD56F"/>
    <w:rsid w:val="2E6A6C33"/>
    <w:rsid w:val="2EF2BBE2"/>
    <w:rsid w:val="300D0558"/>
    <w:rsid w:val="3081D9C6"/>
    <w:rsid w:val="309FF64F"/>
    <w:rsid w:val="32425D9B"/>
    <w:rsid w:val="330939E5"/>
    <w:rsid w:val="337D47F6"/>
    <w:rsid w:val="33AF464D"/>
    <w:rsid w:val="34708A1F"/>
    <w:rsid w:val="3595C071"/>
    <w:rsid w:val="36A0DD6B"/>
    <w:rsid w:val="37B2EC28"/>
    <w:rsid w:val="388075CB"/>
    <w:rsid w:val="395B2527"/>
    <w:rsid w:val="3995F30D"/>
    <w:rsid w:val="39B800BD"/>
    <w:rsid w:val="3B1812DC"/>
    <w:rsid w:val="3B5BFB55"/>
    <w:rsid w:val="3B90E62D"/>
    <w:rsid w:val="3D8EF819"/>
    <w:rsid w:val="3DA99026"/>
    <w:rsid w:val="3DF37E03"/>
    <w:rsid w:val="3EEFDCAF"/>
    <w:rsid w:val="4302E3FF"/>
    <w:rsid w:val="467052C8"/>
    <w:rsid w:val="47E722E1"/>
    <w:rsid w:val="4934B6A7"/>
    <w:rsid w:val="498A5C88"/>
    <w:rsid w:val="4B218AA0"/>
    <w:rsid w:val="4C31D4DF"/>
    <w:rsid w:val="4C6447AD"/>
    <w:rsid w:val="4D115E02"/>
    <w:rsid w:val="4D2276A9"/>
    <w:rsid w:val="4E5553F0"/>
    <w:rsid w:val="4F8ADC60"/>
    <w:rsid w:val="4FE6C16A"/>
    <w:rsid w:val="50214951"/>
    <w:rsid w:val="511AB17A"/>
    <w:rsid w:val="513253E7"/>
    <w:rsid w:val="52C7A722"/>
    <w:rsid w:val="53BEC7DD"/>
    <w:rsid w:val="54AFBAF6"/>
    <w:rsid w:val="57653475"/>
    <w:rsid w:val="57F6C269"/>
    <w:rsid w:val="58721FC5"/>
    <w:rsid w:val="59C5F672"/>
    <w:rsid w:val="59D2B6C2"/>
    <w:rsid w:val="5B0EFC79"/>
    <w:rsid w:val="5C38A598"/>
    <w:rsid w:val="5DD052AC"/>
    <w:rsid w:val="5E4C48E8"/>
    <w:rsid w:val="614D9F60"/>
    <w:rsid w:val="627F75AC"/>
    <w:rsid w:val="65AD057A"/>
    <w:rsid w:val="69AE766C"/>
    <w:rsid w:val="6B779C12"/>
    <w:rsid w:val="6C25C7EF"/>
    <w:rsid w:val="6F8E57AA"/>
    <w:rsid w:val="71DE3276"/>
    <w:rsid w:val="72E879F7"/>
    <w:rsid w:val="79FC9287"/>
    <w:rsid w:val="7A1D09E4"/>
    <w:rsid w:val="7A6FC399"/>
    <w:rsid w:val="7B2D0F02"/>
    <w:rsid w:val="7B42DC24"/>
    <w:rsid w:val="7B8993E0"/>
    <w:rsid w:val="7E271EBA"/>
    <w:rsid w:val="7F749D5A"/>
    <w:rsid w:val="7FA1E82A"/>
  </w:rsids>
  <m:mathPr>
    <m:mathFont m:val="Cambria Math"/>
    <m:brkBin m:val="before"/>
    <m:brkBinSub m:val="--"/>
    <m:smallFrac m:val="0"/>
    <m:dispDef/>
    <m:lMargin m:val="0"/>
    <m:rMargin m:val="0"/>
    <m:defJc m:val="centerGroup"/>
    <m:wrapIndent m:val="1440"/>
    <m:intLim m:val="subSup"/>
    <m:naryLim m:val="undOvr"/>
  </m:mathPr>
  <w:themeFontLang w:val="en-AU" w:eastAsia="zh-CN" w:bidi="th-TH"/>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2E1C982"/>
  <w15:docId w15:val="{DEF4A57E-1BA4-4D5A-9093-F4CD9099AEA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AU"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53"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iPriority="0"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52299"/>
    <w:pPr>
      <w:spacing w:line="288" w:lineRule="auto"/>
    </w:pPr>
    <w:rPr>
      <w:rFonts w:ascii="Arial" w:eastAsiaTheme="minorEastAsia" w:hAnsi="Arial"/>
      <w:szCs w:val="24"/>
      <w:lang w:eastAsia="ja-JP"/>
    </w:rPr>
  </w:style>
  <w:style w:type="paragraph" w:styleId="Heading1">
    <w:name w:val="heading 1"/>
    <w:basedOn w:val="Headingcover"/>
    <w:next w:val="Normal"/>
    <w:link w:val="Heading1Char"/>
    <w:uiPriority w:val="9"/>
    <w:qFormat/>
    <w:rsid w:val="007219F1"/>
    <w:pPr>
      <w:spacing w:before="1440"/>
      <w:outlineLvl w:val="0"/>
    </w:pPr>
  </w:style>
  <w:style w:type="paragraph" w:styleId="Heading2">
    <w:name w:val="heading 2"/>
    <w:basedOn w:val="Normal"/>
    <w:next w:val="Normal"/>
    <w:link w:val="Heading2Char"/>
    <w:autoRedefine/>
    <w:uiPriority w:val="9"/>
    <w:unhideWhenUsed/>
    <w:qFormat/>
    <w:rsid w:val="009D3AE9"/>
    <w:pPr>
      <w:pageBreakBefore/>
      <w:spacing w:before="200" w:after="240"/>
      <w:ind w:left="567" w:hanging="567"/>
      <w:outlineLvl w:val="1"/>
    </w:pPr>
    <w:rPr>
      <w:rFonts w:eastAsiaTheme="majorEastAsia" w:cstheme="majorBidi"/>
      <w:b/>
      <w:bCs/>
      <w:color w:val="6A2875"/>
      <w:sz w:val="44"/>
      <w:szCs w:val="26"/>
    </w:rPr>
  </w:style>
  <w:style w:type="paragraph" w:styleId="Heading3">
    <w:name w:val="heading 3"/>
    <w:basedOn w:val="Normal"/>
    <w:next w:val="Normal"/>
    <w:link w:val="Heading3Char"/>
    <w:autoRedefine/>
    <w:uiPriority w:val="9"/>
    <w:unhideWhenUsed/>
    <w:qFormat/>
    <w:rsid w:val="00673B99"/>
    <w:pPr>
      <w:numPr>
        <w:ilvl w:val="1"/>
        <w:numId w:val="12"/>
      </w:numPr>
      <w:ind w:left="709" w:hanging="709"/>
      <w:outlineLvl w:val="2"/>
    </w:pPr>
    <w:rPr>
      <w:b/>
      <w:color w:val="6A2875"/>
      <w:sz w:val="30"/>
      <w:szCs w:val="30"/>
    </w:rPr>
  </w:style>
  <w:style w:type="paragraph" w:styleId="Heading4">
    <w:name w:val="heading 4"/>
    <w:basedOn w:val="Normal"/>
    <w:next w:val="Normal"/>
    <w:link w:val="Heading4Char"/>
    <w:autoRedefine/>
    <w:uiPriority w:val="9"/>
    <w:unhideWhenUsed/>
    <w:qFormat/>
    <w:rsid w:val="00976214"/>
    <w:pPr>
      <w:spacing w:after="120"/>
      <w:ind w:left="357"/>
      <w:jc w:val="both"/>
      <w:outlineLvl w:val="3"/>
    </w:pPr>
    <w:rPr>
      <w:rFonts w:eastAsia="MS Mincho" w:cs="FSMe-Bold"/>
      <w:b/>
      <w:spacing w:val="-2"/>
      <w:sz w:val="24"/>
      <w:szCs w:val="20"/>
      <w:lang w:eastAsia="en-US"/>
    </w:rPr>
  </w:style>
  <w:style w:type="paragraph" w:styleId="Heading5">
    <w:name w:val="heading 5"/>
    <w:basedOn w:val="Normal"/>
    <w:next w:val="Normal"/>
    <w:link w:val="Heading5Char"/>
    <w:uiPriority w:val="9"/>
    <w:unhideWhenUsed/>
    <w:qFormat/>
    <w:rsid w:val="004D32B5"/>
    <w:pPr>
      <w:outlineLvl w:val="4"/>
    </w:pPr>
    <w:rPr>
      <w:b/>
    </w:rPr>
  </w:style>
  <w:style w:type="paragraph" w:styleId="Heading6">
    <w:name w:val="heading 6"/>
    <w:basedOn w:val="Normal"/>
    <w:next w:val="Normal"/>
    <w:link w:val="Heading6Char"/>
    <w:uiPriority w:val="9"/>
    <w:unhideWhenUsed/>
    <w:qFormat/>
    <w:rsid w:val="004B54CA"/>
    <w:pPr>
      <w:spacing w:after="0" w:line="271" w:lineRule="auto"/>
      <w:outlineLvl w:val="5"/>
    </w:pPr>
    <w:rPr>
      <w:rFonts w:eastAsiaTheme="majorEastAsia" w:cstheme="majorBidi"/>
      <w:b/>
      <w:bCs/>
      <w:i/>
      <w:iCs/>
      <w:color w:val="7F7F7F" w:themeColor="text1" w:themeTint="80"/>
    </w:rPr>
  </w:style>
  <w:style w:type="paragraph" w:styleId="Heading7">
    <w:name w:val="heading 7"/>
    <w:basedOn w:val="Normal"/>
    <w:next w:val="Normal"/>
    <w:link w:val="Heading7Char"/>
    <w:uiPriority w:val="9"/>
    <w:unhideWhenUsed/>
    <w:qFormat/>
    <w:rsid w:val="004B54CA"/>
    <w:pPr>
      <w:spacing w:after="0"/>
      <w:outlineLvl w:val="6"/>
    </w:pPr>
    <w:rPr>
      <w:rFonts w:eastAsiaTheme="majorEastAsia" w:cstheme="majorBidi"/>
      <w:i/>
      <w:iCs/>
    </w:rPr>
  </w:style>
  <w:style w:type="paragraph" w:styleId="Heading8">
    <w:name w:val="heading 8"/>
    <w:basedOn w:val="Normal"/>
    <w:next w:val="Normal"/>
    <w:link w:val="Heading8Char"/>
    <w:uiPriority w:val="9"/>
    <w:unhideWhenUsed/>
    <w:qFormat/>
    <w:rsid w:val="004B54CA"/>
    <w:pPr>
      <w:spacing w:after="0"/>
      <w:outlineLvl w:val="7"/>
    </w:pPr>
    <w:rPr>
      <w:rFonts w:eastAsiaTheme="majorEastAsia" w:cstheme="majorBidi"/>
      <w:sz w:val="20"/>
      <w:szCs w:val="20"/>
    </w:rPr>
  </w:style>
  <w:style w:type="paragraph" w:styleId="Heading9">
    <w:name w:val="heading 9"/>
    <w:basedOn w:val="Normal"/>
    <w:next w:val="Normal"/>
    <w:link w:val="Heading9Char"/>
    <w:uiPriority w:val="9"/>
    <w:unhideWhenUsed/>
    <w:qFormat/>
    <w:rsid w:val="004B54CA"/>
    <w:pPr>
      <w:spacing w:after="0"/>
      <w:outlineLvl w:val="8"/>
    </w:pPr>
    <w:rPr>
      <w:rFonts w:eastAsiaTheme="majorEastAsia" w:cstheme="majorBidi"/>
      <w:i/>
      <w:iCs/>
      <w:spacing w:val="5"/>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7219F1"/>
    <w:rPr>
      <w:rFonts w:ascii="Arial" w:eastAsiaTheme="minorEastAsia" w:hAnsi="Arial" w:cs="Arial"/>
      <w:b/>
      <w:color w:val="FFFFFF" w:themeColor="background1"/>
      <w:sz w:val="96"/>
      <w:szCs w:val="96"/>
      <w:lang w:val="en-US" w:eastAsia="ja-JP"/>
    </w:rPr>
  </w:style>
  <w:style w:type="character" w:customStyle="1" w:styleId="Heading2Char">
    <w:name w:val="Heading 2 Char"/>
    <w:basedOn w:val="DefaultParagraphFont"/>
    <w:link w:val="Heading2"/>
    <w:uiPriority w:val="9"/>
    <w:rsid w:val="009D3AE9"/>
    <w:rPr>
      <w:rFonts w:ascii="Arial" w:eastAsiaTheme="majorEastAsia" w:hAnsi="Arial" w:cstheme="majorBidi"/>
      <w:b/>
      <w:bCs/>
      <w:color w:val="6A2875"/>
      <w:sz w:val="44"/>
      <w:szCs w:val="26"/>
      <w:lang w:eastAsia="ja-JP"/>
    </w:rPr>
  </w:style>
  <w:style w:type="paragraph" w:styleId="NoSpacing">
    <w:name w:val="No Spacing"/>
    <w:basedOn w:val="Normal"/>
    <w:link w:val="NoSpacingChar"/>
    <w:uiPriority w:val="1"/>
    <w:qFormat/>
    <w:rsid w:val="004B54CA"/>
    <w:pPr>
      <w:spacing w:after="0" w:line="240" w:lineRule="auto"/>
    </w:pPr>
  </w:style>
  <w:style w:type="character" w:customStyle="1" w:styleId="Heading3Char">
    <w:name w:val="Heading 3 Char"/>
    <w:basedOn w:val="DefaultParagraphFont"/>
    <w:link w:val="Heading3"/>
    <w:uiPriority w:val="9"/>
    <w:rsid w:val="00673B99"/>
    <w:rPr>
      <w:rFonts w:ascii="Arial" w:eastAsiaTheme="minorEastAsia" w:hAnsi="Arial"/>
      <w:b/>
      <w:color w:val="6A2875"/>
      <w:sz w:val="30"/>
      <w:szCs w:val="30"/>
      <w:lang w:eastAsia="ja-JP"/>
    </w:rPr>
  </w:style>
  <w:style w:type="character" w:customStyle="1" w:styleId="Heading4Char">
    <w:name w:val="Heading 4 Char"/>
    <w:basedOn w:val="DefaultParagraphFont"/>
    <w:link w:val="Heading4"/>
    <w:uiPriority w:val="9"/>
    <w:rsid w:val="00976214"/>
    <w:rPr>
      <w:rFonts w:ascii="Arial" w:eastAsia="MS Mincho" w:hAnsi="Arial" w:cs="FSMe-Bold"/>
      <w:b/>
      <w:spacing w:val="-2"/>
      <w:sz w:val="24"/>
      <w:szCs w:val="20"/>
    </w:rPr>
  </w:style>
  <w:style w:type="character" w:customStyle="1" w:styleId="Heading5Char">
    <w:name w:val="Heading 5 Char"/>
    <w:basedOn w:val="DefaultParagraphFont"/>
    <w:link w:val="Heading5"/>
    <w:uiPriority w:val="9"/>
    <w:rsid w:val="004D32B5"/>
    <w:rPr>
      <w:rFonts w:ascii="Arial" w:eastAsiaTheme="minorEastAsia" w:hAnsi="Arial"/>
      <w:b/>
      <w:szCs w:val="24"/>
      <w:lang w:val="en-US" w:eastAsia="ja-JP"/>
    </w:rPr>
  </w:style>
  <w:style w:type="character" w:customStyle="1" w:styleId="Heading6Char">
    <w:name w:val="Heading 6 Char"/>
    <w:basedOn w:val="DefaultParagraphFont"/>
    <w:link w:val="Heading6"/>
    <w:uiPriority w:val="9"/>
    <w:rsid w:val="004B54CA"/>
    <w:rPr>
      <w:rFonts w:ascii="Arial" w:eastAsiaTheme="majorEastAsia" w:hAnsi="Arial" w:cstheme="majorBidi"/>
      <w:b/>
      <w:bCs/>
      <w:i/>
      <w:iCs/>
      <w:color w:val="7F7F7F" w:themeColor="text1" w:themeTint="80"/>
    </w:rPr>
  </w:style>
  <w:style w:type="character" w:customStyle="1" w:styleId="Heading7Char">
    <w:name w:val="Heading 7 Char"/>
    <w:basedOn w:val="DefaultParagraphFont"/>
    <w:link w:val="Heading7"/>
    <w:uiPriority w:val="9"/>
    <w:rsid w:val="004B54CA"/>
    <w:rPr>
      <w:rFonts w:ascii="Arial" w:eastAsiaTheme="majorEastAsia" w:hAnsi="Arial" w:cstheme="majorBidi"/>
      <w:i/>
      <w:iCs/>
    </w:rPr>
  </w:style>
  <w:style w:type="character" w:customStyle="1" w:styleId="Heading8Char">
    <w:name w:val="Heading 8 Char"/>
    <w:basedOn w:val="DefaultParagraphFont"/>
    <w:link w:val="Heading8"/>
    <w:uiPriority w:val="9"/>
    <w:rsid w:val="004B54CA"/>
    <w:rPr>
      <w:rFonts w:ascii="Arial" w:eastAsiaTheme="majorEastAsia" w:hAnsi="Arial" w:cstheme="majorBidi"/>
      <w:sz w:val="20"/>
      <w:szCs w:val="20"/>
    </w:rPr>
  </w:style>
  <w:style w:type="character" w:customStyle="1" w:styleId="Heading9Char">
    <w:name w:val="Heading 9 Char"/>
    <w:basedOn w:val="DefaultParagraphFont"/>
    <w:link w:val="Heading9"/>
    <w:uiPriority w:val="9"/>
    <w:rsid w:val="004B54CA"/>
    <w:rPr>
      <w:rFonts w:ascii="Arial" w:eastAsiaTheme="majorEastAsia" w:hAnsi="Arial" w:cstheme="majorBidi"/>
      <w:i/>
      <w:iCs/>
      <w:spacing w:val="5"/>
      <w:sz w:val="20"/>
      <w:szCs w:val="20"/>
    </w:rPr>
  </w:style>
  <w:style w:type="paragraph" w:styleId="Title">
    <w:name w:val="Title"/>
    <w:basedOn w:val="Normal"/>
    <w:next w:val="Normal"/>
    <w:link w:val="TitleChar"/>
    <w:uiPriority w:val="10"/>
    <w:qFormat/>
    <w:rsid w:val="004B54CA"/>
    <w:pPr>
      <w:pBdr>
        <w:bottom w:val="single" w:sz="4" w:space="1" w:color="auto"/>
      </w:pBdr>
      <w:spacing w:line="240" w:lineRule="auto"/>
      <w:contextualSpacing/>
    </w:pPr>
    <w:rPr>
      <w:rFonts w:eastAsiaTheme="majorEastAsia" w:cstheme="majorBidi"/>
      <w:spacing w:val="5"/>
      <w:sz w:val="52"/>
      <w:szCs w:val="52"/>
    </w:rPr>
  </w:style>
  <w:style w:type="character" w:customStyle="1" w:styleId="TitleChar">
    <w:name w:val="Title Char"/>
    <w:basedOn w:val="DefaultParagraphFont"/>
    <w:link w:val="Title"/>
    <w:uiPriority w:val="10"/>
    <w:rsid w:val="004B54CA"/>
    <w:rPr>
      <w:rFonts w:ascii="Arial" w:eastAsiaTheme="majorEastAsia" w:hAnsi="Arial" w:cstheme="majorBidi"/>
      <w:spacing w:val="5"/>
      <w:sz w:val="52"/>
      <w:szCs w:val="52"/>
    </w:rPr>
  </w:style>
  <w:style w:type="paragraph" w:styleId="Subtitle">
    <w:name w:val="Subtitle"/>
    <w:basedOn w:val="Normal"/>
    <w:next w:val="Normal"/>
    <w:link w:val="SubtitleChar"/>
    <w:uiPriority w:val="11"/>
    <w:qFormat/>
    <w:rsid w:val="004B54CA"/>
    <w:pPr>
      <w:spacing w:after="600"/>
    </w:pPr>
    <w:rPr>
      <w:rFonts w:eastAsiaTheme="majorEastAsia" w:cstheme="majorBidi"/>
      <w:i/>
      <w:iCs/>
      <w:spacing w:val="13"/>
      <w:sz w:val="24"/>
    </w:rPr>
  </w:style>
  <w:style w:type="character" w:customStyle="1" w:styleId="SubtitleChar">
    <w:name w:val="Subtitle Char"/>
    <w:basedOn w:val="DefaultParagraphFont"/>
    <w:link w:val="Subtitle"/>
    <w:uiPriority w:val="11"/>
    <w:rsid w:val="004B54CA"/>
    <w:rPr>
      <w:rFonts w:ascii="Arial" w:eastAsiaTheme="majorEastAsia" w:hAnsi="Arial" w:cstheme="majorBidi"/>
      <w:i/>
      <w:iCs/>
      <w:spacing w:val="13"/>
      <w:sz w:val="24"/>
      <w:szCs w:val="24"/>
    </w:rPr>
  </w:style>
  <w:style w:type="character" w:styleId="SubtleEmphasis">
    <w:name w:val="Subtle Emphasis"/>
    <w:uiPriority w:val="19"/>
    <w:qFormat/>
    <w:rsid w:val="004B54CA"/>
    <w:rPr>
      <w:i/>
      <w:iCs/>
    </w:rPr>
  </w:style>
  <w:style w:type="character" w:styleId="Strong">
    <w:name w:val="Strong"/>
    <w:uiPriority w:val="22"/>
    <w:qFormat/>
    <w:rsid w:val="004B54CA"/>
    <w:rPr>
      <w:b/>
      <w:bCs/>
    </w:rPr>
  </w:style>
  <w:style w:type="paragraph" w:styleId="ListParagraph">
    <w:name w:val="List Paragraph"/>
    <w:aliases w:val="Recommendation,List Paragraph1,List Paragraph11,Figure_name,Bullet- First level,Listenabsatz1,L,Number,#List Paragraph,Bullet point,List Paragraph111,F5 List Paragraph,Dot pt,CV text,Table text,Medium Grid 1 - Accent 21,Numbered Paragraph"/>
    <w:basedOn w:val="Normal"/>
    <w:link w:val="ListParagraphChar"/>
    <w:uiPriority w:val="34"/>
    <w:qFormat/>
    <w:rsid w:val="004B54CA"/>
    <w:pPr>
      <w:ind w:left="720"/>
      <w:contextualSpacing/>
    </w:pPr>
  </w:style>
  <w:style w:type="character" w:styleId="Emphasis">
    <w:name w:val="Emphasis"/>
    <w:uiPriority w:val="20"/>
    <w:qFormat/>
    <w:rsid w:val="004B54CA"/>
    <w:rPr>
      <w:b/>
      <w:bCs/>
      <w:i/>
      <w:iCs/>
      <w:spacing w:val="10"/>
      <w:bdr w:val="none" w:sz="0" w:space="0" w:color="auto"/>
      <w:shd w:val="clear" w:color="auto" w:fill="auto"/>
    </w:rPr>
  </w:style>
  <w:style w:type="character" w:styleId="IntenseEmphasis">
    <w:name w:val="Intense Emphasis"/>
    <w:uiPriority w:val="21"/>
    <w:qFormat/>
    <w:rsid w:val="004B54CA"/>
    <w:rPr>
      <w:b/>
      <w:bCs/>
    </w:rPr>
  </w:style>
  <w:style w:type="paragraph" w:styleId="Quote">
    <w:name w:val="Quote"/>
    <w:basedOn w:val="Normal"/>
    <w:next w:val="Normal"/>
    <w:link w:val="QuoteChar"/>
    <w:uiPriority w:val="29"/>
    <w:qFormat/>
    <w:rsid w:val="00077E2A"/>
    <w:pPr>
      <w:spacing w:before="200"/>
      <w:ind w:left="357" w:right="357"/>
    </w:pPr>
    <w:rPr>
      <w:i/>
      <w:iCs/>
      <w:color w:val="6B2976"/>
    </w:rPr>
  </w:style>
  <w:style w:type="character" w:customStyle="1" w:styleId="QuoteChar">
    <w:name w:val="Quote Char"/>
    <w:basedOn w:val="DefaultParagraphFont"/>
    <w:link w:val="Quote"/>
    <w:uiPriority w:val="29"/>
    <w:rsid w:val="00077E2A"/>
    <w:rPr>
      <w:rFonts w:ascii="Arial" w:eastAsiaTheme="minorEastAsia" w:hAnsi="Arial"/>
      <w:i/>
      <w:iCs/>
      <w:color w:val="6B2976"/>
      <w:szCs w:val="24"/>
      <w:lang w:eastAsia="ja-JP"/>
    </w:rPr>
  </w:style>
  <w:style w:type="paragraph" w:styleId="IntenseQuote">
    <w:name w:val="Intense Quote"/>
    <w:basedOn w:val="Normal"/>
    <w:next w:val="Normal"/>
    <w:link w:val="IntenseQuoteChar"/>
    <w:uiPriority w:val="30"/>
    <w:qFormat/>
    <w:rsid w:val="004B54CA"/>
    <w:pPr>
      <w:pBdr>
        <w:bottom w:val="single" w:sz="4" w:space="1" w:color="auto"/>
      </w:pBdr>
      <w:spacing w:before="200" w:after="280"/>
      <w:ind w:left="1008" w:right="1152"/>
      <w:jc w:val="both"/>
    </w:pPr>
    <w:rPr>
      <w:b/>
      <w:bCs/>
      <w:i/>
      <w:iCs/>
    </w:rPr>
  </w:style>
  <w:style w:type="character" w:customStyle="1" w:styleId="IntenseQuoteChar">
    <w:name w:val="Intense Quote Char"/>
    <w:basedOn w:val="DefaultParagraphFont"/>
    <w:link w:val="IntenseQuote"/>
    <w:uiPriority w:val="30"/>
    <w:rsid w:val="004B54CA"/>
    <w:rPr>
      <w:rFonts w:ascii="Arial" w:hAnsi="Arial"/>
      <w:b/>
      <w:bCs/>
      <w:i/>
      <w:iCs/>
    </w:rPr>
  </w:style>
  <w:style w:type="character" w:styleId="SubtleReference">
    <w:name w:val="Subtle Reference"/>
    <w:uiPriority w:val="31"/>
    <w:qFormat/>
    <w:rsid w:val="004B54CA"/>
    <w:rPr>
      <w:smallCaps/>
    </w:rPr>
  </w:style>
  <w:style w:type="character" w:styleId="IntenseReference">
    <w:name w:val="Intense Reference"/>
    <w:uiPriority w:val="32"/>
    <w:qFormat/>
    <w:rsid w:val="004B54CA"/>
    <w:rPr>
      <w:smallCaps/>
      <w:spacing w:val="5"/>
      <w:u w:val="single"/>
    </w:rPr>
  </w:style>
  <w:style w:type="character" w:styleId="BookTitle">
    <w:name w:val="Book Title"/>
    <w:uiPriority w:val="33"/>
    <w:qFormat/>
    <w:rsid w:val="004B54CA"/>
    <w:rPr>
      <w:i/>
      <w:iCs/>
      <w:smallCaps/>
      <w:spacing w:val="5"/>
    </w:rPr>
  </w:style>
  <w:style w:type="paragraph" w:styleId="Caption">
    <w:name w:val="caption"/>
    <w:aliases w:val="21. Caption for table or figure,Caption for table or figure"/>
    <w:basedOn w:val="Normal"/>
    <w:next w:val="Normal"/>
    <w:uiPriority w:val="53"/>
    <w:unhideWhenUsed/>
    <w:qFormat/>
    <w:rsid w:val="0081256B"/>
    <w:rPr>
      <w:b/>
      <w:bCs/>
      <w:sz w:val="20"/>
      <w:szCs w:val="18"/>
    </w:rPr>
  </w:style>
  <w:style w:type="paragraph" w:styleId="TOCHeading">
    <w:name w:val="TOC Heading"/>
    <w:basedOn w:val="Heading1"/>
    <w:next w:val="Normal"/>
    <w:uiPriority w:val="39"/>
    <w:unhideWhenUsed/>
    <w:qFormat/>
    <w:rsid w:val="004B54CA"/>
    <w:pPr>
      <w:outlineLvl w:val="9"/>
    </w:pPr>
    <w:rPr>
      <w:lang w:bidi="en-US"/>
    </w:rPr>
  </w:style>
  <w:style w:type="character" w:customStyle="1" w:styleId="NoSpacingChar">
    <w:name w:val="No Spacing Char"/>
    <w:basedOn w:val="DefaultParagraphFont"/>
    <w:link w:val="NoSpacing"/>
    <w:uiPriority w:val="1"/>
    <w:rsid w:val="004B54CA"/>
    <w:rPr>
      <w:rFonts w:ascii="Arial" w:hAnsi="Arial"/>
    </w:rPr>
  </w:style>
  <w:style w:type="paragraph" w:customStyle="1" w:styleId="Headingcover">
    <w:name w:val="Heading cover"/>
    <w:basedOn w:val="Normal"/>
    <w:qFormat/>
    <w:rsid w:val="007219F1"/>
    <w:rPr>
      <w:rFonts w:cs="Arial"/>
      <w:b/>
      <w:color w:val="FFFFFF" w:themeColor="background1"/>
      <w:sz w:val="96"/>
      <w:szCs w:val="96"/>
    </w:rPr>
  </w:style>
  <w:style w:type="paragraph" w:styleId="Header">
    <w:name w:val="header"/>
    <w:basedOn w:val="Normal"/>
    <w:link w:val="HeaderChar"/>
    <w:uiPriority w:val="99"/>
    <w:unhideWhenUsed/>
    <w:rsid w:val="007219F1"/>
    <w:pPr>
      <w:tabs>
        <w:tab w:val="center" w:pos="4513"/>
        <w:tab w:val="right" w:pos="9026"/>
      </w:tabs>
      <w:spacing w:after="0" w:line="240" w:lineRule="auto"/>
    </w:pPr>
  </w:style>
  <w:style w:type="character" w:customStyle="1" w:styleId="HeaderChar">
    <w:name w:val="Header Char"/>
    <w:basedOn w:val="DefaultParagraphFont"/>
    <w:link w:val="Header"/>
    <w:uiPriority w:val="99"/>
    <w:rsid w:val="007219F1"/>
    <w:rPr>
      <w:rFonts w:ascii="Arial" w:eastAsiaTheme="minorEastAsia" w:hAnsi="Arial"/>
      <w:szCs w:val="24"/>
      <w:lang w:val="en-US" w:eastAsia="ja-JP"/>
    </w:rPr>
  </w:style>
  <w:style w:type="paragraph" w:styleId="Footer">
    <w:name w:val="footer"/>
    <w:basedOn w:val="Normal"/>
    <w:link w:val="FooterChar"/>
    <w:uiPriority w:val="99"/>
    <w:unhideWhenUsed/>
    <w:rsid w:val="007219F1"/>
    <w:pPr>
      <w:tabs>
        <w:tab w:val="center" w:pos="4513"/>
        <w:tab w:val="right" w:pos="9026"/>
      </w:tabs>
      <w:spacing w:after="0" w:line="240" w:lineRule="auto"/>
    </w:pPr>
  </w:style>
  <w:style w:type="character" w:customStyle="1" w:styleId="FooterChar">
    <w:name w:val="Footer Char"/>
    <w:basedOn w:val="DefaultParagraphFont"/>
    <w:link w:val="Footer"/>
    <w:uiPriority w:val="99"/>
    <w:rsid w:val="007219F1"/>
    <w:rPr>
      <w:rFonts w:ascii="Arial" w:eastAsiaTheme="minorEastAsia" w:hAnsi="Arial"/>
      <w:szCs w:val="24"/>
      <w:lang w:val="en-US" w:eastAsia="ja-JP"/>
    </w:rPr>
  </w:style>
  <w:style w:type="character" w:styleId="PageNumber">
    <w:name w:val="page number"/>
    <w:basedOn w:val="DefaultParagraphFont"/>
    <w:uiPriority w:val="99"/>
    <w:semiHidden/>
    <w:unhideWhenUsed/>
    <w:rsid w:val="007219F1"/>
  </w:style>
  <w:style w:type="paragraph" w:styleId="BalloonText">
    <w:name w:val="Balloon Text"/>
    <w:basedOn w:val="Normal"/>
    <w:link w:val="BalloonTextChar"/>
    <w:uiPriority w:val="99"/>
    <w:semiHidden/>
    <w:unhideWhenUsed/>
    <w:rsid w:val="007219F1"/>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7219F1"/>
    <w:rPr>
      <w:rFonts w:ascii="Tahoma" w:eastAsiaTheme="minorEastAsia" w:hAnsi="Tahoma" w:cs="Tahoma"/>
      <w:sz w:val="16"/>
      <w:szCs w:val="16"/>
      <w:lang w:val="en-US" w:eastAsia="ja-JP"/>
    </w:rPr>
  </w:style>
  <w:style w:type="paragraph" w:customStyle="1" w:styleId="tablelistbullet">
    <w:name w:val="table list bullet"/>
    <w:basedOn w:val="ListParagraph"/>
    <w:qFormat/>
    <w:rsid w:val="004D32B5"/>
    <w:pPr>
      <w:numPr>
        <w:numId w:val="1"/>
      </w:numPr>
      <w:spacing w:after="120" w:line="240" w:lineRule="auto"/>
    </w:pPr>
    <w:rPr>
      <w:rFonts w:eastAsia="MS Mincho" w:cs="FSMe-Bold"/>
      <w:spacing w:val="-2"/>
      <w:sz w:val="20"/>
      <w:szCs w:val="20"/>
      <w:lang w:eastAsia="en-US"/>
    </w:rPr>
  </w:style>
  <w:style w:type="paragraph" w:customStyle="1" w:styleId="BodyText1">
    <w:name w:val="Body Text1"/>
    <w:basedOn w:val="Normal"/>
    <w:link w:val="BodyText1Char"/>
    <w:qFormat/>
    <w:rsid w:val="004D32B5"/>
    <w:pPr>
      <w:spacing w:after="120" w:line="240" w:lineRule="auto"/>
    </w:pPr>
    <w:rPr>
      <w:rFonts w:eastAsia="MS Mincho" w:cs="FSMe-Bold"/>
      <w:spacing w:val="-2"/>
      <w:sz w:val="20"/>
      <w:szCs w:val="20"/>
      <w:lang w:eastAsia="en-US"/>
    </w:rPr>
  </w:style>
  <w:style w:type="table" w:styleId="LightShading-Accent4">
    <w:name w:val="Light Shading Accent 4"/>
    <w:basedOn w:val="TableNormal"/>
    <w:uiPriority w:val="60"/>
    <w:rsid w:val="004D32B5"/>
    <w:pPr>
      <w:keepLines/>
      <w:spacing w:after="80" w:line="240" w:lineRule="auto"/>
      <w:ind w:left="113" w:right="113"/>
    </w:pPr>
    <w:rPr>
      <w:rFonts w:ascii="Arial" w:eastAsiaTheme="minorEastAsia" w:hAnsi="Arial"/>
      <w:lang w:val="en-US" w:eastAsia="ja-JP"/>
    </w:rPr>
    <w:tblPr>
      <w:tblStyleRowBandSize w:val="1"/>
      <w:tblStyleColBandSize w:val="1"/>
      <w:tblBorders>
        <w:top w:val="single" w:sz="8" w:space="0" w:color="8064A2" w:themeColor="accent4"/>
        <w:bottom w:val="single" w:sz="8" w:space="0" w:color="8064A2" w:themeColor="accent4"/>
      </w:tblBorders>
    </w:tblPr>
    <w:tblStylePr w:type="firstRow">
      <w:pPr>
        <w:wordWrap/>
        <w:spacing w:beforeLines="0" w:before="120" w:beforeAutospacing="0" w:afterLines="0" w:after="120" w:afterAutospacing="0" w:line="240" w:lineRule="auto"/>
        <w:ind w:leftChars="0" w:left="113" w:rightChars="0" w:right="113"/>
      </w:pPr>
      <w:rPr>
        <w:rFonts w:ascii="Arial" w:hAnsi="Arial"/>
        <w:b/>
        <w:bCs/>
        <w:color w:val="FFFFFF" w:themeColor="background1"/>
        <w:sz w:val="22"/>
      </w:rPr>
      <w:tblPr/>
      <w:tcPr>
        <w:shd w:val="clear" w:color="auto" w:fill="660066"/>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pPr>
        <w:wordWrap/>
        <w:spacing w:beforeLines="120" w:before="120" w:beforeAutospacing="0" w:afterLines="120" w:after="120" w:afterAutospacing="0"/>
        <w:ind w:leftChars="0" w:left="113" w:rightChars="0" w:right="113"/>
      </w:pPr>
      <w:rPr>
        <w:b/>
        <w:bCs/>
      </w:rPr>
    </w:tblStylePr>
    <w:tblStylePr w:type="band1Vert">
      <w:pPr>
        <w:wordWrap/>
        <w:spacing w:beforeLines="120" w:before="120" w:beforeAutospacing="0" w:afterLines="120" w:after="120" w:afterAutospacing="0"/>
        <w:ind w:leftChars="0" w:left="113" w:rightChars="0" w:right="113"/>
      </w:pPr>
      <w:tblPr/>
      <w:tcPr>
        <w:tcBorders>
          <w:left w:val="nil"/>
          <w:right w:val="nil"/>
          <w:insideH w:val="nil"/>
          <w:insideV w:val="nil"/>
        </w:tcBorders>
        <w:shd w:val="clear" w:color="auto" w:fill="DFD8E8" w:themeFill="accent4" w:themeFillTint="3F"/>
      </w:tcPr>
    </w:tblStylePr>
    <w:tblStylePr w:type="band1Horz">
      <w:rPr>
        <w:color w:val="auto"/>
      </w:rPr>
      <w:tblPr/>
      <w:tcPr>
        <w:shd w:val="clear" w:color="auto" w:fill="F7EEF7"/>
      </w:tcPr>
    </w:tblStylePr>
    <w:tblStylePr w:type="band2Horz">
      <w:rPr>
        <w:color w:val="auto"/>
      </w:rPr>
    </w:tblStylePr>
  </w:style>
  <w:style w:type="paragraph" w:customStyle="1" w:styleId="Eventbodycopy">
    <w:name w:val="Event body copy"/>
    <w:basedOn w:val="Normal"/>
    <w:qFormat/>
    <w:rsid w:val="00BE632A"/>
    <w:pPr>
      <w:widowControl w:val="0"/>
      <w:suppressAutoHyphens/>
      <w:autoSpaceDE w:val="0"/>
      <w:autoSpaceDN w:val="0"/>
      <w:adjustRightInd w:val="0"/>
      <w:spacing w:line="24" w:lineRule="atLeast"/>
      <w:textAlignment w:val="center"/>
    </w:pPr>
    <w:rPr>
      <w:rFonts w:cs="Arial"/>
      <w:color w:val="000000"/>
      <w:szCs w:val="22"/>
    </w:rPr>
  </w:style>
  <w:style w:type="paragraph" w:styleId="ListBullet">
    <w:name w:val="List Bullet"/>
    <w:basedOn w:val="Normal"/>
    <w:autoRedefine/>
    <w:uiPriority w:val="99"/>
    <w:unhideWhenUsed/>
    <w:qFormat/>
    <w:rsid w:val="00BE632A"/>
    <w:rPr>
      <w:rFonts w:cs="Arial"/>
      <w:spacing w:val="-3"/>
      <w:kern w:val="1"/>
      <w:szCs w:val="20"/>
      <w:lang w:val="en-GB" w:eastAsia="en-US"/>
    </w:rPr>
  </w:style>
  <w:style w:type="paragraph" w:styleId="TOC1">
    <w:name w:val="toc 1"/>
    <w:basedOn w:val="Normal"/>
    <w:next w:val="Normal"/>
    <w:autoRedefine/>
    <w:uiPriority w:val="39"/>
    <w:unhideWhenUsed/>
    <w:qFormat/>
    <w:rsid w:val="0040062A"/>
    <w:pPr>
      <w:spacing w:after="100"/>
    </w:pPr>
  </w:style>
  <w:style w:type="paragraph" w:styleId="TOC2">
    <w:name w:val="toc 2"/>
    <w:basedOn w:val="Normal"/>
    <w:next w:val="Normal"/>
    <w:autoRedefine/>
    <w:uiPriority w:val="39"/>
    <w:unhideWhenUsed/>
    <w:qFormat/>
    <w:rsid w:val="00122779"/>
    <w:pPr>
      <w:tabs>
        <w:tab w:val="left" w:pos="709"/>
        <w:tab w:val="right" w:leader="dot" w:pos="8931"/>
      </w:tabs>
      <w:spacing w:after="100"/>
      <w:ind w:left="220"/>
    </w:pPr>
  </w:style>
  <w:style w:type="paragraph" w:styleId="TOC3">
    <w:name w:val="toc 3"/>
    <w:basedOn w:val="Normal"/>
    <w:next w:val="Normal"/>
    <w:autoRedefine/>
    <w:uiPriority w:val="39"/>
    <w:unhideWhenUsed/>
    <w:qFormat/>
    <w:rsid w:val="0041792A"/>
    <w:pPr>
      <w:tabs>
        <w:tab w:val="left" w:pos="1100"/>
        <w:tab w:val="right" w:leader="dot" w:pos="9016"/>
      </w:tabs>
      <w:spacing w:after="100"/>
      <w:ind w:left="440"/>
    </w:pPr>
  </w:style>
  <w:style w:type="character" w:styleId="Hyperlink">
    <w:name w:val="Hyperlink"/>
    <w:basedOn w:val="DefaultParagraphFont"/>
    <w:uiPriority w:val="99"/>
    <w:unhideWhenUsed/>
    <w:rsid w:val="0040062A"/>
    <w:rPr>
      <w:color w:val="0000FF" w:themeColor="hyperlink"/>
      <w:u w:val="single"/>
    </w:rPr>
  </w:style>
  <w:style w:type="paragraph" w:styleId="TOC4">
    <w:name w:val="toc 4"/>
    <w:basedOn w:val="Normal"/>
    <w:next w:val="Normal"/>
    <w:autoRedefine/>
    <w:uiPriority w:val="39"/>
    <w:unhideWhenUsed/>
    <w:rsid w:val="0040062A"/>
    <w:pPr>
      <w:spacing w:after="100"/>
      <w:ind w:left="660"/>
    </w:pPr>
  </w:style>
  <w:style w:type="paragraph" w:styleId="TOC5">
    <w:name w:val="toc 5"/>
    <w:basedOn w:val="Normal"/>
    <w:next w:val="Normal"/>
    <w:autoRedefine/>
    <w:uiPriority w:val="39"/>
    <w:unhideWhenUsed/>
    <w:rsid w:val="0040062A"/>
    <w:pPr>
      <w:spacing w:after="100"/>
      <w:ind w:left="880"/>
    </w:pPr>
  </w:style>
  <w:style w:type="character" w:styleId="CommentReference">
    <w:name w:val="annotation reference"/>
    <w:basedOn w:val="DefaultParagraphFont"/>
    <w:uiPriority w:val="99"/>
    <w:semiHidden/>
    <w:unhideWhenUsed/>
    <w:rsid w:val="0031122B"/>
    <w:rPr>
      <w:sz w:val="16"/>
      <w:szCs w:val="16"/>
    </w:rPr>
  </w:style>
  <w:style w:type="paragraph" w:styleId="CommentText">
    <w:name w:val="annotation text"/>
    <w:basedOn w:val="Normal"/>
    <w:link w:val="CommentTextChar"/>
    <w:uiPriority w:val="99"/>
    <w:unhideWhenUsed/>
    <w:rsid w:val="0031122B"/>
    <w:pPr>
      <w:spacing w:line="240" w:lineRule="auto"/>
    </w:pPr>
    <w:rPr>
      <w:sz w:val="20"/>
      <w:szCs w:val="20"/>
    </w:rPr>
  </w:style>
  <w:style w:type="character" w:customStyle="1" w:styleId="CommentTextChar">
    <w:name w:val="Comment Text Char"/>
    <w:basedOn w:val="DefaultParagraphFont"/>
    <w:link w:val="CommentText"/>
    <w:uiPriority w:val="99"/>
    <w:rsid w:val="0031122B"/>
    <w:rPr>
      <w:rFonts w:ascii="Arial" w:eastAsiaTheme="minorEastAsia" w:hAnsi="Arial"/>
      <w:sz w:val="20"/>
      <w:szCs w:val="20"/>
      <w:lang w:val="en-US" w:eastAsia="ja-JP"/>
    </w:rPr>
  </w:style>
  <w:style w:type="paragraph" w:styleId="CommentSubject">
    <w:name w:val="annotation subject"/>
    <w:basedOn w:val="CommentText"/>
    <w:next w:val="CommentText"/>
    <w:link w:val="CommentSubjectChar"/>
    <w:uiPriority w:val="99"/>
    <w:semiHidden/>
    <w:unhideWhenUsed/>
    <w:rsid w:val="0031122B"/>
    <w:rPr>
      <w:b/>
      <w:bCs/>
    </w:rPr>
  </w:style>
  <w:style w:type="character" w:customStyle="1" w:styleId="CommentSubjectChar">
    <w:name w:val="Comment Subject Char"/>
    <w:basedOn w:val="CommentTextChar"/>
    <w:link w:val="CommentSubject"/>
    <w:uiPriority w:val="99"/>
    <w:semiHidden/>
    <w:rsid w:val="0031122B"/>
    <w:rPr>
      <w:rFonts w:ascii="Arial" w:eastAsiaTheme="minorEastAsia" w:hAnsi="Arial"/>
      <w:b/>
      <w:bCs/>
      <w:sz w:val="20"/>
      <w:szCs w:val="20"/>
      <w:lang w:val="en-US" w:eastAsia="ja-JP"/>
    </w:rPr>
  </w:style>
  <w:style w:type="paragraph" w:customStyle="1" w:styleId="CEOBrief-Paragraph1">
    <w:name w:val="CEO Brief - Paragraph 1"/>
    <w:basedOn w:val="ListParagraph"/>
    <w:link w:val="CEOBrief-Paragraph1Char"/>
    <w:qFormat/>
    <w:rsid w:val="00524647"/>
    <w:pPr>
      <w:spacing w:after="120" w:line="240" w:lineRule="auto"/>
      <w:ind w:left="0"/>
      <w:contextualSpacing w:val="0"/>
    </w:pPr>
    <w:rPr>
      <w:rFonts w:eastAsia="Times New Roman" w:cs="Arial"/>
      <w:sz w:val="21"/>
      <w:szCs w:val="21"/>
      <w:lang w:eastAsia="en-US"/>
    </w:rPr>
  </w:style>
  <w:style w:type="character" w:customStyle="1" w:styleId="CEOBrief-Paragraph1Char">
    <w:name w:val="CEO Brief - Paragraph 1 Char"/>
    <w:basedOn w:val="DefaultParagraphFont"/>
    <w:link w:val="CEOBrief-Paragraph1"/>
    <w:rsid w:val="00524647"/>
    <w:rPr>
      <w:rFonts w:ascii="Arial" w:eastAsia="Times New Roman" w:hAnsi="Arial" w:cs="Arial"/>
      <w:sz w:val="21"/>
      <w:szCs w:val="21"/>
    </w:rPr>
  </w:style>
  <w:style w:type="table" w:styleId="TableGrid">
    <w:name w:val="Table Grid"/>
    <w:aliases w:val="HealthConsult"/>
    <w:basedOn w:val="TableNormal"/>
    <w:uiPriority w:val="39"/>
    <w:rsid w:val="00560BED"/>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ridTable4-Accent4">
    <w:name w:val="Grid Table 4 Accent 4"/>
    <w:basedOn w:val="TableNormal"/>
    <w:uiPriority w:val="49"/>
    <w:rsid w:val="00560BED"/>
    <w:pPr>
      <w:spacing w:after="0" w:line="240" w:lineRule="auto"/>
    </w:p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GridLight">
    <w:name w:val="Grid Table Light"/>
    <w:basedOn w:val="TableNormal"/>
    <w:uiPriority w:val="40"/>
    <w:rsid w:val="007B2C58"/>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AppendixStyle1">
    <w:name w:val="Appendix Style 1"/>
    <w:basedOn w:val="Normal"/>
    <w:next w:val="Normal"/>
    <w:link w:val="AppendixStyle1Char"/>
    <w:qFormat/>
    <w:rsid w:val="000C22B7"/>
    <w:pPr>
      <w:pageBreakBefore/>
      <w:numPr>
        <w:numId w:val="2"/>
      </w:numPr>
      <w:spacing w:before="200" w:after="240" w:line="276" w:lineRule="auto"/>
      <w:ind w:left="357" w:hanging="357"/>
      <w:outlineLvl w:val="1"/>
    </w:pPr>
    <w:rPr>
      <w:b/>
      <w:color w:val="6A2875"/>
      <w:sz w:val="44"/>
    </w:rPr>
  </w:style>
  <w:style w:type="paragraph" w:customStyle="1" w:styleId="CEOBrief-Heading1">
    <w:name w:val="CEO Brief - Heading 1"/>
    <w:basedOn w:val="ListParagraph"/>
    <w:link w:val="CEOBrief-Heading1Char"/>
    <w:qFormat/>
    <w:rsid w:val="000C22B7"/>
    <w:pPr>
      <w:keepNext/>
      <w:spacing w:before="120" w:after="60" w:line="240" w:lineRule="auto"/>
      <w:ind w:left="0"/>
      <w:contextualSpacing w:val="0"/>
    </w:pPr>
    <w:rPr>
      <w:rFonts w:eastAsia="Times New Roman" w:cs="Arial"/>
      <w:b/>
      <w:color w:val="6B2F76"/>
      <w:sz w:val="21"/>
      <w:szCs w:val="21"/>
      <w:lang w:eastAsia="en-US"/>
    </w:rPr>
  </w:style>
  <w:style w:type="character" w:customStyle="1" w:styleId="AppendixStyle1Char">
    <w:name w:val="Appendix Style 1 Char"/>
    <w:basedOn w:val="Heading1Char"/>
    <w:link w:val="AppendixStyle1"/>
    <w:rsid w:val="000C22B7"/>
    <w:rPr>
      <w:rFonts w:ascii="Arial" w:eastAsiaTheme="minorEastAsia" w:hAnsi="Arial" w:cs="Arial"/>
      <w:b/>
      <w:color w:val="6A2875"/>
      <w:sz w:val="44"/>
      <w:szCs w:val="24"/>
      <w:lang w:val="en-US" w:eastAsia="ja-JP"/>
    </w:rPr>
  </w:style>
  <w:style w:type="character" w:customStyle="1" w:styleId="CEOBrief-Heading1Char">
    <w:name w:val="CEO Brief - Heading 1 Char"/>
    <w:basedOn w:val="DefaultParagraphFont"/>
    <w:link w:val="CEOBrief-Heading1"/>
    <w:rsid w:val="000C22B7"/>
    <w:rPr>
      <w:rFonts w:ascii="Arial" w:eastAsia="Times New Roman" w:hAnsi="Arial" w:cs="Arial"/>
      <w:b/>
      <w:color w:val="6B2F76"/>
      <w:sz w:val="21"/>
      <w:szCs w:val="21"/>
    </w:rPr>
  </w:style>
  <w:style w:type="paragraph" w:customStyle="1" w:styleId="Table10ptheadingcentred">
    <w:name w:val="Table 10pt heading centred"/>
    <w:qFormat/>
    <w:rsid w:val="00994EB1"/>
    <w:pPr>
      <w:spacing w:after="0" w:line="240" w:lineRule="auto"/>
      <w:jc w:val="center"/>
    </w:pPr>
    <w:rPr>
      <w:rFonts w:ascii="Garamond" w:eastAsia="Calibri" w:hAnsi="Garamond" w:cs="Times New Roman"/>
      <w:b/>
      <w:color w:val="FFFFFF"/>
      <w:sz w:val="20"/>
    </w:rPr>
  </w:style>
  <w:style w:type="paragraph" w:customStyle="1" w:styleId="Table10ptheadingalignedleft">
    <w:name w:val="Table 10pt heading aligned left"/>
    <w:qFormat/>
    <w:rsid w:val="00994EB1"/>
    <w:pPr>
      <w:spacing w:after="0" w:line="240" w:lineRule="auto"/>
    </w:pPr>
    <w:rPr>
      <w:rFonts w:ascii="Garamond" w:eastAsia="Calibri" w:hAnsi="Garamond" w:cs="Times New Roman"/>
      <w:b/>
      <w:color w:val="FFFFFF"/>
      <w:sz w:val="20"/>
    </w:rPr>
  </w:style>
  <w:style w:type="table" w:styleId="GridTable2">
    <w:name w:val="Grid Table 2"/>
    <w:basedOn w:val="TableNormal"/>
    <w:uiPriority w:val="47"/>
    <w:rsid w:val="00BC1431"/>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paragraph" w:styleId="FootnoteText">
    <w:name w:val="footnote text"/>
    <w:basedOn w:val="Normal"/>
    <w:link w:val="FootnoteTextChar"/>
    <w:uiPriority w:val="99"/>
    <w:unhideWhenUsed/>
    <w:rsid w:val="007D024B"/>
    <w:pPr>
      <w:spacing w:after="0" w:line="240" w:lineRule="auto"/>
    </w:pPr>
    <w:rPr>
      <w:sz w:val="20"/>
      <w:szCs w:val="20"/>
    </w:rPr>
  </w:style>
  <w:style w:type="character" w:customStyle="1" w:styleId="FootnoteTextChar">
    <w:name w:val="Footnote Text Char"/>
    <w:basedOn w:val="DefaultParagraphFont"/>
    <w:link w:val="FootnoteText"/>
    <w:uiPriority w:val="99"/>
    <w:rsid w:val="007D024B"/>
    <w:rPr>
      <w:rFonts w:ascii="Arial" w:eastAsiaTheme="minorEastAsia" w:hAnsi="Arial"/>
      <w:sz w:val="20"/>
      <w:szCs w:val="20"/>
      <w:lang w:val="en-US" w:eastAsia="ja-JP"/>
    </w:rPr>
  </w:style>
  <w:style w:type="character" w:styleId="FootnoteReference">
    <w:name w:val="footnote reference"/>
    <w:basedOn w:val="DefaultParagraphFont"/>
    <w:uiPriority w:val="99"/>
    <w:semiHidden/>
    <w:unhideWhenUsed/>
    <w:rsid w:val="007D024B"/>
    <w:rPr>
      <w:vertAlign w:val="superscript"/>
    </w:rPr>
  </w:style>
  <w:style w:type="character" w:customStyle="1" w:styleId="BookTitle1">
    <w:name w:val="Book Title1"/>
    <w:uiPriority w:val="33"/>
    <w:qFormat/>
    <w:rsid w:val="007E7D01"/>
    <w:rPr>
      <w:i/>
      <w:iCs/>
      <w:smallCaps/>
      <w:spacing w:val="5"/>
    </w:rPr>
  </w:style>
  <w:style w:type="character" w:styleId="FollowedHyperlink">
    <w:name w:val="FollowedHyperlink"/>
    <w:basedOn w:val="DefaultParagraphFont"/>
    <w:uiPriority w:val="99"/>
    <w:semiHidden/>
    <w:unhideWhenUsed/>
    <w:rsid w:val="0072106F"/>
    <w:rPr>
      <w:color w:val="800080" w:themeColor="followedHyperlink"/>
      <w:u w:val="single"/>
    </w:rPr>
  </w:style>
  <w:style w:type="character" w:customStyle="1" w:styleId="ListParagraphChar">
    <w:name w:val="List Paragraph Char"/>
    <w:aliases w:val="Recommendation Char,List Paragraph1 Char,List Paragraph11 Char,Figure_name Char,Bullet- First level Char,Listenabsatz1 Char,L Char,Number Char,#List Paragraph Char,Bullet point Char,List Paragraph111 Char,F5 List Paragraph Char"/>
    <w:link w:val="ListParagraph"/>
    <w:uiPriority w:val="34"/>
    <w:qFormat/>
    <w:locked/>
    <w:rsid w:val="00AF7CAB"/>
    <w:rPr>
      <w:rFonts w:ascii="Arial" w:eastAsiaTheme="minorEastAsia" w:hAnsi="Arial"/>
      <w:szCs w:val="24"/>
      <w:lang w:eastAsia="ja-JP"/>
    </w:rPr>
  </w:style>
  <w:style w:type="numbering" w:customStyle="1" w:styleId="Singlepunch">
    <w:name w:val="Single punch"/>
    <w:rsid w:val="00E71323"/>
    <w:pPr>
      <w:numPr>
        <w:numId w:val="7"/>
      </w:numPr>
    </w:pPr>
  </w:style>
  <w:style w:type="paragraph" w:customStyle="1" w:styleId="Style2">
    <w:name w:val="Style2"/>
    <w:basedOn w:val="Heading1"/>
    <w:link w:val="Style2Char"/>
    <w:qFormat/>
    <w:rsid w:val="00E71323"/>
    <w:pPr>
      <w:keepNext/>
      <w:keepLines/>
      <w:numPr>
        <w:numId w:val="8"/>
      </w:numPr>
      <w:spacing w:before="240" w:after="0" w:line="360" w:lineRule="auto"/>
    </w:pPr>
    <w:rPr>
      <w:rFonts w:eastAsiaTheme="majorEastAsia" w:cstheme="majorBidi"/>
      <w:color w:val="002060"/>
      <w:sz w:val="32"/>
      <w:szCs w:val="32"/>
      <w:lang w:val="en-CA" w:eastAsia="en-AU"/>
    </w:rPr>
  </w:style>
  <w:style w:type="character" w:customStyle="1" w:styleId="Style2Char">
    <w:name w:val="Style2 Char"/>
    <w:basedOn w:val="DefaultParagraphFont"/>
    <w:link w:val="Style2"/>
    <w:rsid w:val="00E71323"/>
    <w:rPr>
      <w:rFonts w:ascii="Arial" w:eastAsiaTheme="majorEastAsia" w:hAnsi="Arial" w:cstheme="majorBidi"/>
      <w:b/>
      <w:color w:val="002060"/>
      <w:sz w:val="32"/>
      <w:szCs w:val="32"/>
      <w:lang w:val="en-CA" w:eastAsia="en-AU"/>
    </w:rPr>
  </w:style>
  <w:style w:type="paragraph" w:customStyle="1" w:styleId="TextEntryLine">
    <w:name w:val="TextEntryLine"/>
    <w:basedOn w:val="Normal"/>
    <w:qFormat/>
    <w:rsid w:val="00E71323"/>
    <w:pPr>
      <w:spacing w:before="240" w:after="0" w:line="240" w:lineRule="auto"/>
    </w:pPr>
    <w:rPr>
      <w:rFonts w:asciiTheme="minorHAnsi" w:hAnsiTheme="minorHAnsi"/>
      <w:szCs w:val="22"/>
      <w:lang w:val="en-US" w:eastAsia="en-US"/>
    </w:rPr>
  </w:style>
  <w:style w:type="paragraph" w:styleId="NormalWeb">
    <w:name w:val="Normal (Web)"/>
    <w:basedOn w:val="Normal"/>
    <w:uiPriority w:val="99"/>
    <w:unhideWhenUsed/>
    <w:rsid w:val="00E42EAD"/>
    <w:pPr>
      <w:spacing w:before="100" w:beforeAutospacing="1" w:after="100" w:afterAutospacing="1" w:line="240" w:lineRule="auto"/>
    </w:pPr>
    <w:rPr>
      <w:rFonts w:ascii="Times New Roman" w:eastAsia="Times New Roman" w:hAnsi="Times New Roman" w:cs="Times New Roman"/>
      <w:sz w:val="24"/>
      <w:lang w:eastAsia="en-AU"/>
    </w:rPr>
  </w:style>
  <w:style w:type="paragraph" w:customStyle="1" w:styleId="ExecutiveBrief-Heading1">
    <w:name w:val="Executive Brief - Heading 1"/>
    <w:basedOn w:val="ListParagraph"/>
    <w:qFormat/>
    <w:rsid w:val="00066EB1"/>
    <w:pPr>
      <w:numPr>
        <w:numId w:val="9"/>
      </w:numPr>
      <w:spacing w:before="120" w:after="120" w:line="240" w:lineRule="auto"/>
      <w:contextualSpacing w:val="0"/>
    </w:pPr>
    <w:rPr>
      <w:rFonts w:eastAsia="Times New Roman" w:cs="Arial"/>
      <w:b/>
      <w:color w:val="6B2F76"/>
      <w:szCs w:val="22"/>
      <w:lang w:eastAsia="en-US"/>
    </w:rPr>
  </w:style>
  <w:style w:type="paragraph" w:customStyle="1" w:styleId="ExecutiveBrief-Paragraph1">
    <w:name w:val="Executive Brief - Paragraph 1"/>
    <w:basedOn w:val="ListParagraph"/>
    <w:link w:val="ExecutiveBrief-Paragraph1Char"/>
    <w:qFormat/>
    <w:rsid w:val="00066EB1"/>
    <w:pPr>
      <w:numPr>
        <w:ilvl w:val="1"/>
        <w:numId w:val="9"/>
      </w:numPr>
      <w:spacing w:before="120" w:after="120" w:line="240" w:lineRule="auto"/>
      <w:contextualSpacing w:val="0"/>
    </w:pPr>
    <w:rPr>
      <w:rFonts w:eastAsia="Times New Roman" w:cs="Arial"/>
    </w:rPr>
  </w:style>
  <w:style w:type="paragraph" w:customStyle="1" w:styleId="ExecutiveBrief-Paragraph2">
    <w:name w:val="Executive Brief - Paragraph 2"/>
    <w:basedOn w:val="ExecutiveBrief-Paragraph1"/>
    <w:link w:val="ExecutiveBrief-Paragraph2Char"/>
    <w:qFormat/>
    <w:rsid w:val="00066EB1"/>
    <w:pPr>
      <w:numPr>
        <w:ilvl w:val="2"/>
      </w:numPr>
    </w:pPr>
  </w:style>
  <w:style w:type="character" w:customStyle="1" w:styleId="ExecutiveBrief-Paragraph1Char">
    <w:name w:val="Executive Brief - Paragraph 1 Char"/>
    <w:basedOn w:val="ListParagraphChar"/>
    <w:link w:val="ExecutiveBrief-Paragraph1"/>
    <w:rsid w:val="00066EB1"/>
    <w:rPr>
      <w:rFonts w:ascii="Arial" w:eastAsia="Times New Roman" w:hAnsi="Arial" w:cs="Arial"/>
      <w:szCs w:val="24"/>
      <w:lang w:eastAsia="ja-JP"/>
    </w:rPr>
  </w:style>
  <w:style w:type="character" w:customStyle="1" w:styleId="ExecutiveBrief-Paragraph2Char">
    <w:name w:val="Executive Brief - Paragraph 2 Char"/>
    <w:basedOn w:val="ExecutiveBrief-Paragraph1Char"/>
    <w:link w:val="ExecutiveBrief-Paragraph2"/>
    <w:rsid w:val="00066EB1"/>
    <w:rPr>
      <w:rFonts w:ascii="Arial" w:eastAsia="Times New Roman" w:hAnsi="Arial" w:cs="Arial"/>
      <w:szCs w:val="24"/>
      <w:lang w:eastAsia="ja-JP"/>
    </w:rPr>
  </w:style>
  <w:style w:type="character" w:customStyle="1" w:styleId="hlfld-contribauthor">
    <w:name w:val="hlfld-contribauthor"/>
    <w:basedOn w:val="DefaultParagraphFont"/>
    <w:rsid w:val="00351341"/>
  </w:style>
  <w:style w:type="character" w:customStyle="1" w:styleId="nlmgiven-names">
    <w:name w:val="nlm_given-names"/>
    <w:basedOn w:val="DefaultParagraphFont"/>
    <w:rsid w:val="00351341"/>
  </w:style>
  <w:style w:type="character" w:customStyle="1" w:styleId="nlmarticle-title">
    <w:name w:val="nlm_article-title"/>
    <w:basedOn w:val="DefaultParagraphFont"/>
    <w:rsid w:val="00351341"/>
  </w:style>
  <w:style w:type="character" w:customStyle="1" w:styleId="nlmyear">
    <w:name w:val="nlm_year"/>
    <w:basedOn w:val="DefaultParagraphFont"/>
    <w:rsid w:val="00351341"/>
  </w:style>
  <w:style w:type="character" w:customStyle="1" w:styleId="nlmfpage">
    <w:name w:val="nlm_fpage"/>
    <w:basedOn w:val="DefaultParagraphFont"/>
    <w:rsid w:val="00351341"/>
  </w:style>
  <w:style w:type="character" w:customStyle="1" w:styleId="nlmlpage">
    <w:name w:val="nlm_lpage"/>
    <w:basedOn w:val="DefaultParagraphFont"/>
    <w:rsid w:val="00351341"/>
  </w:style>
  <w:style w:type="paragraph" w:styleId="ListNumber2">
    <w:name w:val="List Number 2"/>
    <w:basedOn w:val="Normal"/>
    <w:semiHidden/>
    <w:rsid w:val="009627F9"/>
    <w:pPr>
      <w:numPr>
        <w:numId w:val="11"/>
      </w:numPr>
      <w:spacing w:after="240" w:line="240" w:lineRule="auto"/>
    </w:pPr>
    <w:rPr>
      <w:rFonts w:ascii="Times New Roman" w:eastAsia="Times New Roman" w:hAnsi="Times New Roman" w:cs="Times New Roman"/>
      <w:sz w:val="24"/>
      <w:lang w:eastAsia="en-US"/>
    </w:rPr>
  </w:style>
  <w:style w:type="character" w:customStyle="1" w:styleId="mi">
    <w:name w:val="mi"/>
    <w:basedOn w:val="DefaultParagraphFont"/>
    <w:rsid w:val="00C97128"/>
  </w:style>
  <w:style w:type="character" w:customStyle="1" w:styleId="mo">
    <w:name w:val="mo"/>
    <w:basedOn w:val="DefaultParagraphFont"/>
    <w:rsid w:val="00C97128"/>
  </w:style>
  <w:style w:type="character" w:customStyle="1" w:styleId="mfrac">
    <w:name w:val="mfrac"/>
    <w:basedOn w:val="DefaultParagraphFont"/>
    <w:rsid w:val="00C97128"/>
  </w:style>
  <w:style w:type="character" w:customStyle="1" w:styleId="mn">
    <w:name w:val="mn"/>
    <w:basedOn w:val="DefaultParagraphFont"/>
    <w:rsid w:val="00C97128"/>
  </w:style>
  <w:style w:type="character" w:customStyle="1" w:styleId="mtext">
    <w:name w:val="mtext"/>
    <w:basedOn w:val="DefaultParagraphFont"/>
    <w:rsid w:val="00C97128"/>
  </w:style>
  <w:style w:type="paragraph" w:customStyle="1" w:styleId="Datatable">
    <w:name w:val="Data table"/>
    <w:basedOn w:val="BodyText1"/>
    <w:link w:val="DatatableChar"/>
    <w:qFormat/>
    <w:rsid w:val="00F17A61"/>
    <w:pPr>
      <w:spacing w:after="0" w:line="288" w:lineRule="auto"/>
      <w:jc w:val="center"/>
    </w:pPr>
    <w:rPr>
      <w:lang w:eastAsia="ja-JP"/>
    </w:rPr>
  </w:style>
  <w:style w:type="character" w:customStyle="1" w:styleId="BodyText1Char">
    <w:name w:val="Body Text1 Char"/>
    <w:basedOn w:val="DefaultParagraphFont"/>
    <w:link w:val="BodyText1"/>
    <w:rsid w:val="00F17A61"/>
    <w:rPr>
      <w:rFonts w:ascii="Arial" w:eastAsia="MS Mincho" w:hAnsi="Arial" w:cs="FSMe-Bold"/>
      <w:spacing w:val="-2"/>
      <w:sz w:val="20"/>
      <w:szCs w:val="20"/>
    </w:rPr>
  </w:style>
  <w:style w:type="character" w:customStyle="1" w:styleId="DatatableChar">
    <w:name w:val="Data table Char"/>
    <w:basedOn w:val="BodyText1Char"/>
    <w:link w:val="Datatable"/>
    <w:rsid w:val="00F17A61"/>
    <w:rPr>
      <w:rFonts w:ascii="Arial" w:eastAsia="MS Mincho" w:hAnsi="Arial" w:cs="FSMe-Bold"/>
      <w:spacing w:val="-2"/>
      <w:sz w:val="20"/>
      <w:szCs w:val="20"/>
      <w:lang w:eastAsia="ja-JP"/>
    </w:rPr>
  </w:style>
  <w:style w:type="paragraph" w:customStyle="1" w:styleId="Datatotal">
    <w:name w:val="Data total"/>
    <w:basedOn w:val="Datatable"/>
    <w:qFormat/>
    <w:rsid w:val="00F17A61"/>
    <w:pPr>
      <w:spacing w:line="240" w:lineRule="auto"/>
      <w:contextualSpacing/>
    </w:pPr>
    <w:rPr>
      <w:b/>
    </w:rPr>
  </w:style>
  <w:style w:type="paragraph" w:customStyle="1" w:styleId="Heading2nonumber">
    <w:name w:val="Heading 2 no number"/>
    <w:basedOn w:val="Heading2"/>
    <w:link w:val="Heading2nonumberChar"/>
    <w:qFormat/>
    <w:rsid w:val="00540009"/>
    <w:pPr>
      <w:ind w:left="0" w:firstLine="0"/>
    </w:pPr>
  </w:style>
  <w:style w:type="paragraph" w:styleId="Revision">
    <w:name w:val="Revision"/>
    <w:hidden/>
    <w:uiPriority w:val="99"/>
    <w:semiHidden/>
    <w:rsid w:val="00A22C9E"/>
    <w:pPr>
      <w:spacing w:after="0" w:line="240" w:lineRule="auto"/>
    </w:pPr>
    <w:rPr>
      <w:rFonts w:ascii="Arial" w:eastAsiaTheme="minorEastAsia" w:hAnsi="Arial"/>
      <w:szCs w:val="24"/>
      <w:lang w:eastAsia="ja-JP"/>
    </w:rPr>
  </w:style>
  <w:style w:type="character" w:customStyle="1" w:styleId="Heading2nonumberChar">
    <w:name w:val="Heading 2 no number Char"/>
    <w:basedOn w:val="Heading2Char"/>
    <w:link w:val="Heading2nonumber"/>
    <w:rsid w:val="00540009"/>
    <w:rPr>
      <w:rFonts w:ascii="Arial" w:eastAsiaTheme="majorEastAsia" w:hAnsi="Arial" w:cstheme="majorBidi"/>
      <w:b/>
      <w:bCs/>
      <w:color w:val="6A2875"/>
      <w:sz w:val="44"/>
      <w:szCs w:val="26"/>
      <w:lang w:eastAsia="ja-JP"/>
    </w:rPr>
  </w:style>
  <w:style w:type="paragraph" w:customStyle="1" w:styleId="Heading3nonumber">
    <w:name w:val="Heading 3 no number"/>
    <w:basedOn w:val="Heading3"/>
    <w:link w:val="Heading3nonumberChar"/>
    <w:qFormat/>
    <w:rsid w:val="00786A87"/>
    <w:pPr>
      <w:numPr>
        <w:ilvl w:val="0"/>
        <w:numId w:val="0"/>
      </w:numPr>
      <w:ind w:left="357" w:hanging="357"/>
    </w:pPr>
  </w:style>
  <w:style w:type="character" w:customStyle="1" w:styleId="UnresolvedMention1">
    <w:name w:val="Unresolved Mention1"/>
    <w:basedOn w:val="DefaultParagraphFont"/>
    <w:uiPriority w:val="99"/>
    <w:semiHidden/>
    <w:unhideWhenUsed/>
    <w:rsid w:val="008176DE"/>
    <w:rPr>
      <w:color w:val="605E5C"/>
      <w:shd w:val="clear" w:color="auto" w:fill="E1DFDD"/>
    </w:rPr>
  </w:style>
  <w:style w:type="character" w:customStyle="1" w:styleId="Heading3nonumberChar">
    <w:name w:val="Heading 3 no number Char"/>
    <w:basedOn w:val="Heading3Char"/>
    <w:link w:val="Heading3nonumber"/>
    <w:rsid w:val="00786A87"/>
    <w:rPr>
      <w:rFonts w:ascii="Arial" w:eastAsiaTheme="minorEastAsia" w:hAnsi="Arial"/>
      <w:b/>
      <w:color w:val="6A2875"/>
      <w:sz w:val="30"/>
      <w:szCs w:val="30"/>
      <w:lang w:eastAsia="ja-JP"/>
    </w:rPr>
  </w:style>
  <w:style w:type="character" w:styleId="UnresolvedMention">
    <w:name w:val="Unresolved Mention"/>
    <w:basedOn w:val="DefaultParagraphFont"/>
    <w:uiPriority w:val="99"/>
    <w:semiHidden/>
    <w:unhideWhenUsed/>
    <w:rsid w:val="00FB7583"/>
    <w:rPr>
      <w:color w:val="605E5C"/>
      <w:shd w:val="clear" w:color="auto" w:fill="E1DFDD"/>
    </w:rPr>
  </w:style>
  <w:style w:type="character" w:styleId="Mention">
    <w:name w:val="Mention"/>
    <w:basedOn w:val="DefaultParagraphFont"/>
    <w:uiPriority w:val="99"/>
    <w:unhideWhenUsed/>
    <w:rsid w:val="008A6090"/>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50220468">
      <w:bodyDiv w:val="1"/>
      <w:marLeft w:val="0"/>
      <w:marRight w:val="0"/>
      <w:marTop w:val="0"/>
      <w:marBottom w:val="0"/>
      <w:divBdr>
        <w:top w:val="none" w:sz="0" w:space="0" w:color="auto"/>
        <w:left w:val="none" w:sz="0" w:space="0" w:color="auto"/>
        <w:bottom w:val="none" w:sz="0" w:space="0" w:color="auto"/>
        <w:right w:val="none" w:sz="0" w:space="0" w:color="auto"/>
      </w:divBdr>
      <w:divsChild>
        <w:div w:id="307174072">
          <w:marLeft w:val="547"/>
          <w:marRight w:val="0"/>
          <w:marTop w:val="0"/>
          <w:marBottom w:val="0"/>
          <w:divBdr>
            <w:top w:val="none" w:sz="0" w:space="0" w:color="auto"/>
            <w:left w:val="none" w:sz="0" w:space="0" w:color="auto"/>
            <w:bottom w:val="none" w:sz="0" w:space="0" w:color="auto"/>
            <w:right w:val="none" w:sz="0" w:space="0" w:color="auto"/>
          </w:divBdr>
        </w:div>
      </w:divsChild>
    </w:div>
    <w:div w:id="248542749">
      <w:bodyDiv w:val="1"/>
      <w:marLeft w:val="0"/>
      <w:marRight w:val="0"/>
      <w:marTop w:val="0"/>
      <w:marBottom w:val="0"/>
      <w:divBdr>
        <w:top w:val="none" w:sz="0" w:space="0" w:color="auto"/>
        <w:left w:val="none" w:sz="0" w:space="0" w:color="auto"/>
        <w:bottom w:val="none" w:sz="0" w:space="0" w:color="auto"/>
        <w:right w:val="none" w:sz="0" w:space="0" w:color="auto"/>
      </w:divBdr>
    </w:div>
    <w:div w:id="256595205">
      <w:bodyDiv w:val="1"/>
      <w:marLeft w:val="0"/>
      <w:marRight w:val="0"/>
      <w:marTop w:val="0"/>
      <w:marBottom w:val="0"/>
      <w:divBdr>
        <w:top w:val="none" w:sz="0" w:space="0" w:color="auto"/>
        <w:left w:val="none" w:sz="0" w:space="0" w:color="auto"/>
        <w:bottom w:val="none" w:sz="0" w:space="0" w:color="auto"/>
        <w:right w:val="none" w:sz="0" w:space="0" w:color="auto"/>
      </w:divBdr>
      <w:divsChild>
        <w:div w:id="417748537">
          <w:marLeft w:val="274"/>
          <w:marRight w:val="0"/>
          <w:marTop w:val="0"/>
          <w:marBottom w:val="0"/>
          <w:divBdr>
            <w:top w:val="none" w:sz="0" w:space="0" w:color="auto"/>
            <w:left w:val="none" w:sz="0" w:space="0" w:color="auto"/>
            <w:bottom w:val="none" w:sz="0" w:space="0" w:color="auto"/>
            <w:right w:val="none" w:sz="0" w:space="0" w:color="auto"/>
          </w:divBdr>
        </w:div>
        <w:div w:id="716469540">
          <w:marLeft w:val="274"/>
          <w:marRight w:val="0"/>
          <w:marTop w:val="0"/>
          <w:marBottom w:val="0"/>
          <w:divBdr>
            <w:top w:val="none" w:sz="0" w:space="0" w:color="auto"/>
            <w:left w:val="none" w:sz="0" w:space="0" w:color="auto"/>
            <w:bottom w:val="none" w:sz="0" w:space="0" w:color="auto"/>
            <w:right w:val="none" w:sz="0" w:space="0" w:color="auto"/>
          </w:divBdr>
        </w:div>
        <w:div w:id="968323126">
          <w:marLeft w:val="274"/>
          <w:marRight w:val="0"/>
          <w:marTop w:val="0"/>
          <w:marBottom w:val="0"/>
          <w:divBdr>
            <w:top w:val="none" w:sz="0" w:space="0" w:color="auto"/>
            <w:left w:val="none" w:sz="0" w:space="0" w:color="auto"/>
            <w:bottom w:val="none" w:sz="0" w:space="0" w:color="auto"/>
            <w:right w:val="none" w:sz="0" w:space="0" w:color="auto"/>
          </w:divBdr>
        </w:div>
      </w:divsChild>
    </w:div>
    <w:div w:id="282856801">
      <w:bodyDiv w:val="1"/>
      <w:marLeft w:val="0"/>
      <w:marRight w:val="0"/>
      <w:marTop w:val="0"/>
      <w:marBottom w:val="0"/>
      <w:divBdr>
        <w:top w:val="none" w:sz="0" w:space="0" w:color="auto"/>
        <w:left w:val="none" w:sz="0" w:space="0" w:color="auto"/>
        <w:bottom w:val="none" w:sz="0" w:space="0" w:color="auto"/>
        <w:right w:val="none" w:sz="0" w:space="0" w:color="auto"/>
      </w:divBdr>
    </w:div>
    <w:div w:id="346102830">
      <w:bodyDiv w:val="1"/>
      <w:marLeft w:val="0"/>
      <w:marRight w:val="0"/>
      <w:marTop w:val="0"/>
      <w:marBottom w:val="0"/>
      <w:divBdr>
        <w:top w:val="none" w:sz="0" w:space="0" w:color="auto"/>
        <w:left w:val="none" w:sz="0" w:space="0" w:color="auto"/>
        <w:bottom w:val="none" w:sz="0" w:space="0" w:color="auto"/>
        <w:right w:val="none" w:sz="0" w:space="0" w:color="auto"/>
      </w:divBdr>
    </w:div>
    <w:div w:id="358245214">
      <w:bodyDiv w:val="1"/>
      <w:marLeft w:val="0"/>
      <w:marRight w:val="0"/>
      <w:marTop w:val="0"/>
      <w:marBottom w:val="0"/>
      <w:divBdr>
        <w:top w:val="none" w:sz="0" w:space="0" w:color="auto"/>
        <w:left w:val="none" w:sz="0" w:space="0" w:color="auto"/>
        <w:bottom w:val="none" w:sz="0" w:space="0" w:color="auto"/>
        <w:right w:val="none" w:sz="0" w:space="0" w:color="auto"/>
      </w:divBdr>
      <w:divsChild>
        <w:div w:id="810638566">
          <w:marLeft w:val="547"/>
          <w:marRight w:val="0"/>
          <w:marTop w:val="0"/>
          <w:marBottom w:val="0"/>
          <w:divBdr>
            <w:top w:val="none" w:sz="0" w:space="0" w:color="auto"/>
            <w:left w:val="none" w:sz="0" w:space="0" w:color="auto"/>
            <w:bottom w:val="none" w:sz="0" w:space="0" w:color="auto"/>
            <w:right w:val="none" w:sz="0" w:space="0" w:color="auto"/>
          </w:divBdr>
        </w:div>
      </w:divsChild>
    </w:div>
    <w:div w:id="387652466">
      <w:bodyDiv w:val="1"/>
      <w:marLeft w:val="0"/>
      <w:marRight w:val="0"/>
      <w:marTop w:val="0"/>
      <w:marBottom w:val="0"/>
      <w:divBdr>
        <w:top w:val="none" w:sz="0" w:space="0" w:color="auto"/>
        <w:left w:val="none" w:sz="0" w:space="0" w:color="auto"/>
        <w:bottom w:val="none" w:sz="0" w:space="0" w:color="auto"/>
        <w:right w:val="none" w:sz="0" w:space="0" w:color="auto"/>
      </w:divBdr>
      <w:divsChild>
        <w:div w:id="16205055">
          <w:marLeft w:val="547"/>
          <w:marRight w:val="0"/>
          <w:marTop w:val="0"/>
          <w:marBottom w:val="0"/>
          <w:divBdr>
            <w:top w:val="none" w:sz="0" w:space="0" w:color="auto"/>
            <w:left w:val="none" w:sz="0" w:space="0" w:color="auto"/>
            <w:bottom w:val="none" w:sz="0" w:space="0" w:color="auto"/>
            <w:right w:val="none" w:sz="0" w:space="0" w:color="auto"/>
          </w:divBdr>
        </w:div>
      </w:divsChild>
    </w:div>
    <w:div w:id="467557108">
      <w:bodyDiv w:val="1"/>
      <w:marLeft w:val="0"/>
      <w:marRight w:val="0"/>
      <w:marTop w:val="0"/>
      <w:marBottom w:val="0"/>
      <w:divBdr>
        <w:top w:val="none" w:sz="0" w:space="0" w:color="auto"/>
        <w:left w:val="none" w:sz="0" w:space="0" w:color="auto"/>
        <w:bottom w:val="none" w:sz="0" w:space="0" w:color="auto"/>
        <w:right w:val="none" w:sz="0" w:space="0" w:color="auto"/>
      </w:divBdr>
      <w:divsChild>
        <w:div w:id="2134978397">
          <w:marLeft w:val="547"/>
          <w:marRight w:val="0"/>
          <w:marTop w:val="0"/>
          <w:marBottom w:val="0"/>
          <w:divBdr>
            <w:top w:val="none" w:sz="0" w:space="0" w:color="auto"/>
            <w:left w:val="none" w:sz="0" w:space="0" w:color="auto"/>
            <w:bottom w:val="none" w:sz="0" w:space="0" w:color="auto"/>
            <w:right w:val="none" w:sz="0" w:space="0" w:color="auto"/>
          </w:divBdr>
        </w:div>
      </w:divsChild>
    </w:div>
    <w:div w:id="503472599">
      <w:bodyDiv w:val="1"/>
      <w:marLeft w:val="0"/>
      <w:marRight w:val="0"/>
      <w:marTop w:val="0"/>
      <w:marBottom w:val="0"/>
      <w:divBdr>
        <w:top w:val="none" w:sz="0" w:space="0" w:color="auto"/>
        <w:left w:val="none" w:sz="0" w:space="0" w:color="auto"/>
        <w:bottom w:val="none" w:sz="0" w:space="0" w:color="auto"/>
        <w:right w:val="none" w:sz="0" w:space="0" w:color="auto"/>
      </w:divBdr>
    </w:div>
    <w:div w:id="525170785">
      <w:bodyDiv w:val="1"/>
      <w:marLeft w:val="0"/>
      <w:marRight w:val="0"/>
      <w:marTop w:val="0"/>
      <w:marBottom w:val="0"/>
      <w:divBdr>
        <w:top w:val="none" w:sz="0" w:space="0" w:color="auto"/>
        <w:left w:val="none" w:sz="0" w:space="0" w:color="auto"/>
        <w:bottom w:val="none" w:sz="0" w:space="0" w:color="auto"/>
        <w:right w:val="none" w:sz="0" w:space="0" w:color="auto"/>
      </w:divBdr>
    </w:div>
    <w:div w:id="540630480">
      <w:bodyDiv w:val="1"/>
      <w:marLeft w:val="0"/>
      <w:marRight w:val="0"/>
      <w:marTop w:val="0"/>
      <w:marBottom w:val="0"/>
      <w:divBdr>
        <w:top w:val="none" w:sz="0" w:space="0" w:color="auto"/>
        <w:left w:val="none" w:sz="0" w:space="0" w:color="auto"/>
        <w:bottom w:val="none" w:sz="0" w:space="0" w:color="auto"/>
        <w:right w:val="none" w:sz="0" w:space="0" w:color="auto"/>
      </w:divBdr>
      <w:divsChild>
        <w:div w:id="1019087473">
          <w:marLeft w:val="547"/>
          <w:marRight w:val="0"/>
          <w:marTop w:val="0"/>
          <w:marBottom w:val="0"/>
          <w:divBdr>
            <w:top w:val="none" w:sz="0" w:space="0" w:color="auto"/>
            <w:left w:val="none" w:sz="0" w:space="0" w:color="auto"/>
            <w:bottom w:val="none" w:sz="0" w:space="0" w:color="auto"/>
            <w:right w:val="none" w:sz="0" w:space="0" w:color="auto"/>
          </w:divBdr>
        </w:div>
        <w:div w:id="1608465717">
          <w:marLeft w:val="547"/>
          <w:marRight w:val="0"/>
          <w:marTop w:val="0"/>
          <w:marBottom w:val="0"/>
          <w:divBdr>
            <w:top w:val="none" w:sz="0" w:space="0" w:color="auto"/>
            <w:left w:val="none" w:sz="0" w:space="0" w:color="auto"/>
            <w:bottom w:val="none" w:sz="0" w:space="0" w:color="auto"/>
            <w:right w:val="none" w:sz="0" w:space="0" w:color="auto"/>
          </w:divBdr>
        </w:div>
      </w:divsChild>
    </w:div>
    <w:div w:id="541092893">
      <w:bodyDiv w:val="1"/>
      <w:marLeft w:val="0"/>
      <w:marRight w:val="0"/>
      <w:marTop w:val="0"/>
      <w:marBottom w:val="0"/>
      <w:divBdr>
        <w:top w:val="none" w:sz="0" w:space="0" w:color="auto"/>
        <w:left w:val="none" w:sz="0" w:space="0" w:color="auto"/>
        <w:bottom w:val="none" w:sz="0" w:space="0" w:color="auto"/>
        <w:right w:val="none" w:sz="0" w:space="0" w:color="auto"/>
      </w:divBdr>
    </w:div>
    <w:div w:id="547380128">
      <w:bodyDiv w:val="1"/>
      <w:marLeft w:val="0"/>
      <w:marRight w:val="0"/>
      <w:marTop w:val="0"/>
      <w:marBottom w:val="0"/>
      <w:divBdr>
        <w:top w:val="none" w:sz="0" w:space="0" w:color="auto"/>
        <w:left w:val="none" w:sz="0" w:space="0" w:color="auto"/>
        <w:bottom w:val="none" w:sz="0" w:space="0" w:color="auto"/>
        <w:right w:val="none" w:sz="0" w:space="0" w:color="auto"/>
      </w:divBdr>
      <w:divsChild>
        <w:div w:id="147748019">
          <w:marLeft w:val="0"/>
          <w:marRight w:val="0"/>
          <w:marTop w:val="240"/>
          <w:marBottom w:val="240"/>
          <w:divBdr>
            <w:top w:val="none" w:sz="0" w:space="0" w:color="auto"/>
            <w:left w:val="none" w:sz="0" w:space="0" w:color="auto"/>
            <w:bottom w:val="none" w:sz="0" w:space="0" w:color="auto"/>
            <w:right w:val="none" w:sz="0" w:space="0" w:color="auto"/>
          </w:divBdr>
        </w:div>
      </w:divsChild>
    </w:div>
    <w:div w:id="699628791">
      <w:bodyDiv w:val="1"/>
      <w:marLeft w:val="0"/>
      <w:marRight w:val="0"/>
      <w:marTop w:val="0"/>
      <w:marBottom w:val="0"/>
      <w:divBdr>
        <w:top w:val="none" w:sz="0" w:space="0" w:color="auto"/>
        <w:left w:val="none" w:sz="0" w:space="0" w:color="auto"/>
        <w:bottom w:val="none" w:sz="0" w:space="0" w:color="auto"/>
        <w:right w:val="none" w:sz="0" w:space="0" w:color="auto"/>
      </w:divBdr>
      <w:divsChild>
        <w:div w:id="1617519510">
          <w:marLeft w:val="547"/>
          <w:marRight w:val="0"/>
          <w:marTop w:val="0"/>
          <w:marBottom w:val="0"/>
          <w:divBdr>
            <w:top w:val="none" w:sz="0" w:space="0" w:color="auto"/>
            <w:left w:val="none" w:sz="0" w:space="0" w:color="auto"/>
            <w:bottom w:val="none" w:sz="0" w:space="0" w:color="auto"/>
            <w:right w:val="none" w:sz="0" w:space="0" w:color="auto"/>
          </w:divBdr>
        </w:div>
        <w:div w:id="2099908513">
          <w:marLeft w:val="547"/>
          <w:marRight w:val="0"/>
          <w:marTop w:val="0"/>
          <w:marBottom w:val="0"/>
          <w:divBdr>
            <w:top w:val="none" w:sz="0" w:space="0" w:color="auto"/>
            <w:left w:val="none" w:sz="0" w:space="0" w:color="auto"/>
            <w:bottom w:val="none" w:sz="0" w:space="0" w:color="auto"/>
            <w:right w:val="none" w:sz="0" w:space="0" w:color="auto"/>
          </w:divBdr>
        </w:div>
      </w:divsChild>
    </w:div>
    <w:div w:id="876743539">
      <w:bodyDiv w:val="1"/>
      <w:marLeft w:val="0"/>
      <w:marRight w:val="0"/>
      <w:marTop w:val="0"/>
      <w:marBottom w:val="0"/>
      <w:divBdr>
        <w:top w:val="none" w:sz="0" w:space="0" w:color="auto"/>
        <w:left w:val="none" w:sz="0" w:space="0" w:color="auto"/>
        <w:bottom w:val="none" w:sz="0" w:space="0" w:color="auto"/>
        <w:right w:val="none" w:sz="0" w:space="0" w:color="auto"/>
      </w:divBdr>
    </w:div>
    <w:div w:id="923605445">
      <w:bodyDiv w:val="1"/>
      <w:marLeft w:val="0"/>
      <w:marRight w:val="0"/>
      <w:marTop w:val="0"/>
      <w:marBottom w:val="0"/>
      <w:divBdr>
        <w:top w:val="none" w:sz="0" w:space="0" w:color="auto"/>
        <w:left w:val="none" w:sz="0" w:space="0" w:color="auto"/>
        <w:bottom w:val="none" w:sz="0" w:space="0" w:color="auto"/>
        <w:right w:val="none" w:sz="0" w:space="0" w:color="auto"/>
      </w:divBdr>
    </w:div>
    <w:div w:id="941954947">
      <w:bodyDiv w:val="1"/>
      <w:marLeft w:val="0"/>
      <w:marRight w:val="0"/>
      <w:marTop w:val="0"/>
      <w:marBottom w:val="0"/>
      <w:divBdr>
        <w:top w:val="none" w:sz="0" w:space="0" w:color="auto"/>
        <w:left w:val="none" w:sz="0" w:space="0" w:color="auto"/>
        <w:bottom w:val="none" w:sz="0" w:space="0" w:color="auto"/>
        <w:right w:val="none" w:sz="0" w:space="0" w:color="auto"/>
      </w:divBdr>
    </w:div>
    <w:div w:id="1018897648">
      <w:bodyDiv w:val="1"/>
      <w:marLeft w:val="0"/>
      <w:marRight w:val="0"/>
      <w:marTop w:val="0"/>
      <w:marBottom w:val="0"/>
      <w:divBdr>
        <w:top w:val="none" w:sz="0" w:space="0" w:color="auto"/>
        <w:left w:val="none" w:sz="0" w:space="0" w:color="auto"/>
        <w:bottom w:val="none" w:sz="0" w:space="0" w:color="auto"/>
        <w:right w:val="none" w:sz="0" w:space="0" w:color="auto"/>
      </w:divBdr>
    </w:div>
    <w:div w:id="1168407172">
      <w:bodyDiv w:val="1"/>
      <w:marLeft w:val="0"/>
      <w:marRight w:val="0"/>
      <w:marTop w:val="0"/>
      <w:marBottom w:val="0"/>
      <w:divBdr>
        <w:top w:val="none" w:sz="0" w:space="0" w:color="auto"/>
        <w:left w:val="none" w:sz="0" w:space="0" w:color="auto"/>
        <w:bottom w:val="none" w:sz="0" w:space="0" w:color="auto"/>
        <w:right w:val="none" w:sz="0" w:space="0" w:color="auto"/>
      </w:divBdr>
    </w:div>
    <w:div w:id="1290934942">
      <w:bodyDiv w:val="1"/>
      <w:marLeft w:val="0"/>
      <w:marRight w:val="0"/>
      <w:marTop w:val="0"/>
      <w:marBottom w:val="0"/>
      <w:divBdr>
        <w:top w:val="none" w:sz="0" w:space="0" w:color="auto"/>
        <w:left w:val="none" w:sz="0" w:space="0" w:color="auto"/>
        <w:bottom w:val="none" w:sz="0" w:space="0" w:color="auto"/>
        <w:right w:val="none" w:sz="0" w:space="0" w:color="auto"/>
      </w:divBdr>
      <w:divsChild>
        <w:div w:id="1577593878">
          <w:marLeft w:val="720"/>
          <w:marRight w:val="0"/>
          <w:marTop w:val="0"/>
          <w:marBottom w:val="0"/>
          <w:divBdr>
            <w:top w:val="none" w:sz="0" w:space="0" w:color="auto"/>
            <w:left w:val="none" w:sz="0" w:space="0" w:color="auto"/>
            <w:bottom w:val="none" w:sz="0" w:space="0" w:color="auto"/>
            <w:right w:val="none" w:sz="0" w:space="0" w:color="auto"/>
          </w:divBdr>
        </w:div>
      </w:divsChild>
    </w:div>
    <w:div w:id="1429810161">
      <w:bodyDiv w:val="1"/>
      <w:marLeft w:val="0"/>
      <w:marRight w:val="0"/>
      <w:marTop w:val="0"/>
      <w:marBottom w:val="0"/>
      <w:divBdr>
        <w:top w:val="none" w:sz="0" w:space="0" w:color="auto"/>
        <w:left w:val="none" w:sz="0" w:space="0" w:color="auto"/>
        <w:bottom w:val="none" w:sz="0" w:space="0" w:color="auto"/>
        <w:right w:val="none" w:sz="0" w:space="0" w:color="auto"/>
      </w:divBdr>
    </w:div>
    <w:div w:id="1553271406">
      <w:bodyDiv w:val="1"/>
      <w:marLeft w:val="0"/>
      <w:marRight w:val="0"/>
      <w:marTop w:val="0"/>
      <w:marBottom w:val="0"/>
      <w:divBdr>
        <w:top w:val="none" w:sz="0" w:space="0" w:color="auto"/>
        <w:left w:val="none" w:sz="0" w:space="0" w:color="auto"/>
        <w:bottom w:val="none" w:sz="0" w:space="0" w:color="auto"/>
        <w:right w:val="none" w:sz="0" w:space="0" w:color="auto"/>
      </w:divBdr>
      <w:divsChild>
        <w:div w:id="665321925">
          <w:marLeft w:val="547"/>
          <w:marRight w:val="0"/>
          <w:marTop w:val="0"/>
          <w:marBottom w:val="0"/>
          <w:divBdr>
            <w:top w:val="none" w:sz="0" w:space="0" w:color="auto"/>
            <w:left w:val="none" w:sz="0" w:space="0" w:color="auto"/>
            <w:bottom w:val="none" w:sz="0" w:space="0" w:color="auto"/>
            <w:right w:val="none" w:sz="0" w:space="0" w:color="auto"/>
          </w:divBdr>
        </w:div>
        <w:div w:id="1715733338">
          <w:marLeft w:val="547"/>
          <w:marRight w:val="0"/>
          <w:marTop w:val="0"/>
          <w:marBottom w:val="0"/>
          <w:divBdr>
            <w:top w:val="none" w:sz="0" w:space="0" w:color="auto"/>
            <w:left w:val="none" w:sz="0" w:space="0" w:color="auto"/>
            <w:bottom w:val="none" w:sz="0" w:space="0" w:color="auto"/>
            <w:right w:val="none" w:sz="0" w:space="0" w:color="auto"/>
          </w:divBdr>
        </w:div>
      </w:divsChild>
    </w:div>
    <w:div w:id="1649288713">
      <w:bodyDiv w:val="1"/>
      <w:marLeft w:val="0"/>
      <w:marRight w:val="0"/>
      <w:marTop w:val="0"/>
      <w:marBottom w:val="0"/>
      <w:divBdr>
        <w:top w:val="none" w:sz="0" w:space="0" w:color="auto"/>
        <w:left w:val="none" w:sz="0" w:space="0" w:color="auto"/>
        <w:bottom w:val="none" w:sz="0" w:space="0" w:color="auto"/>
        <w:right w:val="none" w:sz="0" w:space="0" w:color="auto"/>
      </w:divBdr>
      <w:divsChild>
        <w:div w:id="685595387">
          <w:marLeft w:val="720"/>
          <w:marRight w:val="0"/>
          <w:marTop w:val="210"/>
          <w:marBottom w:val="0"/>
          <w:divBdr>
            <w:top w:val="none" w:sz="0" w:space="0" w:color="auto"/>
            <w:left w:val="none" w:sz="0" w:space="0" w:color="auto"/>
            <w:bottom w:val="none" w:sz="0" w:space="0" w:color="auto"/>
            <w:right w:val="none" w:sz="0" w:space="0" w:color="auto"/>
          </w:divBdr>
        </w:div>
        <w:div w:id="1138259463">
          <w:marLeft w:val="720"/>
          <w:marRight w:val="0"/>
          <w:marTop w:val="210"/>
          <w:marBottom w:val="0"/>
          <w:divBdr>
            <w:top w:val="none" w:sz="0" w:space="0" w:color="auto"/>
            <w:left w:val="none" w:sz="0" w:space="0" w:color="auto"/>
            <w:bottom w:val="none" w:sz="0" w:space="0" w:color="auto"/>
            <w:right w:val="none" w:sz="0" w:space="0" w:color="auto"/>
          </w:divBdr>
        </w:div>
        <w:div w:id="2070691693">
          <w:marLeft w:val="720"/>
          <w:marRight w:val="0"/>
          <w:marTop w:val="210"/>
          <w:marBottom w:val="0"/>
          <w:divBdr>
            <w:top w:val="none" w:sz="0" w:space="0" w:color="auto"/>
            <w:left w:val="none" w:sz="0" w:space="0" w:color="auto"/>
            <w:bottom w:val="none" w:sz="0" w:space="0" w:color="auto"/>
            <w:right w:val="none" w:sz="0" w:space="0" w:color="auto"/>
          </w:divBdr>
        </w:div>
      </w:divsChild>
    </w:div>
    <w:div w:id="1656373070">
      <w:bodyDiv w:val="1"/>
      <w:marLeft w:val="0"/>
      <w:marRight w:val="0"/>
      <w:marTop w:val="0"/>
      <w:marBottom w:val="0"/>
      <w:divBdr>
        <w:top w:val="none" w:sz="0" w:space="0" w:color="auto"/>
        <w:left w:val="none" w:sz="0" w:space="0" w:color="auto"/>
        <w:bottom w:val="none" w:sz="0" w:space="0" w:color="auto"/>
        <w:right w:val="none" w:sz="0" w:space="0" w:color="auto"/>
      </w:divBdr>
    </w:div>
    <w:div w:id="1731230407">
      <w:bodyDiv w:val="1"/>
      <w:marLeft w:val="0"/>
      <w:marRight w:val="0"/>
      <w:marTop w:val="0"/>
      <w:marBottom w:val="0"/>
      <w:divBdr>
        <w:top w:val="none" w:sz="0" w:space="0" w:color="auto"/>
        <w:left w:val="none" w:sz="0" w:space="0" w:color="auto"/>
        <w:bottom w:val="none" w:sz="0" w:space="0" w:color="auto"/>
        <w:right w:val="none" w:sz="0" w:space="0" w:color="auto"/>
      </w:divBdr>
      <w:divsChild>
        <w:div w:id="682323144">
          <w:marLeft w:val="547"/>
          <w:marRight w:val="0"/>
          <w:marTop w:val="0"/>
          <w:marBottom w:val="0"/>
          <w:divBdr>
            <w:top w:val="none" w:sz="0" w:space="0" w:color="auto"/>
            <w:left w:val="none" w:sz="0" w:space="0" w:color="auto"/>
            <w:bottom w:val="none" w:sz="0" w:space="0" w:color="auto"/>
            <w:right w:val="none" w:sz="0" w:space="0" w:color="auto"/>
          </w:divBdr>
        </w:div>
      </w:divsChild>
    </w:div>
    <w:div w:id="1790784230">
      <w:bodyDiv w:val="1"/>
      <w:marLeft w:val="0"/>
      <w:marRight w:val="0"/>
      <w:marTop w:val="0"/>
      <w:marBottom w:val="0"/>
      <w:divBdr>
        <w:top w:val="none" w:sz="0" w:space="0" w:color="auto"/>
        <w:left w:val="none" w:sz="0" w:space="0" w:color="auto"/>
        <w:bottom w:val="none" w:sz="0" w:space="0" w:color="auto"/>
        <w:right w:val="none" w:sz="0" w:space="0" w:color="auto"/>
      </w:divBdr>
      <w:divsChild>
        <w:div w:id="2035307028">
          <w:marLeft w:val="547"/>
          <w:marRight w:val="0"/>
          <w:marTop w:val="0"/>
          <w:marBottom w:val="0"/>
          <w:divBdr>
            <w:top w:val="none" w:sz="0" w:space="0" w:color="auto"/>
            <w:left w:val="none" w:sz="0" w:space="0" w:color="auto"/>
            <w:bottom w:val="none" w:sz="0" w:space="0" w:color="auto"/>
            <w:right w:val="none" w:sz="0" w:space="0" w:color="auto"/>
          </w:divBdr>
        </w:div>
      </w:divsChild>
    </w:div>
    <w:div w:id="1847089292">
      <w:bodyDiv w:val="1"/>
      <w:marLeft w:val="0"/>
      <w:marRight w:val="0"/>
      <w:marTop w:val="0"/>
      <w:marBottom w:val="0"/>
      <w:divBdr>
        <w:top w:val="none" w:sz="0" w:space="0" w:color="auto"/>
        <w:left w:val="none" w:sz="0" w:space="0" w:color="auto"/>
        <w:bottom w:val="none" w:sz="0" w:space="0" w:color="auto"/>
        <w:right w:val="none" w:sz="0" w:space="0" w:color="auto"/>
      </w:divBdr>
    </w:div>
    <w:div w:id="1900897994">
      <w:bodyDiv w:val="1"/>
      <w:marLeft w:val="0"/>
      <w:marRight w:val="0"/>
      <w:marTop w:val="0"/>
      <w:marBottom w:val="0"/>
      <w:divBdr>
        <w:top w:val="none" w:sz="0" w:space="0" w:color="auto"/>
        <w:left w:val="none" w:sz="0" w:space="0" w:color="auto"/>
        <w:bottom w:val="none" w:sz="0" w:space="0" w:color="auto"/>
        <w:right w:val="none" w:sz="0" w:space="0" w:color="auto"/>
      </w:divBdr>
    </w:div>
    <w:div w:id="1951935944">
      <w:bodyDiv w:val="1"/>
      <w:marLeft w:val="0"/>
      <w:marRight w:val="0"/>
      <w:marTop w:val="0"/>
      <w:marBottom w:val="0"/>
      <w:divBdr>
        <w:top w:val="none" w:sz="0" w:space="0" w:color="auto"/>
        <w:left w:val="none" w:sz="0" w:space="0" w:color="auto"/>
        <w:bottom w:val="none" w:sz="0" w:space="0" w:color="auto"/>
        <w:right w:val="none" w:sz="0" w:space="0" w:color="auto"/>
      </w:divBdr>
      <w:divsChild>
        <w:div w:id="1607538049">
          <w:marLeft w:val="720"/>
          <w:marRight w:val="0"/>
          <w:marTop w:val="0"/>
          <w:marBottom w:val="0"/>
          <w:divBdr>
            <w:top w:val="none" w:sz="0" w:space="0" w:color="auto"/>
            <w:left w:val="none" w:sz="0" w:space="0" w:color="auto"/>
            <w:bottom w:val="none" w:sz="0" w:space="0" w:color="auto"/>
            <w:right w:val="none" w:sz="0" w:space="0" w:color="auto"/>
          </w:divBdr>
        </w:div>
      </w:divsChild>
    </w:div>
    <w:div w:id="2011059099">
      <w:bodyDiv w:val="1"/>
      <w:marLeft w:val="0"/>
      <w:marRight w:val="0"/>
      <w:marTop w:val="0"/>
      <w:marBottom w:val="0"/>
      <w:divBdr>
        <w:top w:val="none" w:sz="0" w:space="0" w:color="auto"/>
        <w:left w:val="none" w:sz="0" w:space="0" w:color="auto"/>
        <w:bottom w:val="none" w:sz="0" w:space="0" w:color="auto"/>
        <w:right w:val="none" w:sz="0" w:space="0" w:color="auto"/>
      </w:divBdr>
    </w:div>
    <w:div w:id="2035034539">
      <w:bodyDiv w:val="1"/>
      <w:marLeft w:val="0"/>
      <w:marRight w:val="0"/>
      <w:marTop w:val="0"/>
      <w:marBottom w:val="0"/>
      <w:divBdr>
        <w:top w:val="none" w:sz="0" w:space="0" w:color="auto"/>
        <w:left w:val="none" w:sz="0" w:space="0" w:color="auto"/>
        <w:bottom w:val="none" w:sz="0" w:space="0" w:color="auto"/>
        <w:right w:val="none" w:sz="0" w:space="0" w:color="auto"/>
      </w:divBdr>
      <w:divsChild>
        <w:div w:id="744498181">
          <w:marLeft w:val="547"/>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footer" Target="footer5.xml"/><Relationship Id="rId26" Type="http://schemas.openxmlformats.org/officeDocument/2006/relationships/image" Target="media/image3.png"/><Relationship Id="rId39" Type="http://schemas.openxmlformats.org/officeDocument/2006/relationships/fontTable" Target="fontTable.xml"/><Relationship Id="rId21" Type="http://schemas.openxmlformats.org/officeDocument/2006/relationships/chart" Target="charts/chart3.xml"/><Relationship Id="rId34" Type="http://schemas.openxmlformats.org/officeDocument/2006/relationships/footer" Target="footer12.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footer" Target="footer4.xml"/><Relationship Id="rId25" Type="http://schemas.openxmlformats.org/officeDocument/2006/relationships/footer" Target="footer9.xml"/><Relationship Id="rId33" Type="http://schemas.openxmlformats.org/officeDocument/2006/relationships/footer" Target="footer11.xml"/><Relationship Id="rId38" Type="http://schemas.openxmlformats.org/officeDocument/2006/relationships/footer" Target="footer13.xml"/><Relationship Id="rId2" Type="http://schemas.openxmlformats.org/officeDocument/2006/relationships/customXml" Target="../customXml/item2.xml"/><Relationship Id="rId16" Type="http://schemas.openxmlformats.org/officeDocument/2006/relationships/footer" Target="footer3.xml"/><Relationship Id="rId20" Type="http://schemas.openxmlformats.org/officeDocument/2006/relationships/chart" Target="charts/chart2.xml"/><Relationship Id="rId29" Type="http://schemas.openxmlformats.org/officeDocument/2006/relationships/image" Target="media/image6.pn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g"/><Relationship Id="rId24" Type="http://schemas.openxmlformats.org/officeDocument/2006/relationships/footer" Target="footer8.xml"/><Relationship Id="rId32" Type="http://schemas.openxmlformats.org/officeDocument/2006/relationships/image" Target="media/image8.png"/><Relationship Id="rId37" Type="http://schemas.openxmlformats.org/officeDocument/2006/relationships/image" Target="media/image11.png"/><Relationship Id="rId40"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header" Target="header2.xml"/><Relationship Id="rId23" Type="http://schemas.openxmlformats.org/officeDocument/2006/relationships/footer" Target="footer7.xml"/><Relationship Id="rId28" Type="http://schemas.openxmlformats.org/officeDocument/2006/relationships/image" Target="media/image5.png"/><Relationship Id="rId36" Type="http://schemas.openxmlformats.org/officeDocument/2006/relationships/image" Target="media/image10.png"/><Relationship Id="rId10" Type="http://schemas.openxmlformats.org/officeDocument/2006/relationships/endnotes" Target="endnotes.xml"/><Relationship Id="rId19" Type="http://schemas.openxmlformats.org/officeDocument/2006/relationships/chart" Target="charts/chart1.xml"/><Relationship Id="rId31" Type="http://schemas.openxmlformats.org/officeDocument/2006/relationships/footer" Target="footer10.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footer" Target="footer6.xml"/><Relationship Id="rId27" Type="http://schemas.openxmlformats.org/officeDocument/2006/relationships/image" Target="media/image4.png"/><Relationship Id="rId30" Type="http://schemas.openxmlformats.org/officeDocument/2006/relationships/image" Target="media/image7.png"/><Relationship Id="rId35" Type="http://schemas.openxmlformats.org/officeDocument/2006/relationships/image" Target="media/image9.png"/><Relationship Id="rId8" Type="http://schemas.openxmlformats.org/officeDocument/2006/relationships/webSettings" Target="webSettings.xml"/><Relationship Id="rId3" Type="http://schemas.openxmlformats.org/officeDocument/2006/relationships/customXml" Target="../customXml/item3.xml"/></Relationships>
</file>

<file path=word/_rels/footer3.xml.rels><?xml version="1.0" encoding="UTF-8" standalone="yes"?>
<Relationships xmlns="http://schemas.openxmlformats.org/package/2006/relationships"><Relationship Id="rId1" Type="http://schemas.openxmlformats.org/officeDocument/2006/relationships/image" Target="media/image2.jpg"/></Relationships>
</file>

<file path=word/_rels/footnotes.xml.rels><?xml version="1.0" encoding="UTF-8" standalone="yes"?>
<Relationships xmlns="http://schemas.openxmlformats.org/package/2006/relationships"><Relationship Id="rId3" Type="http://schemas.openxmlformats.org/officeDocument/2006/relationships/hyperlink" Target="https://www.realwell.org.au/wp-content/uploads/2016/03/PEEMFactSheet-June-03-06-2016.pdf" TargetMode="External"/><Relationship Id="rId2" Type="http://schemas.openxmlformats.org/officeDocument/2006/relationships/hyperlink" Target="https://ourguidelines.ndis.gov.au/early-childhood/early-childhood-approach" TargetMode="External"/><Relationship Id="rId1" Type="http://schemas.openxmlformats.org/officeDocument/2006/relationships/hyperlink" Target="https://ourguidelines.ndis.gov.au/early-childhood/early-childhood-approach" TargetMode="Externa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word/charts/_rels/chart3.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package" Target="../embeddings/Microsoft_Excel_Worksheet2.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Sheet1!$B$1</c:f>
              <c:strCache>
                <c:ptCount val="1"/>
                <c:pt idx="0">
                  <c:v>GAS</c:v>
                </c:pt>
              </c:strCache>
            </c:strRef>
          </c:tx>
          <c:spPr>
            <a:ln w="19050" cap="rnd">
              <a:solidFill>
                <a:srgbClr val="6B2976"/>
              </a:solidFill>
              <a:round/>
            </a:ln>
            <a:effectLst/>
          </c:spPr>
          <c:marker>
            <c:symbol val="none"/>
          </c:marker>
          <c:dLbls>
            <c:dLbl>
              <c:idx val="0"/>
              <c:layout>
                <c:manualLayout>
                  <c:x val="-4.2766294838145272E-2"/>
                  <c:y val="2.979158855143107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C85B-47C5-B23C-5E61FB513951}"/>
                </c:ext>
              </c:extLst>
            </c:dLbl>
            <c:dLbl>
              <c:idx val="1"/>
              <c:layout>
                <c:manualLayout>
                  <c:x val="-1.6342592592592593E-2"/>
                  <c:y val="4.169635045619297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C85B-47C5-B23C-5E61FB513951}"/>
                </c:ext>
              </c:extLst>
            </c:dLbl>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dk1">
                        <a:lumMod val="75000"/>
                        <a:lumOff val="25000"/>
                      </a:schemeClr>
                    </a:solidFill>
                    <a:latin typeface="Arial" panose="020B0604020202020204" pitchFamily="34" charset="0"/>
                    <a:ea typeface="+mn-ea"/>
                    <a:cs typeface="Arial" panose="020B0604020202020204" pitchFamily="34"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cat>
            <c:strRef>
              <c:f>Sheet1!$A$2:$A$3</c:f>
              <c:strCache>
                <c:ptCount val="2"/>
                <c:pt idx="0">
                  <c:v>Goal setting</c:v>
                </c:pt>
                <c:pt idx="1">
                  <c:v>Reassessment</c:v>
                </c:pt>
              </c:strCache>
            </c:strRef>
          </c:cat>
          <c:val>
            <c:numRef>
              <c:f>Sheet1!$B$2:$B$3</c:f>
              <c:numCache>
                <c:formatCode>General</c:formatCode>
                <c:ptCount val="2"/>
                <c:pt idx="0">
                  <c:v>33.4</c:v>
                </c:pt>
                <c:pt idx="1">
                  <c:v>51</c:v>
                </c:pt>
              </c:numCache>
            </c:numRef>
          </c:val>
          <c:smooth val="0"/>
          <c:extLst>
            <c:ext xmlns:c16="http://schemas.microsoft.com/office/drawing/2014/chart" uri="{C3380CC4-5D6E-409C-BE32-E72D297353CC}">
              <c16:uniqueId val="{00000000-C85B-47C5-B23C-5E61FB513951}"/>
            </c:ext>
          </c:extLst>
        </c:ser>
        <c:ser>
          <c:idx val="1"/>
          <c:order val="1"/>
          <c:tx>
            <c:strRef>
              <c:f>Sheet1!$C$1</c:f>
              <c:strCache>
                <c:ptCount val="1"/>
                <c:pt idx="0">
                  <c:v>GAS-light</c:v>
                </c:pt>
              </c:strCache>
            </c:strRef>
          </c:tx>
          <c:spPr>
            <a:ln w="19050" cap="rnd">
              <a:solidFill>
                <a:srgbClr val="8AC640"/>
              </a:solidFill>
              <a:round/>
            </a:ln>
            <a:effectLst/>
          </c:spPr>
          <c:marker>
            <c:symbol val="none"/>
          </c:marker>
          <c:dLbls>
            <c:dLbl>
              <c:idx val="1"/>
              <c:layout>
                <c:manualLayout>
                  <c:x val="-4.2766294838145313E-2"/>
                  <c:y val="-3.37004749406324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C85B-47C5-B23C-5E61FB513951}"/>
                </c:ext>
              </c:extLst>
            </c:dLbl>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dk1">
                        <a:lumMod val="75000"/>
                        <a:lumOff val="25000"/>
                      </a:schemeClr>
                    </a:solidFill>
                    <a:latin typeface="Arial" panose="020B0604020202020204" pitchFamily="34" charset="0"/>
                    <a:ea typeface="+mn-ea"/>
                    <a:cs typeface="Arial" panose="020B0604020202020204" pitchFamily="34"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cat>
            <c:strRef>
              <c:f>Sheet1!$A$2:$A$3</c:f>
              <c:strCache>
                <c:ptCount val="2"/>
                <c:pt idx="0">
                  <c:v>Goal setting</c:v>
                </c:pt>
                <c:pt idx="1">
                  <c:v>Reassessment</c:v>
                </c:pt>
              </c:strCache>
            </c:strRef>
          </c:cat>
          <c:val>
            <c:numRef>
              <c:f>Sheet1!$C$2:$C$3</c:f>
              <c:numCache>
                <c:formatCode>General</c:formatCode>
                <c:ptCount val="2"/>
                <c:pt idx="0">
                  <c:v>33.9</c:v>
                </c:pt>
                <c:pt idx="1">
                  <c:v>51.1</c:v>
                </c:pt>
              </c:numCache>
            </c:numRef>
          </c:val>
          <c:smooth val="0"/>
          <c:extLst>
            <c:ext xmlns:c16="http://schemas.microsoft.com/office/drawing/2014/chart" uri="{C3380CC4-5D6E-409C-BE32-E72D297353CC}">
              <c16:uniqueId val="{00000001-C85B-47C5-B23C-5E61FB513951}"/>
            </c:ext>
          </c:extLst>
        </c:ser>
        <c:dLbls>
          <c:dLblPos val="t"/>
          <c:showLegendKey val="0"/>
          <c:showVal val="1"/>
          <c:showCatName val="0"/>
          <c:showSerName val="0"/>
          <c:showPercent val="0"/>
          <c:showBubbleSize val="0"/>
        </c:dLbls>
        <c:smooth val="0"/>
        <c:axId val="475103135"/>
        <c:axId val="475104799"/>
      </c:lineChart>
      <c:catAx>
        <c:axId val="475103135"/>
        <c:scaling>
          <c:orientation val="minMax"/>
        </c:scaling>
        <c:delete val="0"/>
        <c:axPos val="b"/>
        <c:majorGridlines>
          <c:spPr>
            <a:ln w="9525" cap="flat" cmpd="sng" algn="ctr">
              <a:solidFill>
                <a:schemeClr val="dk1">
                  <a:lumMod val="15000"/>
                  <a:lumOff val="85000"/>
                  <a:alpha val="54000"/>
                </a:schemeClr>
              </a:solidFill>
              <a:round/>
            </a:ln>
            <a:effectLst/>
          </c:spPr>
        </c:majorGridlines>
        <c:minorGridlines>
          <c:spPr>
            <a:ln w="9525" cap="flat" cmpd="sng" algn="ctr">
              <a:solidFill>
                <a:schemeClr val="dk1">
                  <a:lumMod val="15000"/>
                  <a:lumOff val="85000"/>
                  <a:alpha val="51000"/>
                </a:schemeClr>
              </a:solidFill>
              <a:round/>
            </a:ln>
            <a:effectLst/>
          </c:spPr>
        </c:minorGridlines>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100" b="0" i="0" u="none" strike="noStrike" kern="1200" cap="none" spc="0" normalizeH="0" baseline="0">
                <a:solidFill>
                  <a:schemeClr val="tx1"/>
                </a:solidFill>
                <a:latin typeface="Arial" panose="020B0604020202020204" pitchFamily="34" charset="0"/>
                <a:ea typeface="+mn-ea"/>
                <a:cs typeface="Arial" panose="020B0604020202020204" pitchFamily="34" charset="0"/>
              </a:defRPr>
            </a:pPr>
            <a:endParaRPr lang="en-US"/>
          </a:p>
        </c:txPr>
        <c:crossAx val="475104799"/>
        <c:crosses val="autoZero"/>
        <c:auto val="1"/>
        <c:lblAlgn val="ctr"/>
        <c:lblOffset val="100"/>
        <c:noMultiLvlLbl val="0"/>
      </c:catAx>
      <c:valAx>
        <c:axId val="475104799"/>
        <c:scaling>
          <c:orientation val="minMax"/>
          <c:max val="60"/>
          <c:min val="30"/>
        </c:scaling>
        <c:delete val="0"/>
        <c:axPos val="l"/>
        <c:majorGridlines>
          <c:spPr>
            <a:ln w="9525" cap="flat" cmpd="sng" algn="ctr">
              <a:noFill/>
              <a:round/>
            </a:ln>
            <a:effectLst/>
          </c:spPr>
        </c:majorGridlines>
        <c:title>
          <c:tx>
            <c:rich>
              <a:bodyPr rot="-54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r>
                  <a:rPr lang="en-AU" sz="1100" b="0">
                    <a:solidFill>
                      <a:schemeClr val="tx1"/>
                    </a:solidFill>
                    <a:latin typeface="Arial" panose="020B0604020202020204" pitchFamily="34" charset="0"/>
                    <a:cs typeface="Arial" panose="020B0604020202020204" pitchFamily="34" charset="0"/>
                  </a:rPr>
                  <a:t>GAS/GAS-light T-score</a:t>
                </a:r>
              </a:p>
            </c:rich>
          </c:tx>
          <c:overlay val="0"/>
          <c:spPr>
            <a:noFill/>
            <a:ln>
              <a:noFill/>
            </a:ln>
            <a:effectLst/>
          </c:spPr>
          <c:txPr>
            <a:bodyPr rot="-54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solidFill>
                <a:latin typeface="+mn-lt"/>
                <a:ea typeface="+mn-ea"/>
                <a:cs typeface="+mn-cs"/>
              </a:defRPr>
            </a:pPr>
            <a:endParaRPr lang="en-US"/>
          </a:p>
        </c:txPr>
        <c:crossAx val="47510313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no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lineChart>
        <c:grouping val="standard"/>
        <c:varyColors val="0"/>
        <c:ser>
          <c:idx val="0"/>
          <c:order val="0"/>
          <c:tx>
            <c:strRef>
              <c:f>Sheet1!$B$1</c:f>
              <c:strCache>
                <c:ptCount val="1"/>
                <c:pt idx="0">
                  <c:v>Total empowerment</c:v>
                </c:pt>
              </c:strCache>
            </c:strRef>
          </c:tx>
          <c:spPr>
            <a:ln w="19050" cap="rnd">
              <a:solidFill>
                <a:srgbClr val="6B2976"/>
              </a:solidFill>
              <a:round/>
            </a:ln>
            <a:effectLst/>
          </c:spPr>
          <c:marker>
            <c:symbol val="none"/>
          </c:marker>
          <c:dLbls>
            <c:dLbl>
              <c:idx val="0"/>
              <c:layout>
                <c:manualLayout>
                  <c:x val="-4.2766294838145272E-2"/>
                  <c:y val="2.979158855143107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C85B-47C5-B23C-5E61FB513951}"/>
                </c:ext>
              </c:extLst>
            </c:dLbl>
            <c:dLbl>
              <c:idx val="1"/>
              <c:layout>
                <c:manualLayout>
                  <c:x val="-1.6342592592592593E-2"/>
                  <c:y val="4.169635045619297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C85B-47C5-B23C-5E61FB513951}"/>
                </c:ext>
              </c:extLst>
            </c:dLbl>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cat>
            <c:strRef>
              <c:f>Sheet1!$A$2:$A$3</c:f>
              <c:strCache>
                <c:ptCount val="2"/>
                <c:pt idx="0">
                  <c:v>Goal setting</c:v>
                </c:pt>
                <c:pt idx="1">
                  <c:v>Reassessment</c:v>
                </c:pt>
              </c:strCache>
            </c:strRef>
          </c:cat>
          <c:val>
            <c:numRef>
              <c:f>Sheet1!$B$2:$B$3</c:f>
              <c:numCache>
                <c:formatCode>General</c:formatCode>
                <c:ptCount val="2"/>
                <c:pt idx="0">
                  <c:v>129</c:v>
                </c:pt>
                <c:pt idx="1">
                  <c:v>133</c:v>
                </c:pt>
              </c:numCache>
            </c:numRef>
          </c:val>
          <c:smooth val="0"/>
          <c:extLst>
            <c:ext xmlns:c16="http://schemas.microsoft.com/office/drawing/2014/chart" uri="{C3380CC4-5D6E-409C-BE32-E72D297353CC}">
              <c16:uniqueId val="{00000000-C85B-47C5-B23C-5E61FB513951}"/>
            </c:ext>
          </c:extLst>
        </c:ser>
        <c:ser>
          <c:idx val="1"/>
          <c:order val="1"/>
          <c:tx>
            <c:strRef>
              <c:f>Sheet1!$C$1</c:f>
              <c:strCache>
                <c:ptCount val="1"/>
                <c:pt idx="0">
                  <c:v>Efficacy to parent</c:v>
                </c:pt>
              </c:strCache>
            </c:strRef>
          </c:tx>
          <c:spPr>
            <a:ln w="19050" cap="rnd">
              <a:solidFill>
                <a:srgbClr val="8AC640"/>
              </a:solidFill>
              <a:round/>
            </a:ln>
            <a:effectLst/>
          </c:spPr>
          <c:marker>
            <c:symbol val="none"/>
          </c:marker>
          <c:dLbls>
            <c:dLbl>
              <c:idx val="0"/>
              <c:layout>
                <c:manualLayout>
                  <c:x val="-4.6435185185185184E-2"/>
                  <c:y val="-1.385920509936258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62A6-48A8-8E96-58959EDBE348}"/>
                </c:ext>
              </c:extLst>
            </c:dLbl>
            <c:dLbl>
              <c:idx val="1"/>
              <c:layout>
                <c:manualLayout>
                  <c:x val="-1.035888743073791E-2"/>
                  <c:y val="-2.179571303587058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C85B-47C5-B23C-5E61FB513951}"/>
                </c:ext>
              </c:extLst>
            </c:dLbl>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cat>
            <c:strRef>
              <c:f>Sheet1!$A$2:$A$3</c:f>
              <c:strCache>
                <c:ptCount val="2"/>
                <c:pt idx="0">
                  <c:v>Goal setting</c:v>
                </c:pt>
                <c:pt idx="1">
                  <c:v>Reassessment</c:v>
                </c:pt>
              </c:strCache>
            </c:strRef>
          </c:cat>
          <c:val>
            <c:numRef>
              <c:f>Sheet1!$C$2:$C$3</c:f>
              <c:numCache>
                <c:formatCode>General</c:formatCode>
                <c:ptCount val="2"/>
                <c:pt idx="0">
                  <c:v>71</c:v>
                </c:pt>
                <c:pt idx="1">
                  <c:v>73</c:v>
                </c:pt>
              </c:numCache>
            </c:numRef>
          </c:val>
          <c:smooth val="0"/>
          <c:extLst>
            <c:ext xmlns:c16="http://schemas.microsoft.com/office/drawing/2014/chart" uri="{C3380CC4-5D6E-409C-BE32-E72D297353CC}">
              <c16:uniqueId val="{00000001-C85B-47C5-B23C-5E61FB513951}"/>
            </c:ext>
          </c:extLst>
        </c:ser>
        <c:ser>
          <c:idx val="2"/>
          <c:order val="2"/>
          <c:tx>
            <c:strRef>
              <c:f>Sheet1!$D$1</c:f>
              <c:strCache>
                <c:ptCount val="1"/>
                <c:pt idx="0">
                  <c:v>Efficacy to connect</c:v>
                </c:pt>
              </c:strCache>
            </c:strRef>
          </c:tx>
          <c:spPr>
            <a:ln w="22225" cap="rnd">
              <a:solidFill>
                <a:srgbClr val="009EAD"/>
              </a:solidFill>
              <a:round/>
            </a:ln>
            <a:effectLst/>
          </c:spPr>
          <c:marker>
            <c:symbol val="none"/>
          </c:marker>
          <c:dLbls>
            <c:dLbl>
              <c:idx val="0"/>
              <c:layout>
                <c:manualLayout>
                  <c:x val="-4.4120370370370372E-2"/>
                  <c:y val="-1.9544431946005294E-3"/>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62A6-48A8-8E96-58959EDBE348}"/>
                </c:ext>
              </c:extLst>
            </c:dLbl>
            <c:dLbl>
              <c:idx val="1"/>
              <c:layout>
                <c:manualLayout>
                  <c:x val="-2.4537037037037036E-3"/>
                  <c:y val="-1.9544431946006747E-3"/>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62A6-48A8-8E96-58959EDBE348}"/>
                </c:ext>
              </c:extLst>
            </c:dLbl>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cat>
            <c:strRef>
              <c:f>Sheet1!$A$2:$A$3</c:f>
              <c:strCache>
                <c:ptCount val="2"/>
                <c:pt idx="0">
                  <c:v>Goal setting</c:v>
                </c:pt>
                <c:pt idx="1">
                  <c:v>Reassessment</c:v>
                </c:pt>
              </c:strCache>
            </c:strRef>
          </c:cat>
          <c:val>
            <c:numRef>
              <c:f>Sheet1!$D$2:$D$3</c:f>
              <c:numCache>
                <c:formatCode>General</c:formatCode>
                <c:ptCount val="2"/>
                <c:pt idx="0">
                  <c:v>63</c:v>
                </c:pt>
                <c:pt idx="1">
                  <c:v>60</c:v>
                </c:pt>
              </c:numCache>
            </c:numRef>
          </c:val>
          <c:smooth val="0"/>
          <c:extLst>
            <c:ext xmlns:c16="http://schemas.microsoft.com/office/drawing/2014/chart" uri="{C3380CC4-5D6E-409C-BE32-E72D297353CC}">
              <c16:uniqueId val="{00000005-62A6-48A8-8E96-58959EDBE348}"/>
            </c:ext>
          </c:extLst>
        </c:ser>
        <c:dLbls>
          <c:dLblPos val="t"/>
          <c:showLegendKey val="0"/>
          <c:showVal val="1"/>
          <c:showCatName val="0"/>
          <c:showSerName val="0"/>
          <c:showPercent val="0"/>
          <c:showBubbleSize val="0"/>
        </c:dLbls>
        <c:smooth val="0"/>
        <c:axId val="475103135"/>
        <c:axId val="475104799"/>
      </c:lineChart>
      <c:catAx>
        <c:axId val="475103135"/>
        <c:scaling>
          <c:orientation val="minMax"/>
        </c:scaling>
        <c:delete val="0"/>
        <c:axPos val="b"/>
        <c:majorGridlines>
          <c:spPr>
            <a:ln w="9525" cap="flat" cmpd="sng" algn="ctr">
              <a:solidFill>
                <a:schemeClr val="dk1">
                  <a:lumMod val="15000"/>
                  <a:lumOff val="85000"/>
                  <a:alpha val="54000"/>
                </a:schemeClr>
              </a:solidFill>
              <a:round/>
            </a:ln>
            <a:effectLst/>
          </c:spPr>
        </c:majorGridlines>
        <c:minorGridlines>
          <c:spPr>
            <a:ln w="9525" cap="flat" cmpd="sng" algn="ctr">
              <a:solidFill>
                <a:schemeClr val="dk1">
                  <a:lumMod val="15000"/>
                  <a:lumOff val="85000"/>
                  <a:alpha val="51000"/>
                </a:schemeClr>
              </a:solidFill>
              <a:round/>
            </a:ln>
            <a:effectLst/>
          </c:spPr>
        </c:minorGridlines>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100" b="0" i="0" u="none" strike="noStrike" kern="1200" cap="none" spc="0" normalizeH="0" baseline="0">
                <a:solidFill>
                  <a:schemeClr val="tx1"/>
                </a:solidFill>
                <a:latin typeface="Arial" panose="020B0604020202020204" pitchFamily="34" charset="0"/>
                <a:ea typeface="+mn-ea"/>
                <a:cs typeface="Arial" panose="020B0604020202020204" pitchFamily="34" charset="0"/>
              </a:defRPr>
            </a:pPr>
            <a:endParaRPr lang="en-US"/>
          </a:p>
        </c:txPr>
        <c:crossAx val="475104799"/>
        <c:crosses val="autoZero"/>
        <c:auto val="1"/>
        <c:lblAlgn val="ctr"/>
        <c:lblOffset val="100"/>
        <c:noMultiLvlLbl val="0"/>
      </c:catAx>
      <c:valAx>
        <c:axId val="475104799"/>
        <c:scaling>
          <c:orientation val="minMax"/>
          <c:max val="190"/>
          <c:min val="50"/>
        </c:scaling>
        <c:delete val="0"/>
        <c:axPos val="l"/>
        <c:majorGridlines>
          <c:spPr>
            <a:ln w="9525" cap="flat" cmpd="sng" algn="ctr">
              <a:noFill/>
              <a:round/>
            </a:ln>
            <a:effectLst/>
          </c:spPr>
        </c:majorGridlines>
        <c:title>
          <c:tx>
            <c:rich>
              <a:bodyPr rot="-54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r>
                  <a:rPr lang="en-AU" sz="1100" b="0">
                    <a:solidFill>
                      <a:schemeClr val="tx1"/>
                    </a:solidFill>
                    <a:latin typeface="Arial" panose="020B0604020202020204" pitchFamily="34" charset="0"/>
                    <a:cs typeface="Arial" panose="020B0604020202020204" pitchFamily="34" charset="0"/>
                  </a:rPr>
                  <a:t>PEEM (total and domain) scores</a:t>
                </a:r>
              </a:p>
            </c:rich>
          </c:tx>
          <c:overlay val="0"/>
          <c:spPr>
            <a:noFill/>
            <a:ln>
              <a:noFill/>
            </a:ln>
            <a:effectLst/>
          </c:spPr>
          <c:txPr>
            <a:bodyPr rot="-54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47510313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extLst/>
  </c:chart>
  <c:spPr>
    <a:solidFill>
      <a:schemeClr val="lt1"/>
    </a:solidFill>
    <a:ln w="9525" cap="flat" cmpd="sng" algn="ctr">
      <a:noFill/>
      <a:round/>
    </a:ln>
    <a:effectLst/>
  </c:spPr>
  <c:txPr>
    <a:bodyPr/>
    <a:lstStyle/>
    <a:p>
      <a:pPr>
        <a:defRPr/>
      </a:pPr>
      <a:endParaRPr lang="en-US"/>
    </a:p>
  </c:txPr>
  <c:externalData r:id="rId4">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lineChart>
        <c:grouping val="standard"/>
        <c:varyColors val="0"/>
        <c:ser>
          <c:idx val="0"/>
          <c:order val="0"/>
          <c:tx>
            <c:strRef>
              <c:f>Sheet1!$B$1</c:f>
              <c:strCache>
                <c:ptCount val="1"/>
                <c:pt idx="0">
                  <c:v>Daily activity</c:v>
                </c:pt>
              </c:strCache>
            </c:strRef>
          </c:tx>
          <c:spPr>
            <a:ln w="19050" cap="rnd">
              <a:solidFill>
                <a:srgbClr val="6B2976"/>
              </a:solidFill>
              <a:round/>
            </a:ln>
            <a:effectLst/>
          </c:spPr>
          <c:marker>
            <c:symbol val="none"/>
          </c:marker>
          <c:dLbls>
            <c:dLbl>
              <c:idx val="0"/>
              <c:layout>
                <c:manualLayout>
                  <c:x val="-4.276629483814523E-2"/>
                  <c:y val="-2.973222097237845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C85B-47C5-B23C-5E61FB513951}"/>
                </c:ext>
              </c:extLst>
            </c:dLbl>
            <c:dLbl>
              <c:idx val="1"/>
              <c:layout>
                <c:manualLayout>
                  <c:x val="-1.6342592592592593E-2"/>
                  <c:y val="5.9820647419073347E-3"/>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C85B-47C5-B23C-5E61FB513951}"/>
                </c:ext>
              </c:extLst>
            </c:dLbl>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cat>
            <c:strRef>
              <c:f>Sheet1!$A$2:$A$3</c:f>
              <c:strCache>
                <c:ptCount val="2"/>
                <c:pt idx="0">
                  <c:v>Goal setting </c:v>
                </c:pt>
                <c:pt idx="1">
                  <c:v>Reassessment</c:v>
                </c:pt>
              </c:strCache>
            </c:strRef>
          </c:cat>
          <c:val>
            <c:numRef>
              <c:f>Sheet1!$B$2:$B$3</c:f>
              <c:numCache>
                <c:formatCode>General</c:formatCode>
                <c:ptCount val="2"/>
                <c:pt idx="0">
                  <c:v>44</c:v>
                </c:pt>
                <c:pt idx="1">
                  <c:v>41</c:v>
                </c:pt>
              </c:numCache>
            </c:numRef>
          </c:val>
          <c:smooth val="0"/>
          <c:extLst>
            <c:ext xmlns:c16="http://schemas.microsoft.com/office/drawing/2014/chart" uri="{C3380CC4-5D6E-409C-BE32-E72D297353CC}">
              <c16:uniqueId val="{00000000-C85B-47C5-B23C-5E61FB513951}"/>
            </c:ext>
          </c:extLst>
        </c:ser>
        <c:ser>
          <c:idx val="1"/>
          <c:order val="1"/>
          <c:tx>
            <c:strRef>
              <c:f>Sheet1!$C$1</c:f>
              <c:strCache>
                <c:ptCount val="1"/>
                <c:pt idx="0">
                  <c:v>Mobility</c:v>
                </c:pt>
              </c:strCache>
            </c:strRef>
          </c:tx>
          <c:spPr>
            <a:ln w="19050" cap="rnd">
              <a:solidFill>
                <a:srgbClr val="8AC640"/>
              </a:solidFill>
              <a:round/>
            </a:ln>
            <a:effectLst/>
          </c:spPr>
          <c:marker>
            <c:symbol val="none"/>
          </c:marker>
          <c:dLbls>
            <c:dLbl>
              <c:idx val="1"/>
              <c:layout>
                <c:manualLayout>
                  <c:x val="-4.2766294838145313E-2"/>
                  <c:y val="-3.37004749406324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C85B-47C5-B23C-5E61FB513951}"/>
                </c:ext>
              </c:extLst>
            </c:dLbl>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cat>
            <c:strRef>
              <c:f>Sheet1!$A$2:$A$3</c:f>
              <c:strCache>
                <c:ptCount val="2"/>
                <c:pt idx="0">
                  <c:v>Goal setting </c:v>
                </c:pt>
                <c:pt idx="1">
                  <c:v>Reassessment</c:v>
                </c:pt>
              </c:strCache>
            </c:strRef>
          </c:cat>
          <c:val>
            <c:numRef>
              <c:f>Sheet1!$C$2:$C$3</c:f>
              <c:numCache>
                <c:formatCode>General</c:formatCode>
                <c:ptCount val="2"/>
                <c:pt idx="0">
                  <c:v>48</c:v>
                </c:pt>
                <c:pt idx="1">
                  <c:v>45</c:v>
                </c:pt>
              </c:numCache>
            </c:numRef>
          </c:val>
          <c:smooth val="0"/>
          <c:extLst>
            <c:ext xmlns:c16="http://schemas.microsoft.com/office/drawing/2014/chart" uri="{C3380CC4-5D6E-409C-BE32-E72D297353CC}">
              <c16:uniqueId val="{00000001-C85B-47C5-B23C-5E61FB513951}"/>
            </c:ext>
          </c:extLst>
        </c:ser>
        <c:ser>
          <c:idx val="2"/>
          <c:order val="2"/>
          <c:tx>
            <c:strRef>
              <c:f>Sheet1!$D$1</c:f>
              <c:strCache>
                <c:ptCount val="1"/>
                <c:pt idx="0">
                  <c:v>Social and cognitive</c:v>
                </c:pt>
              </c:strCache>
            </c:strRef>
          </c:tx>
          <c:spPr>
            <a:ln w="22225" cap="rnd">
              <a:solidFill>
                <a:srgbClr val="009EAD"/>
              </a:solidFill>
              <a:round/>
            </a:ln>
            <a:effectLst/>
          </c:spPr>
          <c:marker>
            <c:symbol val="none"/>
          </c:marker>
          <c:dLbls>
            <c:dLbl>
              <c:idx val="0"/>
              <c:layout>
                <c:manualLayout>
                  <c:x val="-3.7175925925925966E-2"/>
                  <c:y val="2.582333458317710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AFE5-49CF-B527-7151DC86FC49}"/>
                </c:ext>
              </c:extLst>
            </c:dLbl>
            <c:dLbl>
              <c:idx val="1"/>
              <c:layout>
                <c:manualLayout>
                  <c:x val="-1.6342592592592593E-2"/>
                  <c:y val="-2.1795713035870516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AFE5-49CF-B527-7151DC86FC49}"/>
                </c:ext>
              </c:extLst>
            </c:dLbl>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cat>
            <c:strRef>
              <c:f>Sheet1!$A$2:$A$3</c:f>
              <c:strCache>
                <c:ptCount val="2"/>
                <c:pt idx="0">
                  <c:v>Goal setting </c:v>
                </c:pt>
                <c:pt idx="1">
                  <c:v>Reassessment</c:v>
                </c:pt>
              </c:strCache>
            </c:strRef>
          </c:cat>
          <c:val>
            <c:numRef>
              <c:f>Sheet1!$D$2:$D$3</c:f>
              <c:numCache>
                <c:formatCode>General</c:formatCode>
                <c:ptCount val="2"/>
                <c:pt idx="0">
                  <c:v>40</c:v>
                </c:pt>
                <c:pt idx="1">
                  <c:v>35</c:v>
                </c:pt>
              </c:numCache>
            </c:numRef>
          </c:val>
          <c:smooth val="0"/>
          <c:extLst>
            <c:ext xmlns:c16="http://schemas.microsoft.com/office/drawing/2014/chart" uri="{C3380CC4-5D6E-409C-BE32-E72D297353CC}">
              <c16:uniqueId val="{00000005-AFE5-49CF-B527-7151DC86FC49}"/>
            </c:ext>
          </c:extLst>
        </c:ser>
        <c:ser>
          <c:idx val="3"/>
          <c:order val="3"/>
          <c:tx>
            <c:strRef>
              <c:f>Sheet1!$E$1</c:f>
              <c:strCache>
                <c:ptCount val="1"/>
                <c:pt idx="0">
                  <c:v>Responsibility</c:v>
                </c:pt>
              </c:strCache>
            </c:strRef>
          </c:tx>
          <c:spPr>
            <a:ln w="22225" cap="rnd">
              <a:solidFill>
                <a:srgbClr val="C5296D"/>
              </a:solidFill>
              <a:round/>
            </a:ln>
            <a:effectLst/>
          </c:spPr>
          <c:marker>
            <c:symbol val="none"/>
          </c:marker>
          <c:dLbls>
            <c:dLbl>
              <c:idx val="0"/>
              <c:layout>
                <c:manualLayout>
                  <c:x val="-4.6435185185185184E-2"/>
                  <c:y val="1.788682664666909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AFE5-49CF-B527-7151DC86FC49}"/>
                </c:ext>
              </c:extLst>
            </c:dLbl>
            <c:dLbl>
              <c:idx val="1"/>
              <c:layout>
                <c:manualLayout>
                  <c:x val="-1.1712962962962963E-2"/>
                  <c:y val="-1.385920509936258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AFE5-49CF-B527-7151DC86FC49}"/>
                </c:ext>
              </c:extLst>
            </c:dLbl>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cat>
            <c:strRef>
              <c:f>Sheet1!$A$2:$A$3</c:f>
              <c:strCache>
                <c:ptCount val="2"/>
                <c:pt idx="0">
                  <c:v>Goal setting </c:v>
                </c:pt>
                <c:pt idx="1">
                  <c:v>Reassessment</c:v>
                </c:pt>
              </c:strCache>
            </c:strRef>
          </c:cat>
          <c:val>
            <c:numRef>
              <c:f>Sheet1!$E$2:$E$3</c:f>
              <c:numCache>
                <c:formatCode>General</c:formatCode>
                <c:ptCount val="2"/>
                <c:pt idx="0">
                  <c:v>43</c:v>
                </c:pt>
                <c:pt idx="1">
                  <c:v>31</c:v>
                </c:pt>
              </c:numCache>
            </c:numRef>
          </c:val>
          <c:smooth val="0"/>
          <c:extLst>
            <c:ext xmlns:c16="http://schemas.microsoft.com/office/drawing/2014/chart" uri="{C3380CC4-5D6E-409C-BE32-E72D297353CC}">
              <c16:uniqueId val="{00000006-AFE5-49CF-B527-7151DC86FC49}"/>
            </c:ext>
          </c:extLst>
        </c:ser>
        <c:dLbls>
          <c:dLblPos val="t"/>
          <c:showLegendKey val="0"/>
          <c:showVal val="1"/>
          <c:showCatName val="0"/>
          <c:showSerName val="0"/>
          <c:showPercent val="0"/>
          <c:showBubbleSize val="0"/>
        </c:dLbls>
        <c:smooth val="0"/>
        <c:axId val="475103135"/>
        <c:axId val="475104799"/>
      </c:lineChart>
      <c:catAx>
        <c:axId val="475103135"/>
        <c:scaling>
          <c:orientation val="minMax"/>
        </c:scaling>
        <c:delete val="0"/>
        <c:axPos val="b"/>
        <c:majorGridlines>
          <c:spPr>
            <a:ln w="9525" cap="flat" cmpd="sng" algn="ctr">
              <a:noFill/>
              <a:round/>
            </a:ln>
            <a:effectLst/>
          </c:spPr>
        </c:majorGridlines>
        <c:minorGridlines>
          <c:spPr>
            <a:ln w="9525" cap="flat" cmpd="sng" algn="ctr">
              <a:solidFill>
                <a:schemeClr val="dk1">
                  <a:lumMod val="15000"/>
                  <a:lumOff val="85000"/>
                  <a:alpha val="51000"/>
                </a:schemeClr>
              </a:solidFill>
              <a:round/>
            </a:ln>
            <a:effectLst/>
          </c:spPr>
        </c:minorGridlines>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100" b="0" i="0" u="none" strike="noStrike" kern="1200" cap="none" spc="0" normalizeH="0" baseline="0">
                <a:solidFill>
                  <a:schemeClr val="tx1"/>
                </a:solidFill>
                <a:latin typeface="Arial" panose="020B0604020202020204" pitchFamily="34" charset="0"/>
                <a:ea typeface="+mn-ea"/>
                <a:cs typeface="Arial" panose="020B0604020202020204" pitchFamily="34" charset="0"/>
              </a:defRPr>
            </a:pPr>
            <a:endParaRPr lang="en-US"/>
          </a:p>
        </c:txPr>
        <c:crossAx val="475104799"/>
        <c:crosses val="autoZero"/>
        <c:auto val="1"/>
        <c:lblAlgn val="ctr"/>
        <c:lblOffset val="100"/>
        <c:noMultiLvlLbl val="0"/>
      </c:catAx>
      <c:valAx>
        <c:axId val="475104799"/>
        <c:scaling>
          <c:orientation val="minMax"/>
          <c:max val="60"/>
          <c:min val="30"/>
        </c:scaling>
        <c:delete val="0"/>
        <c:axPos val="l"/>
        <c:majorGridlines>
          <c:spPr>
            <a:ln w="9525" cap="flat" cmpd="sng" algn="ctr">
              <a:noFill/>
              <a:round/>
            </a:ln>
            <a:effectLst/>
          </c:spPr>
        </c:majorGridlines>
        <c:title>
          <c:tx>
            <c:rich>
              <a:bodyPr rot="-5400000" spcFirstLastPara="1" vertOverflow="ellipsis" vert="horz" wrap="square" anchor="ctr" anchorCtr="1"/>
              <a:lstStyle/>
              <a:p>
                <a:pPr>
                  <a:defRPr sz="1100" b="1" i="0" u="none" strike="noStrike" kern="1200" baseline="0">
                    <a:solidFill>
                      <a:schemeClr val="tx1"/>
                    </a:solidFill>
                    <a:latin typeface="Arial" panose="020B0604020202020204" pitchFamily="34" charset="0"/>
                    <a:ea typeface="+mn-ea"/>
                    <a:cs typeface="Arial" panose="020B0604020202020204" pitchFamily="34" charset="0"/>
                  </a:defRPr>
                </a:pPr>
                <a:r>
                  <a:rPr lang="en-AU" sz="1100" b="0">
                    <a:solidFill>
                      <a:schemeClr val="tx1"/>
                    </a:solidFill>
                    <a:latin typeface="Arial" panose="020B0604020202020204" pitchFamily="34" charset="0"/>
                    <a:cs typeface="Arial" panose="020B0604020202020204" pitchFamily="34" charset="0"/>
                  </a:rPr>
                  <a:t>PEDI-CAT</a:t>
                </a:r>
                <a:r>
                  <a:rPr lang="en-AU" sz="1100" b="0" baseline="0">
                    <a:solidFill>
                      <a:schemeClr val="tx1"/>
                    </a:solidFill>
                    <a:latin typeface="Arial" panose="020B0604020202020204" pitchFamily="34" charset="0"/>
                    <a:cs typeface="Arial" panose="020B0604020202020204" pitchFamily="34" charset="0"/>
                  </a:rPr>
                  <a:t> T-score</a:t>
                </a:r>
                <a:endParaRPr lang="en-AU" sz="1100" b="0">
                  <a:solidFill>
                    <a:schemeClr val="tx1"/>
                  </a:solidFill>
                  <a:latin typeface="Arial" panose="020B0604020202020204" pitchFamily="34" charset="0"/>
                  <a:cs typeface="Arial" panose="020B0604020202020204" pitchFamily="34" charset="0"/>
                </a:endParaRPr>
              </a:p>
            </c:rich>
          </c:tx>
          <c:overlay val="0"/>
          <c:spPr>
            <a:noFill/>
            <a:ln>
              <a:noFill/>
            </a:ln>
            <a:effectLst/>
          </c:spPr>
          <c:txPr>
            <a:bodyPr rot="-5400000" spcFirstLastPara="1" vertOverflow="ellipsis" vert="horz" wrap="square" anchor="ctr" anchorCtr="1"/>
            <a:lstStyle/>
            <a:p>
              <a:pPr>
                <a:defRPr sz="1100" b="1"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47510313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extLst/>
  </c:chart>
  <c:spPr>
    <a:solidFill>
      <a:schemeClr val="lt1"/>
    </a:solidFill>
    <a:ln w="9525" cap="flat" cmpd="sng" algn="ctr">
      <a:noFill/>
      <a:round/>
    </a:ln>
    <a:effectLst/>
  </c:spPr>
  <c:txPr>
    <a:bodyPr/>
    <a:lstStyle/>
    <a:p>
      <a:pPr>
        <a:defRPr/>
      </a:pPr>
      <a:endParaRPr lang="en-US"/>
    </a:p>
  </c:txPr>
  <c:externalData r:id="rId4">
    <c:autoUpdate val="0"/>
  </c:externalData>
</c:chartSpace>
</file>

<file path=word/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32">
  <cs:axisTitle>
    <cs:lnRef idx="0"/>
    <cs:fillRef idx="0"/>
    <cs:effectRef idx="0"/>
    <cs:fontRef idx="minor">
      <a:schemeClr val="dk1">
        <a:lumMod val="65000"/>
        <a:lumOff val="35000"/>
      </a:schemeClr>
    </cs:fontRef>
    <cs:defRPr sz="900"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800"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alpha val="54000"/>
          </a:schemeClr>
        </a:solidFill>
        <a:round/>
      </a:ln>
    </cs:spPr>
  </cs:gridlineMajor>
  <cs:gridlineMinor>
    <cs:lnRef idx="0"/>
    <cs:fillRef idx="0"/>
    <cs:effectRef idx="0"/>
    <cs:fontRef idx="minor">
      <a:schemeClr val="dk1"/>
    </cs:fontRef>
    <cs:spPr>
      <a:ln w="9525" cap="flat" cmpd="sng" algn="ctr">
        <a:solidFill>
          <a:schemeClr val="dk1">
            <a:lumMod val="15000"/>
            <a:lumOff val="85000"/>
            <a:alpha val="51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1600"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word/charts/style2.xml><?xml version="1.0" encoding="utf-8"?>
<cs:chartStyle xmlns:cs="http://schemas.microsoft.com/office/drawing/2012/chartStyle" xmlns:a="http://schemas.openxmlformats.org/drawingml/2006/main" id="232">
  <cs:axisTitle>
    <cs:lnRef idx="0"/>
    <cs:fillRef idx="0"/>
    <cs:effectRef idx="0"/>
    <cs:fontRef idx="minor">
      <a:schemeClr val="dk1">
        <a:lumMod val="65000"/>
        <a:lumOff val="35000"/>
      </a:schemeClr>
    </cs:fontRef>
    <cs:defRPr sz="900"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800"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alpha val="54000"/>
          </a:schemeClr>
        </a:solidFill>
        <a:round/>
      </a:ln>
    </cs:spPr>
  </cs:gridlineMajor>
  <cs:gridlineMinor>
    <cs:lnRef idx="0"/>
    <cs:fillRef idx="0"/>
    <cs:effectRef idx="0"/>
    <cs:fontRef idx="minor">
      <a:schemeClr val="dk1"/>
    </cs:fontRef>
    <cs:spPr>
      <a:ln w="9525" cap="flat" cmpd="sng" algn="ctr">
        <a:solidFill>
          <a:schemeClr val="dk1">
            <a:lumMod val="15000"/>
            <a:lumOff val="85000"/>
            <a:alpha val="51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1600"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word/charts/style3.xml><?xml version="1.0" encoding="utf-8"?>
<cs:chartStyle xmlns:cs="http://schemas.microsoft.com/office/drawing/2012/chartStyle" xmlns:a="http://schemas.openxmlformats.org/drawingml/2006/main" id="232">
  <cs:axisTitle>
    <cs:lnRef idx="0"/>
    <cs:fillRef idx="0"/>
    <cs:effectRef idx="0"/>
    <cs:fontRef idx="minor">
      <a:schemeClr val="dk1">
        <a:lumMod val="65000"/>
        <a:lumOff val="35000"/>
      </a:schemeClr>
    </cs:fontRef>
    <cs:defRPr sz="900"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800"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alpha val="54000"/>
          </a:schemeClr>
        </a:solidFill>
        <a:round/>
      </a:ln>
    </cs:spPr>
  </cs:gridlineMajor>
  <cs:gridlineMinor>
    <cs:lnRef idx="0"/>
    <cs:fillRef idx="0"/>
    <cs:effectRef idx="0"/>
    <cs:fontRef idx="minor">
      <a:schemeClr val="dk1"/>
    </cs:fontRef>
    <cs:spPr>
      <a:ln w="9525" cap="flat" cmpd="sng" algn="ctr">
        <a:solidFill>
          <a:schemeClr val="dk1">
            <a:lumMod val="15000"/>
            <a:lumOff val="85000"/>
            <a:alpha val="51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1600"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6F5E0CC01897E4B87158A670E20ECF1" ma:contentTypeVersion="7" ma:contentTypeDescription="Create a new document." ma:contentTypeScope="" ma:versionID="d1956a93a8701556aacffa1e10a9cb47">
  <xsd:schema xmlns:xsd="http://www.w3.org/2001/XMLSchema" xmlns:xs="http://www.w3.org/2001/XMLSchema" xmlns:p="http://schemas.microsoft.com/office/2006/metadata/properties" xmlns:ns2="4296c6a6-19a3-41a7-ad14-b7c11e280336" xmlns:ns3="e57d489c-2233-4860-b453-ef63b0d9fdf7" targetNamespace="http://schemas.microsoft.com/office/2006/metadata/properties" ma:root="true" ma:fieldsID="a77bc8aa7dde44e1ceb5d54fe3222abd" ns2:_="" ns3:_="">
    <xsd:import namespace="4296c6a6-19a3-41a7-ad14-b7c11e280336"/>
    <xsd:import namespace="e57d489c-2233-4860-b453-ef63b0d9fdf7"/>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296c6a6-19a3-41a7-ad14-b7c11e28033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57d489c-2233-4860-b453-ef63b0d9fdf7"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e57d489c-2233-4860-b453-ef63b0d9fdf7">
      <UserInfo>
        <DisplayName>Hammond, Geoffrey</DisplayName>
        <AccountId>97</AccountId>
        <AccountType/>
      </UserInfo>
      <UserInfo>
        <DisplayName>Han, Young Ju</DisplayName>
        <AccountId>15</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7248A37B-1F27-4AB7-BF58-5501BF48C4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296c6a6-19a3-41a7-ad14-b7c11e280336"/>
    <ds:schemaRef ds:uri="e57d489c-2233-4860-b453-ef63b0d9fdf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BC32D30-8ECC-4774-B97D-08B21D6372F2}">
  <ds:schemaRefs>
    <ds:schemaRef ds:uri="http://schemas.openxmlformats.org/package/2006/metadata/core-properties"/>
    <ds:schemaRef ds:uri="http://purl.org/dc/dcmitype/"/>
    <ds:schemaRef ds:uri="http://purl.org/dc/terms/"/>
    <ds:schemaRef ds:uri="http://purl.org/dc/elements/1.1/"/>
    <ds:schemaRef ds:uri="http://www.w3.org/XML/1998/namespace"/>
    <ds:schemaRef ds:uri="http://schemas.microsoft.com/office/2006/metadata/properties"/>
    <ds:schemaRef ds:uri="http://schemas.microsoft.com/office/2006/documentManagement/types"/>
    <ds:schemaRef ds:uri="http://schemas.microsoft.com/office/infopath/2007/PartnerControls"/>
    <ds:schemaRef ds:uri="e57d489c-2233-4860-b453-ef63b0d9fdf7"/>
    <ds:schemaRef ds:uri="4296c6a6-19a3-41a7-ad14-b7c11e280336"/>
  </ds:schemaRefs>
</ds:datastoreItem>
</file>

<file path=customXml/itemProps3.xml><?xml version="1.0" encoding="utf-8"?>
<ds:datastoreItem xmlns:ds="http://schemas.openxmlformats.org/officeDocument/2006/customXml" ds:itemID="{89A69E3B-2E69-4E76-90FF-9674736F98CA}">
  <ds:schemaRefs>
    <ds:schemaRef ds:uri="http://schemas.microsoft.com/sharepoint/v3/contenttype/forms"/>
  </ds:schemaRefs>
</ds:datastoreItem>
</file>

<file path=customXml/itemProps4.xml><?xml version="1.0" encoding="utf-8"?>
<ds:datastoreItem xmlns:ds="http://schemas.openxmlformats.org/officeDocument/2006/customXml" ds:itemID="{EC12569E-F46E-4432-AAB2-E21669F8F7D7}">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588</TotalTime>
  <Pages>41</Pages>
  <Words>9661</Words>
  <Characters>55072</Characters>
  <Application>Microsoft Office Word</Application>
  <DocSecurity>0</DocSecurity>
  <Lines>458</Lines>
  <Paragraphs>129</Paragraphs>
  <ScaleCrop>false</ScaleCrop>
  <HeadingPairs>
    <vt:vector size="2" baseType="variant">
      <vt:variant>
        <vt:lpstr>Title</vt:lpstr>
      </vt:variant>
      <vt:variant>
        <vt:i4>1</vt:i4>
      </vt:variant>
    </vt:vector>
  </HeadingPairs>
  <TitlesOfParts>
    <vt:vector size="1" baseType="lpstr">
      <vt:lpstr/>
    </vt:vector>
  </TitlesOfParts>
  <Company>FaHCSIA</Company>
  <LinksUpToDate>false</LinksUpToDate>
  <CharactersWithSpaces>64604</CharactersWithSpaces>
  <SharedDoc>false</SharedDoc>
  <HLinks>
    <vt:vector size="186" baseType="variant">
      <vt:variant>
        <vt:i4>1441833</vt:i4>
      </vt:variant>
      <vt:variant>
        <vt:i4>165</vt:i4>
      </vt:variant>
      <vt:variant>
        <vt:i4>0</vt:i4>
      </vt:variant>
      <vt:variant>
        <vt:i4>5</vt:i4>
      </vt:variant>
      <vt:variant>
        <vt:lpwstr/>
      </vt:variant>
      <vt:variant>
        <vt:lpwstr>_Figure_3:_Average</vt:lpwstr>
      </vt:variant>
      <vt:variant>
        <vt:i4>7536728</vt:i4>
      </vt:variant>
      <vt:variant>
        <vt:i4>159</vt:i4>
      </vt:variant>
      <vt:variant>
        <vt:i4>0</vt:i4>
      </vt:variant>
      <vt:variant>
        <vt:i4>5</vt:i4>
      </vt:variant>
      <vt:variant>
        <vt:lpwstr/>
      </vt:variant>
      <vt:variant>
        <vt:lpwstr>_Table_2:_OM</vt:lpwstr>
      </vt:variant>
      <vt:variant>
        <vt:i4>1507385</vt:i4>
      </vt:variant>
      <vt:variant>
        <vt:i4>152</vt:i4>
      </vt:variant>
      <vt:variant>
        <vt:i4>0</vt:i4>
      </vt:variant>
      <vt:variant>
        <vt:i4>5</vt:i4>
      </vt:variant>
      <vt:variant>
        <vt:lpwstr/>
      </vt:variant>
      <vt:variant>
        <vt:lpwstr>_Toc128403052</vt:lpwstr>
      </vt:variant>
      <vt:variant>
        <vt:i4>1507385</vt:i4>
      </vt:variant>
      <vt:variant>
        <vt:i4>146</vt:i4>
      </vt:variant>
      <vt:variant>
        <vt:i4>0</vt:i4>
      </vt:variant>
      <vt:variant>
        <vt:i4>5</vt:i4>
      </vt:variant>
      <vt:variant>
        <vt:lpwstr/>
      </vt:variant>
      <vt:variant>
        <vt:lpwstr>_Toc128403051</vt:lpwstr>
      </vt:variant>
      <vt:variant>
        <vt:i4>1507385</vt:i4>
      </vt:variant>
      <vt:variant>
        <vt:i4>140</vt:i4>
      </vt:variant>
      <vt:variant>
        <vt:i4>0</vt:i4>
      </vt:variant>
      <vt:variant>
        <vt:i4>5</vt:i4>
      </vt:variant>
      <vt:variant>
        <vt:lpwstr/>
      </vt:variant>
      <vt:variant>
        <vt:lpwstr>_Toc128403050</vt:lpwstr>
      </vt:variant>
      <vt:variant>
        <vt:i4>1441849</vt:i4>
      </vt:variant>
      <vt:variant>
        <vt:i4>134</vt:i4>
      </vt:variant>
      <vt:variant>
        <vt:i4>0</vt:i4>
      </vt:variant>
      <vt:variant>
        <vt:i4>5</vt:i4>
      </vt:variant>
      <vt:variant>
        <vt:lpwstr/>
      </vt:variant>
      <vt:variant>
        <vt:lpwstr>_Toc128403049</vt:lpwstr>
      </vt:variant>
      <vt:variant>
        <vt:i4>1441849</vt:i4>
      </vt:variant>
      <vt:variant>
        <vt:i4>128</vt:i4>
      </vt:variant>
      <vt:variant>
        <vt:i4>0</vt:i4>
      </vt:variant>
      <vt:variant>
        <vt:i4>5</vt:i4>
      </vt:variant>
      <vt:variant>
        <vt:lpwstr/>
      </vt:variant>
      <vt:variant>
        <vt:lpwstr>_Toc128403048</vt:lpwstr>
      </vt:variant>
      <vt:variant>
        <vt:i4>1441849</vt:i4>
      </vt:variant>
      <vt:variant>
        <vt:i4>122</vt:i4>
      </vt:variant>
      <vt:variant>
        <vt:i4>0</vt:i4>
      </vt:variant>
      <vt:variant>
        <vt:i4>5</vt:i4>
      </vt:variant>
      <vt:variant>
        <vt:lpwstr/>
      </vt:variant>
      <vt:variant>
        <vt:lpwstr>_Toc128403047</vt:lpwstr>
      </vt:variant>
      <vt:variant>
        <vt:i4>1441849</vt:i4>
      </vt:variant>
      <vt:variant>
        <vt:i4>116</vt:i4>
      </vt:variant>
      <vt:variant>
        <vt:i4>0</vt:i4>
      </vt:variant>
      <vt:variant>
        <vt:i4>5</vt:i4>
      </vt:variant>
      <vt:variant>
        <vt:lpwstr/>
      </vt:variant>
      <vt:variant>
        <vt:lpwstr>_Toc128403046</vt:lpwstr>
      </vt:variant>
      <vt:variant>
        <vt:i4>1441849</vt:i4>
      </vt:variant>
      <vt:variant>
        <vt:i4>110</vt:i4>
      </vt:variant>
      <vt:variant>
        <vt:i4>0</vt:i4>
      </vt:variant>
      <vt:variant>
        <vt:i4>5</vt:i4>
      </vt:variant>
      <vt:variant>
        <vt:lpwstr/>
      </vt:variant>
      <vt:variant>
        <vt:lpwstr>_Toc128403045</vt:lpwstr>
      </vt:variant>
      <vt:variant>
        <vt:i4>1441849</vt:i4>
      </vt:variant>
      <vt:variant>
        <vt:i4>104</vt:i4>
      </vt:variant>
      <vt:variant>
        <vt:i4>0</vt:i4>
      </vt:variant>
      <vt:variant>
        <vt:i4>5</vt:i4>
      </vt:variant>
      <vt:variant>
        <vt:lpwstr/>
      </vt:variant>
      <vt:variant>
        <vt:lpwstr>_Toc128403044</vt:lpwstr>
      </vt:variant>
      <vt:variant>
        <vt:i4>1441849</vt:i4>
      </vt:variant>
      <vt:variant>
        <vt:i4>98</vt:i4>
      </vt:variant>
      <vt:variant>
        <vt:i4>0</vt:i4>
      </vt:variant>
      <vt:variant>
        <vt:i4>5</vt:i4>
      </vt:variant>
      <vt:variant>
        <vt:lpwstr/>
      </vt:variant>
      <vt:variant>
        <vt:lpwstr>_Toc128403043</vt:lpwstr>
      </vt:variant>
      <vt:variant>
        <vt:i4>1441849</vt:i4>
      </vt:variant>
      <vt:variant>
        <vt:i4>92</vt:i4>
      </vt:variant>
      <vt:variant>
        <vt:i4>0</vt:i4>
      </vt:variant>
      <vt:variant>
        <vt:i4>5</vt:i4>
      </vt:variant>
      <vt:variant>
        <vt:lpwstr/>
      </vt:variant>
      <vt:variant>
        <vt:lpwstr>_Toc128403042</vt:lpwstr>
      </vt:variant>
      <vt:variant>
        <vt:i4>1441849</vt:i4>
      </vt:variant>
      <vt:variant>
        <vt:i4>86</vt:i4>
      </vt:variant>
      <vt:variant>
        <vt:i4>0</vt:i4>
      </vt:variant>
      <vt:variant>
        <vt:i4>5</vt:i4>
      </vt:variant>
      <vt:variant>
        <vt:lpwstr/>
      </vt:variant>
      <vt:variant>
        <vt:lpwstr>_Toc128403041</vt:lpwstr>
      </vt:variant>
      <vt:variant>
        <vt:i4>1441849</vt:i4>
      </vt:variant>
      <vt:variant>
        <vt:i4>80</vt:i4>
      </vt:variant>
      <vt:variant>
        <vt:i4>0</vt:i4>
      </vt:variant>
      <vt:variant>
        <vt:i4>5</vt:i4>
      </vt:variant>
      <vt:variant>
        <vt:lpwstr/>
      </vt:variant>
      <vt:variant>
        <vt:lpwstr>_Toc128403040</vt:lpwstr>
      </vt:variant>
      <vt:variant>
        <vt:i4>1114169</vt:i4>
      </vt:variant>
      <vt:variant>
        <vt:i4>74</vt:i4>
      </vt:variant>
      <vt:variant>
        <vt:i4>0</vt:i4>
      </vt:variant>
      <vt:variant>
        <vt:i4>5</vt:i4>
      </vt:variant>
      <vt:variant>
        <vt:lpwstr/>
      </vt:variant>
      <vt:variant>
        <vt:lpwstr>_Toc128403039</vt:lpwstr>
      </vt:variant>
      <vt:variant>
        <vt:i4>1114169</vt:i4>
      </vt:variant>
      <vt:variant>
        <vt:i4>68</vt:i4>
      </vt:variant>
      <vt:variant>
        <vt:i4>0</vt:i4>
      </vt:variant>
      <vt:variant>
        <vt:i4>5</vt:i4>
      </vt:variant>
      <vt:variant>
        <vt:lpwstr/>
      </vt:variant>
      <vt:variant>
        <vt:lpwstr>_Toc128403038</vt:lpwstr>
      </vt:variant>
      <vt:variant>
        <vt:i4>1114169</vt:i4>
      </vt:variant>
      <vt:variant>
        <vt:i4>62</vt:i4>
      </vt:variant>
      <vt:variant>
        <vt:i4>0</vt:i4>
      </vt:variant>
      <vt:variant>
        <vt:i4>5</vt:i4>
      </vt:variant>
      <vt:variant>
        <vt:lpwstr/>
      </vt:variant>
      <vt:variant>
        <vt:lpwstr>_Toc128403037</vt:lpwstr>
      </vt:variant>
      <vt:variant>
        <vt:i4>1114169</vt:i4>
      </vt:variant>
      <vt:variant>
        <vt:i4>56</vt:i4>
      </vt:variant>
      <vt:variant>
        <vt:i4>0</vt:i4>
      </vt:variant>
      <vt:variant>
        <vt:i4>5</vt:i4>
      </vt:variant>
      <vt:variant>
        <vt:lpwstr/>
      </vt:variant>
      <vt:variant>
        <vt:lpwstr>_Toc128403036</vt:lpwstr>
      </vt:variant>
      <vt:variant>
        <vt:i4>1114169</vt:i4>
      </vt:variant>
      <vt:variant>
        <vt:i4>50</vt:i4>
      </vt:variant>
      <vt:variant>
        <vt:i4>0</vt:i4>
      </vt:variant>
      <vt:variant>
        <vt:i4>5</vt:i4>
      </vt:variant>
      <vt:variant>
        <vt:lpwstr/>
      </vt:variant>
      <vt:variant>
        <vt:lpwstr>_Toc128403035</vt:lpwstr>
      </vt:variant>
      <vt:variant>
        <vt:i4>1114169</vt:i4>
      </vt:variant>
      <vt:variant>
        <vt:i4>44</vt:i4>
      </vt:variant>
      <vt:variant>
        <vt:i4>0</vt:i4>
      </vt:variant>
      <vt:variant>
        <vt:i4>5</vt:i4>
      </vt:variant>
      <vt:variant>
        <vt:lpwstr/>
      </vt:variant>
      <vt:variant>
        <vt:lpwstr>_Toc128403034</vt:lpwstr>
      </vt:variant>
      <vt:variant>
        <vt:i4>1114169</vt:i4>
      </vt:variant>
      <vt:variant>
        <vt:i4>38</vt:i4>
      </vt:variant>
      <vt:variant>
        <vt:i4>0</vt:i4>
      </vt:variant>
      <vt:variant>
        <vt:i4>5</vt:i4>
      </vt:variant>
      <vt:variant>
        <vt:lpwstr/>
      </vt:variant>
      <vt:variant>
        <vt:lpwstr>_Toc128403033</vt:lpwstr>
      </vt:variant>
      <vt:variant>
        <vt:i4>1114169</vt:i4>
      </vt:variant>
      <vt:variant>
        <vt:i4>32</vt:i4>
      </vt:variant>
      <vt:variant>
        <vt:i4>0</vt:i4>
      </vt:variant>
      <vt:variant>
        <vt:i4>5</vt:i4>
      </vt:variant>
      <vt:variant>
        <vt:lpwstr/>
      </vt:variant>
      <vt:variant>
        <vt:lpwstr>_Toc128403032</vt:lpwstr>
      </vt:variant>
      <vt:variant>
        <vt:i4>1114169</vt:i4>
      </vt:variant>
      <vt:variant>
        <vt:i4>26</vt:i4>
      </vt:variant>
      <vt:variant>
        <vt:i4>0</vt:i4>
      </vt:variant>
      <vt:variant>
        <vt:i4>5</vt:i4>
      </vt:variant>
      <vt:variant>
        <vt:lpwstr/>
      </vt:variant>
      <vt:variant>
        <vt:lpwstr>_Toc128403031</vt:lpwstr>
      </vt:variant>
      <vt:variant>
        <vt:i4>1114169</vt:i4>
      </vt:variant>
      <vt:variant>
        <vt:i4>20</vt:i4>
      </vt:variant>
      <vt:variant>
        <vt:i4>0</vt:i4>
      </vt:variant>
      <vt:variant>
        <vt:i4>5</vt:i4>
      </vt:variant>
      <vt:variant>
        <vt:lpwstr/>
      </vt:variant>
      <vt:variant>
        <vt:lpwstr>_Toc128403030</vt:lpwstr>
      </vt:variant>
      <vt:variant>
        <vt:i4>1048633</vt:i4>
      </vt:variant>
      <vt:variant>
        <vt:i4>14</vt:i4>
      </vt:variant>
      <vt:variant>
        <vt:i4>0</vt:i4>
      </vt:variant>
      <vt:variant>
        <vt:i4>5</vt:i4>
      </vt:variant>
      <vt:variant>
        <vt:lpwstr/>
      </vt:variant>
      <vt:variant>
        <vt:lpwstr>_Toc128403029</vt:lpwstr>
      </vt:variant>
      <vt:variant>
        <vt:i4>1048633</vt:i4>
      </vt:variant>
      <vt:variant>
        <vt:i4>8</vt:i4>
      </vt:variant>
      <vt:variant>
        <vt:i4>0</vt:i4>
      </vt:variant>
      <vt:variant>
        <vt:i4>5</vt:i4>
      </vt:variant>
      <vt:variant>
        <vt:lpwstr/>
      </vt:variant>
      <vt:variant>
        <vt:lpwstr>_Toc128403028</vt:lpwstr>
      </vt:variant>
      <vt:variant>
        <vt:i4>1048633</vt:i4>
      </vt:variant>
      <vt:variant>
        <vt:i4>2</vt:i4>
      </vt:variant>
      <vt:variant>
        <vt:i4>0</vt:i4>
      </vt:variant>
      <vt:variant>
        <vt:i4>5</vt:i4>
      </vt:variant>
      <vt:variant>
        <vt:lpwstr/>
      </vt:variant>
      <vt:variant>
        <vt:lpwstr>_Toc128403027</vt:lpwstr>
      </vt:variant>
      <vt:variant>
        <vt:i4>1245261</vt:i4>
      </vt:variant>
      <vt:variant>
        <vt:i4>6</vt:i4>
      </vt:variant>
      <vt:variant>
        <vt:i4>0</vt:i4>
      </vt:variant>
      <vt:variant>
        <vt:i4>5</vt:i4>
      </vt:variant>
      <vt:variant>
        <vt:lpwstr>https://www.realwell.org.au/wp-content/uploads/2016/03/PEEMFactSheet-June-03-06-2016.pdf</vt:lpwstr>
      </vt:variant>
      <vt:variant>
        <vt:lpwstr/>
      </vt:variant>
      <vt:variant>
        <vt:i4>7077949</vt:i4>
      </vt:variant>
      <vt:variant>
        <vt:i4>3</vt:i4>
      </vt:variant>
      <vt:variant>
        <vt:i4>0</vt:i4>
      </vt:variant>
      <vt:variant>
        <vt:i4>5</vt:i4>
      </vt:variant>
      <vt:variant>
        <vt:lpwstr>https://ourguidelines.ndis.gov.au/early-childhood/early-childhood-approach</vt:lpwstr>
      </vt:variant>
      <vt:variant>
        <vt:lpwstr/>
      </vt:variant>
      <vt:variant>
        <vt:i4>7077949</vt:i4>
      </vt:variant>
      <vt:variant>
        <vt:i4>0</vt:i4>
      </vt:variant>
      <vt:variant>
        <vt:i4>0</vt:i4>
      </vt:variant>
      <vt:variant>
        <vt:i4>5</vt:i4>
      </vt:variant>
      <vt:variant>
        <vt:lpwstr>https://ourguidelines.ndis.gov.au/early-childhood/early-childhood-approach</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Research@ndis.gov.au</dc:creator>
  <cp:keywords/>
  <dc:description/>
  <cp:lastModifiedBy>National Disability Insurance Agency</cp:lastModifiedBy>
  <cp:revision>151</cp:revision>
  <dcterms:created xsi:type="dcterms:W3CDTF">2023-03-01T19:30:00Z</dcterms:created>
  <dcterms:modified xsi:type="dcterms:W3CDTF">2023-05-19T04:07:00Z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0x010100D6F5E0CC01897E4B87158A670E20ECF1</vt:lpwstr>
  </property>
  <property fmtid="{D5CDD505-2E9C-101B-9397-08002B2CF9AE}" pid="3" name="TaxKeyword">
    <vt:lpwstr/>
  </property>
  <property fmtid="{D5CDD505-2E9C-101B-9397-08002B2CF9AE}" pid="4" name="NDIAAudience">
    <vt:lpwstr>1;#All staff|60152733-a6e9-4070-8d91-7ad5c325687c</vt:lpwstr>
  </property>
  <property fmtid="{D5CDD505-2E9C-101B-9397-08002B2CF9AE}" pid="5" name="DocumentStatus">
    <vt:lpwstr>12;#Approved|38d2d1ad-195e-4428-a55d-25a6b10fdc1d</vt:lpwstr>
  </property>
  <property fmtid="{D5CDD505-2E9C-101B-9397-08002B2CF9AE}" pid="6" name="NDIALocation">
    <vt:lpwstr>2;#Australia-wide|128ca0ae-5e24-49e1-a2ce-f7dc74366abc</vt:lpwstr>
  </property>
  <property fmtid="{D5CDD505-2E9C-101B-9397-08002B2CF9AE}" pid="7" name="DocumentType">
    <vt:lpwstr>20;#Template|134e8c49-a2b9-47ae-b156-db0bee5ca248</vt:lpwstr>
  </property>
  <property fmtid="{D5CDD505-2E9C-101B-9397-08002B2CF9AE}" pid="8" name="Order">
    <vt:r8>13712400</vt:r8>
  </property>
  <property fmtid="{D5CDD505-2E9C-101B-9397-08002B2CF9AE}" pid="9" name="MediaServiceImageTags">
    <vt:lpwstr/>
  </property>
  <property fmtid="{D5CDD505-2E9C-101B-9397-08002B2CF9AE}" pid="10" name="MSIP_Label_2b83f8d7-e91f-4eee-a336-52a8061c0503_Enabled">
    <vt:lpwstr>true</vt:lpwstr>
  </property>
  <property fmtid="{D5CDD505-2E9C-101B-9397-08002B2CF9AE}" pid="11" name="MSIP_Label_2b83f8d7-e91f-4eee-a336-52a8061c0503_SetDate">
    <vt:lpwstr>2022-09-30T02:00:54Z</vt:lpwstr>
  </property>
  <property fmtid="{D5CDD505-2E9C-101B-9397-08002B2CF9AE}" pid="12" name="MSIP_Label_2b83f8d7-e91f-4eee-a336-52a8061c0503_Method">
    <vt:lpwstr>Privileged</vt:lpwstr>
  </property>
  <property fmtid="{D5CDD505-2E9C-101B-9397-08002B2CF9AE}" pid="13" name="MSIP_Label_2b83f8d7-e91f-4eee-a336-52a8061c0503_Name">
    <vt:lpwstr>OFFICIAL</vt:lpwstr>
  </property>
  <property fmtid="{D5CDD505-2E9C-101B-9397-08002B2CF9AE}" pid="14" name="MSIP_Label_2b83f8d7-e91f-4eee-a336-52a8061c0503_SiteId">
    <vt:lpwstr>cd778b65-752d-454a-87cf-b9990fe58993</vt:lpwstr>
  </property>
  <property fmtid="{D5CDD505-2E9C-101B-9397-08002B2CF9AE}" pid="15" name="MSIP_Label_2b83f8d7-e91f-4eee-a336-52a8061c0503_ActionId">
    <vt:lpwstr>a712c20e-8010-428d-9a3e-f46b5bccdc5f</vt:lpwstr>
  </property>
  <property fmtid="{D5CDD505-2E9C-101B-9397-08002B2CF9AE}" pid="16" name="MSIP_Label_2b83f8d7-e91f-4eee-a336-52a8061c0503_ContentBits">
    <vt:lpwstr>0</vt:lpwstr>
  </property>
</Properties>
</file>